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6"/>
  </p:notesMasterIdLst>
  <p:sldIdLst>
    <p:sldId id="528" r:id="rId4"/>
    <p:sldId id="529" r:id="rId5"/>
    <p:sldId id="530" r:id="rId6"/>
    <p:sldId id="256" r:id="rId7"/>
    <p:sldId id="257" r:id="rId8"/>
    <p:sldId id="258" r:id="rId9"/>
    <p:sldId id="261" r:id="rId10"/>
    <p:sldId id="259" r:id="rId11"/>
    <p:sldId id="262" r:id="rId12"/>
    <p:sldId id="260" r:id="rId13"/>
    <p:sldId id="263" r:id="rId14"/>
    <p:sldId id="479" r:id="rId15"/>
    <p:sldId id="264" r:id="rId17"/>
    <p:sldId id="265" r:id="rId18"/>
    <p:sldId id="269" r:id="rId19"/>
    <p:sldId id="270" r:id="rId20"/>
    <p:sldId id="469" r:id="rId21"/>
    <p:sldId id="483" r:id="rId22"/>
    <p:sldId id="266" r:id="rId23"/>
    <p:sldId id="268" r:id="rId24"/>
    <p:sldId id="267" r:id="rId25"/>
    <p:sldId id="454" r:id="rId26"/>
    <p:sldId id="480" r:id="rId27"/>
    <p:sldId id="481" r:id="rId28"/>
    <p:sldId id="462" r:id="rId29"/>
    <p:sldId id="271" r:id="rId30"/>
    <p:sldId id="465" r:id="rId31"/>
    <p:sldId id="466" r:id="rId32"/>
    <p:sldId id="471" r:id="rId33"/>
    <p:sldId id="473" r:id="rId34"/>
    <p:sldId id="468" r:id="rId35"/>
    <p:sldId id="484" r:id="rId36"/>
    <p:sldId id="470" r:id="rId37"/>
    <p:sldId id="475" r:id="rId38"/>
    <p:sldId id="476" r:id="rId39"/>
    <p:sldId id="477" r:id="rId40"/>
    <p:sldId id="478" r:id="rId41"/>
    <p:sldId id="524" r:id="rId42"/>
    <p:sldId id="523" r:id="rId43"/>
    <p:sldId id="525" r:id="rId44"/>
    <p:sldId id="526" r:id="rId45"/>
  </p:sldIdLst>
  <p:sldSz cx="12192000" cy="6858000"/>
  <p:notesSz cx="6858000" cy="9144000"/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gs" Target="tags/tag7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A0F8D-63D0-45A3-937A-7A2A2F2106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842DA-9E01-49EF-B84B-D08E205114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DF7D-35DE-4DC5-9F69-72B09DE930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BDD0B-E4F0-4FC3-98AC-4DCEC49AA13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tags" Target="../tags/tag6.xml"/><Relationship Id="rId4" Type="http://schemas.openxmlformats.org/officeDocument/2006/relationships/image" Target="../media/image4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在开始讲</a:t>
            </a:r>
            <a:r>
              <a:rPr lang="zh-CN" altLang="en-US"/>
              <a:t>链接前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复习：</a:t>
            </a:r>
            <a:r>
              <a:rPr lang="en-US" altLang="zh-CN" dirty="0"/>
              <a:t>C</a:t>
            </a:r>
            <a:r>
              <a:rPr lang="zh-CN" altLang="en-US" dirty="0"/>
              <a:t>语言的定义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定义（同时也是声明）的例子</a:t>
            </a:r>
            <a:endParaRPr lang="en-US" altLang="zh-CN" dirty="0"/>
          </a:p>
          <a:p>
            <a:pPr lvl="1"/>
            <a:r>
              <a:rPr lang="zh-CN" altLang="en-US" dirty="0"/>
              <a:t>变量：</a:t>
            </a:r>
            <a:r>
              <a:rPr lang="en-US" altLang="zh-CN" dirty="0"/>
              <a:t>int a = 2;</a:t>
            </a:r>
            <a:endParaRPr lang="en-US" altLang="zh-CN" dirty="0"/>
          </a:p>
          <a:p>
            <a:pPr lvl="1"/>
            <a:r>
              <a:rPr lang="zh-CN" altLang="en-US" dirty="0"/>
              <a:t>函数：</a:t>
            </a:r>
            <a:r>
              <a:rPr lang="en-US" altLang="zh-CN" dirty="0"/>
              <a:t>int zero() { return 0; }</a:t>
            </a:r>
            <a:endParaRPr lang="en-US" altLang="zh-CN" dirty="0"/>
          </a:p>
          <a:p>
            <a:r>
              <a:rPr lang="zh-CN" altLang="en-US" dirty="0"/>
              <a:t>一般情况下，你会见到</a:t>
            </a:r>
            <a:endParaRPr lang="en-US" altLang="zh-CN" dirty="0"/>
          </a:p>
          <a:p>
            <a:pPr lvl="1"/>
            <a:r>
              <a:rPr lang="en-US" altLang="zh-CN" dirty="0"/>
              <a:t>(static) type name …;</a:t>
            </a:r>
            <a:endParaRPr lang="en-US" altLang="zh-CN" dirty="0"/>
          </a:p>
          <a:p>
            <a:pPr lvl="1"/>
            <a:r>
              <a:rPr lang="zh-CN" altLang="en-US" dirty="0"/>
              <a:t>问题：为什么一般不加</a:t>
            </a:r>
            <a:r>
              <a:rPr lang="en-US" altLang="zh-CN" dirty="0"/>
              <a:t>extern?</a:t>
            </a:r>
            <a:endParaRPr lang="en-US" altLang="zh-CN" dirty="0"/>
          </a:p>
          <a:p>
            <a:r>
              <a:rPr lang="zh-CN" altLang="en-US" dirty="0"/>
              <a:t>对于函数，声明和定义很好区分</a:t>
            </a:r>
            <a:endParaRPr lang="en-US" altLang="zh-CN" dirty="0"/>
          </a:p>
          <a:p>
            <a:r>
              <a:rPr lang="zh-CN" altLang="en-US" dirty="0"/>
              <a:t>对于变量，情况比较复杂</a:t>
            </a:r>
            <a:endParaRPr lang="en-US" altLang="zh-CN" dirty="0"/>
          </a:p>
          <a:p>
            <a:pPr lvl="1"/>
            <a:r>
              <a:rPr lang="zh-CN" altLang="en-US" dirty="0"/>
              <a:t>例子</a:t>
            </a:r>
            <a:r>
              <a:rPr lang="en-US" altLang="zh-CN" dirty="0"/>
              <a:t>1</a:t>
            </a:r>
            <a:r>
              <a:rPr lang="zh-CN" altLang="en-US" dirty="0"/>
              <a:t>：一个在函数外的</a:t>
            </a:r>
            <a:r>
              <a:rPr lang="en-US" altLang="zh-CN" dirty="0"/>
              <a:t>extern int a; ——</a:t>
            </a:r>
            <a:r>
              <a:rPr lang="zh-CN" altLang="en-US" dirty="0"/>
              <a:t>一定是声明、不是定义</a:t>
            </a:r>
            <a:endParaRPr lang="en-US" altLang="zh-CN" dirty="0"/>
          </a:p>
          <a:p>
            <a:pPr lvl="1"/>
            <a:r>
              <a:rPr lang="zh-CN" altLang="en-US" dirty="0"/>
              <a:t>例子</a:t>
            </a:r>
            <a:r>
              <a:rPr lang="en-US" altLang="zh-CN" dirty="0"/>
              <a:t>2</a:t>
            </a:r>
            <a:r>
              <a:rPr lang="zh-CN" altLang="en-US" dirty="0"/>
              <a:t>：一个在函数外的</a:t>
            </a:r>
            <a:r>
              <a:rPr lang="en-US" altLang="zh-CN" dirty="0"/>
              <a:t>int a = 2; ——</a:t>
            </a:r>
            <a:r>
              <a:rPr lang="zh-CN" altLang="en-US" dirty="0"/>
              <a:t>一定是定义、也是声明</a:t>
            </a:r>
            <a:endParaRPr lang="en-US" altLang="zh-CN" dirty="0"/>
          </a:p>
          <a:p>
            <a:pPr lvl="1"/>
            <a:r>
              <a:rPr lang="zh-CN" altLang="en-US" dirty="0"/>
              <a:t>例子</a:t>
            </a:r>
            <a:r>
              <a:rPr lang="en-US" altLang="zh-CN" dirty="0"/>
              <a:t>3</a:t>
            </a:r>
            <a:r>
              <a:rPr lang="zh-CN" altLang="en-US" dirty="0"/>
              <a:t>：一个在函数外的</a:t>
            </a:r>
            <a:r>
              <a:rPr lang="en-US" altLang="zh-CN" dirty="0"/>
              <a:t>int a;</a:t>
            </a:r>
            <a:endParaRPr lang="en-US" altLang="zh-CN" dirty="0"/>
          </a:p>
          <a:p>
            <a:pPr lvl="2"/>
            <a:r>
              <a:rPr lang="zh-CN" altLang="en-US" dirty="0"/>
              <a:t>首先，这是一个声明</a:t>
            </a:r>
            <a:r>
              <a:rPr lang="en-US" altLang="zh-CN" dirty="0"/>
              <a:t>(</a:t>
            </a:r>
            <a:r>
              <a:rPr lang="zh-CN" altLang="en-US" dirty="0"/>
              <a:t>他的定义可能来自其他文件</a:t>
            </a:r>
            <a:r>
              <a:rPr lang="en-US" altLang="zh-CN" dirty="0"/>
              <a:t>)</a:t>
            </a:r>
            <a:endParaRPr lang="en-US" altLang="zh-CN" dirty="0"/>
          </a:p>
          <a:p>
            <a:pPr lvl="2"/>
            <a:r>
              <a:rPr lang="zh-CN" altLang="en-US" dirty="0"/>
              <a:t>但这也有可能是一个定义</a:t>
            </a:r>
            <a:r>
              <a:rPr lang="en-US" altLang="zh-CN" dirty="0"/>
              <a:t>(</a:t>
            </a:r>
            <a:r>
              <a:rPr lang="zh-CN" altLang="en-US" dirty="0"/>
              <a:t>如果其他文件中都没有</a:t>
            </a:r>
            <a:r>
              <a:rPr lang="en-US" altLang="zh-CN" dirty="0"/>
              <a:t>a</a:t>
            </a:r>
            <a:r>
              <a:rPr lang="zh-CN" altLang="en-US" dirty="0"/>
              <a:t>的定义</a:t>
            </a:r>
            <a:r>
              <a:rPr lang="en-US" altLang="zh-CN" dirty="0"/>
              <a:t>)</a:t>
            </a:r>
            <a:endParaRPr lang="en-US" altLang="zh-CN" dirty="0"/>
          </a:p>
          <a:p>
            <a:pPr lvl="2"/>
            <a:r>
              <a:rPr lang="zh-CN" altLang="en-US" dirty="0"/>
              <a:t>这个时候，它的初始值为</a:t>
            </a:r>
            <a:r>
              <a:rPr lang="en-US" altLang="zh-CN" dirty="0"/>
              <a:t>0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5" name="爆炸形: 8 pt  4"/>
          <p:cNvSpPr/>
          <p:nvPr/>
        </p:nvSpPr>
        <p:spPr>
          <a:xfrm>
            <a:off x="9076765" y="4759792"/>
            <a:ext cx="3213847" cy="1963737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（尽量）避免写成例子</a:t>
            </a:r>
            <a:r>
              <a:rPr lang="en-US" altLang="zh-CN" dirty="0"/>
              <a:t>3</a:t>
            </a:r>
            <a:r>
              <a:rPr lang="zh-CN" altLang="en-US" dirty="0"/>
              <a:t>的形式！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右面程序中，对哪些符号有定义？</a:t>
            </a:r>
            <a:endParaRPr lang="en-US" altLang="zh-CN" dirty="0"/>
          </a:p>
          <a:p>
            <a:r>
              <a:rPr lang="zh-CN" altLang="en-US" dirty="0"/>
              <a:t>右面程序中，对哪些符号有声明？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定义：</a:t>
            </a:r>
            <a:r>
              <a:rPr lang="en-US" altLang="zh-CN" dirty="0"/>
              <a:t>a, g, </a:t>
            </a:r>
            <a:r>
              <a:rPr lang="en-US" altLang="zh-CN" dirty="0">
                <a:solidFill>
                  <a:srgbClr val="FF0000"/>
                </a:solidFill>
              </a:rPr>
              <a:t>main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声明：</a:t>
            </a:r>
            <a:r>
              <a:rPr lang="en-US" altLang="zh-CN" dirty="0"/>
              <a:t>a, f, g, </a:t>
            </a:r>
            <a:r>
              <a:rPr lang="en-US" altLang="zh-CN" dirty="0">
                <a:solidFill>
                  <a:srgbClr val="FF0000"/>
                </a:solidFill>
              </a:rPr>
              <a:t>main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8215552" y="1652648"/>
            <a:ext cx="32553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stdio.h</a:t>
            </a:r>
            <a:r>
              <a:rPr lang="en-US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 </a:t>
            </a: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++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%d\n</a:t>
            </a:r>
            <a:r>
              <a:rPr lang="en-US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a);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f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例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2541832"/>
            <a:ext cx="32553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#include</a:t>
            </a:r>
            <a:r>
              <a:rPr lang="en-US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&lt;stdio.h&gt;</a:t>
            </a:r>
            <a:endParaRPr lang="en-US" b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 </a:t>
            </a:r>
            <a:r>
              <a:rPr lang="en-US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b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endParaRPr lang="en-US" b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++</a:t>
            </a:r>
            <a:r>
              <a:rPr lang="en-US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a;</a:t>
            </a:r>
            <a:endParaRPr lang="en-US" b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printf</a:t>
            </a:r>
            <a:r>
              <a:rPr lang="en-US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b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%d\n</a:t>
            </a:r>
            <a:r>
              <a:rPr lang="en-US" b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a);</a:t>
            </a:r>
            <a:endParaRPr lang="en-US" b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b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8305" y="1346670"/>
            <a:ext cx="32553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stdio.h</a:t>
            </a:r>
            <a:r>
              <a:rPr lang="en-US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 </a:t>
            </a: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++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%d\n</a:t>
            </a:r>
            <a:r>
              <a:rPr lang="en-US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a);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f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g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Process 11"/>
          <p:cNvSpPr/>
          <p:nvPr/>
        </p:nvSpPr>
        <p:spPr>
          <a:xfrm>
            <a:off x="838200" y="2541832"/>
            <a:ext cx="3255390" cy="2308325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cess 12"/>
          <p:cNvSpPr/>
          <p:nvPr/>
        </p:nvSpPr>
        <p:spPr>
          <a:xfrm>
            <a:off x="4468305" y="1346670"/>
            <a:ext cx="3255390" cy="4524315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83606" y="495266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a.c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3711" y="597731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b.c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891271" y="3873236"/>
            <a:ext cx="2464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25889" y="3526987"/>
            <a:ext cx="21948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Consolas" panose="020B0609020204030204" pitchFamily="49" charset="0"/>
                <a:cs typeface="Consolas" panose="020B0609020204030204" pitchFamily="49" charset="0"/>
              </a:rPr>
              <a:t>gcc –o main a.c b.c</a:t>
            </a:r>
            <a:endParaRPr lang="en-US" sz="15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22914" y="3550070"/>
            <a:ext cx="859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altLang="zh-CN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endParaRPr lang="en-US" b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Process 18"/>
          <p:cNvSpPr/>
          <p:nvPr/>
        </p:nvSpPr>
        <p:spPr>
          <a:xfrm>
            <a:off x="10522914" y="3550070"/>
            <a:ext cx="859417" cy="646327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复习：</a:t>
            </a:r>
            <a:r>
              <a:rPr lang="en-US" altLang="zh-CN" dirty="0"/>
              <a:t>C</a:t>
            </a:r>
            <a:r>
              <a:rPr lang="zh-CN" altLang="en-US" dirty="0"/>
              <a:t>语言的编译过程</a:t>
            </a:r>
            <a:endParaRPr lang="zh-CN" altLang="en-US" dirty="0"/>
          </a:p>
        </p:txBody>
      </p:sp>
      <p:pic>
        <p:nvPicPr>
          <p:cNvPr id="70" name="内容占位符 6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75473" y="2995425"/>
            <a:ext cx="8753398" cy="1443859"/>
          </a:xfrm>
          <a:prstGeom prst="rect">
            <a:avLst/>
          </a:prstGeom>
        </p:spPr>
      </p:pic>
      <p:sp>
        <p:nvSpPr>
          <p:cNvPr id="71" name="矩形 70"/>
          <p:cNvSpPr/>
          <p:nvPr/>
        </p:nvSpPr>
        <p:spPr>
          <a:xfrm>
            <a:off x="7180729" y="2421954"/>
            <a:ext cx="3653118" cy="2590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利用</a:t>
            </a:r>
            <a:r>
              <a:rPr lang="en-US" altLang="zh-CN" dirty="0"/>
              <a:t>C</a:t>
            </a:r>
            <a:r>
              <a:rPr lang="zh-CN" altLang="en-US" dirty="0"/>
              <a:t>语言的声明、定义、链接器构建大型项目</a:t>
            </a:r>
            <a:endParaRPr lang="en-US" altLang="zh-CN" dirty="0"/>
          </a:p>
          <a:p>
            <a:pPr lvl="1"/>
            <a:r>
              <a:rPr lang="zh-CN" altLang="en-US" dirty="0"/>
              <a:t>编写时，一般的做法是：</a:t>
            </a:r>
            <a:endParaRPr lang="en-US" altLang="zh-CN" dirty="0"/>
          </a:p>
          <a:p>
            <a:pPr lvl="2"/>
            <a:r>
              <a:rPr lang="zh-CN" altLang="en-US" dirty="0"/>
              <a:t>把只在内部用到的函数</a:t>
            </a:r>
            <a:r>
              <a:rPr lang="en-US" altLang="zh-CN" dirty="0"/>
              <a:t>/</a:t>
            </a:r>
            <a:r>
              <a:rPr lang="zh-CN" altLang="en-US" dirty="0"/>
              <a:t>变量用</a:t>
            </a:r>
            <a:r>
              <a:rPr lang="en-US" altLang="zh-CN" dirty="0"/>
              <a:t>static</a:t>
            </a:r>
            <a:r>
              <a:rPr lang="zh-CN" altLang="en-US" dirty="0"/>
              <a:t>修饰</a:t>
            </a:r>
            <a:endParaRPr lang="en-US" altLang="zh-CN" dirty="0"/>
          </a:p>
          <a:p>
            <a:pPr lvl="2"/>
            <a:r>
              <a:rPr lang="zh-CN" altLang="en-US" dirty="0"/>
              <a:t>把函数的定义放在</a:t>
            </a:r>
            <a:r>
              <a:rPr lang="en-US" altLang="zh-CN" dirty="0"/>
              <a:t>*.c</a:t>
            </a:r>
            <a:r>
              <a:rPr lang="zh-CN" altLang="en-US" dirty="0"/>
              <a:t>文件中，在修改时重新编译</a:t>
            </a:r>
            <a:endParaRPr lang="en-US" altLang="zh-CN" dirty="0"/>
          </a:p>
          <a:p>
            <a:pPr lvl="2"/>
            <a:r>
              <a:rPr lang="zh-CN" altLang="en-US" dirty="0"/>
              <a:t>把对外暴露的</a:t>
            </a:r>
            <a:r>
              <a:rPr lang="en-US" altLang="zh-CN" dirty="0"/>
              <a:t>struct</a:t>
            </a:r>
            <a:r>
              <a:rPr lang="zh-CN" altLang="en-US" dirty="0"/>
              <a:t>、</a:t>
            </a:r>
            <a:r>
              <a:rPr lang="en-US" altLang="zh-CN" dirty="0"/>
              <a:t>variable, function</a:t>
            </a:r>
            <a:r>
              <a:rPr lang="zh-CN" altLang="en-US" dirty="0"/>
              <a:t>的</a:t>
            </a:r>
            <a:r>
              <a:rPr lang="zh-CN" altLang="en-US" b="1" dirty="0"/>
              <a:t>声明</a:t>
            </a:r>
            <a:r>
              <a:rPr lang="zh-CN" altLang="en-US" dirty="0"/>
              <a:t>放到</a:t>
            </a:r>
            <a:r>
              <a:rPr lang="en-US" altLang="zh-CN" dirty="0"/>
              <a:t>*.h</a:t>
            </a:r>
            <a:r>
              <a:rPr lang="zh-CN" altLang="en-US" dirty="0"/>
              <a:t>文件中，在其他文件使用时用</a:t>
            </a:r>
            <a:r>
              <a:rPr lang="en-US" altLang="zh-CN" dirty="0"/>
              <a:t>#include</a:t>
            </a:r>
            <a:r>
              <a:rPr lang="zh-CN" altLang="en-US" dirty="0"/>
              <a:t>引入</a:t>
            </a:r>
            <a:endParaRPr lang="en-US" altLang="zh-CN" dirty="0"/>
          </a:p>
          <a:p>
            <a:pPr lvl="2"/>
            <a:r>
              <a:rPr lang="zh-CN" altLang="en-US" dirty="0"/>
              <a:t>需要避免重复定义的问题</a:t>
            </a:r>
            <a:endParaRPr lang="en-US" altLang="zh-CN" dirty="0"/>
          </a:p>
          <a:p>
            <a:pPr lvl="1"/>
            <a:r>
              <a:rPr lang="zh-CN" altLang="en-US" dirty="0"/>
              <a:t>在</a:t>
            </a:r>
            <a:r>
              <a:rPr lang="en-US" altLang="zh-CN" dirty="0"/>
              <a:t>build</a:t>
            </a:r>
            <a:r>
              <a:rPr lang="zh-CN" altLang="en-US" dirty="0"/>
              <a:t>时，先编译各个</a:t>
            </a:r>
            <a:r>
              <a:rPr lang="en-US" altLang="zh-CN" dirty="0"/>
              <a:t>*.c</a:t>
            </a:r>
            <a:r>
              <a:rPr lang="zh-CN" altLang="en-US" dirty="0"/>
              <a:t>文件，生成</a:t>
            </a:r>
            <a:r>
              <a:rPr lang="en-US" altLang="zh-CN" dirty="0"/>
              <a:t>*.o</a:t>
            </a:r>
            <a:r>
              <a:rPr lang="zh-CN" altLang="en-US" dirty="0"/>
              <a:t>文件，随后将各个</a:t>
            </a:r>
            <a:r>
              <a:rPr lang="en-US" altLang="zh-CN" dirty="0"/>
              <a:t>*.o</a:t>
            </a:r>
            <a:r>
              <a:rPr lang="zh-CN" altLang="en-US" dirty="0"/>
              <a:t>文件，以及可能的库</a:t>
            </a:r>
            <a:r>
              <a:rPr lang="zh-CN" altLang="en-US" b="1" dirty="0"/>
              <a:t>链接</a:t>
            </a:r>
            <a:r>
              <a:rPr lang="zh-CN" altLang="en-US" dirty="0"/>
              <a:t>成可执行文件</a:t>
            </a:r>
            <a:endParaRPr lang="en-US" altLang="zh-C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程序的地址空间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运行时，地址空间如右图所示</a:t>
            </a:r>
            <a:endParaRPr lang="en-US" altLang="zh-CN" dirty="0"/>
          </a:p>
          <a:p>
            <a:r>
              <a:rPr lang="zh-CN" altLang="en-US" dirty="0"/>
              <a:t>复习：运行时</a:t>
            </a:r>
            <a:endParaRPr lang="en-US" altLang="zh-CN" dirty="0"/>
          </a:p>
          <a:p>
            <a:pPr lvl="1"/>
            <a:r>
              <a:rPr lang="zh-CN" altLang="en-US" dirty="0"/>
              <a:t>代码在哪段</a:t>
            </a:r>
            <a:endParaRPr lang="en-US" altLang="zh-CN" dirty="0"/>
          </a:p>
          <a:p>
            <a:pPr lvl="1"/>
            <a:r>
              <a:rPr lang="zh-CN" altLang="en-US" dirty="0"/>
              <a:t>全局变量在哪段</a:t>
            </a:r>
            <a:endParaRPr lang="en-US" altLang="zh-CN" dirty="0"/>
          </a:p>
          <a:p>
            <a:pPr lvl="1"/>
            <a:r>
              <a:rPr lang="zh-CN" altLang="en-US" dirty="0"/>
              <a:t>静态局部变量在哪段</a:t>
            </a:r>
            <a:endParaRPr lang="en-US" altLang="zh-CN" dirty="0"/>
          </a:p>
          <a:p>
            <a:pPr lvl="1"/>
            <a:r>
              <a:rPr lang="zh-CN" altLang="en-US" dirty="0"/>
              <a:t>局部变量在哪段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运行时，怎么找到函数</a:t>
            </a:r>
            <a:r>
              <a:rPr lang="en-US" altLang="zh-CN" dirty="0"/>
              <a:t>/</a:t>
            </a:r>
            <a:r>
              <a:rPr lang="zh-CN" altLang="en-US" dirty="0"/>
              <a:t>变量</a:t>
            </a:r>
            <a:endParaRPr lang="en-US" altLang="zh-CN" dirty="0"/>
          </a:p>
          <a:p>
            <a:pPr lvl="1"/>
            <a:r>
              <a:rPr lang="zh-CN" altLang="en-US" dirty="0"/>
              <a:t>实际上访问的是某段内存</a:t>
            </a:r>
            <a:endParaRPr lang="en-US" altLang="zh-CN" dirty="0"/>
          </a:p>
          <a:p>
            <a:pPr lvl="1"/>
            <a:r>
              <a:rPr lang="zh-CN" altLang="en-US" dirty="0"/>
              <a:t>对于函数</a:t>
            </a:r>
            <a:r>
              <a:rPr lang="en-US" altLang="zh-CN" dirty="0"/>
              <a:t>/</a:t>
            </a:r>
            <a:r>
              <a:rPr lang="zh-CN" altLang="en-US" dirty="0"/>
              <a:t>全局变量的地址信息，实际上已经在可执行文件中编码好了！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5975" y="226546"/>
            <a:ext cx="6296025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ELF</a:t>
            </a:r>
            <a:r>
              <a:rPr lang="zh-CN" altLang="en-US" dirty="0"/>
              <a:t>格式</a:t>
            </a:r>
            <a:r>
              <a:rPr lang="en-US" altLang="zh-CN" dirty="0"/>
              <a:t>——Linux</a:t>
            </a:r>
            <a:r>
              <a:rPr lang="zh-CN" altLang="en-US" dirty="0"/>
              <a:t>系统上的可执行文件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1292" y="1862449"/>
            <a:ext cx="2900082" cy="4351338"/>
          </a:xfrm>
        </p:spPr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可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直接由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loader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加载执行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r>
              <a:rPr lang="en-US" altLang="zh-CN" dirty="0"/>
              <a:t>.text</a:t>
            </a:r>
            <a:r>
              <a:rPr lang="zh-CN" altLang="en-US" dirty="0"/>
              <a:t>阶段的代码</a:t>
            </a:r>
            <a:endParaRPr lang="en-US" altLang="zh-CN" dirty="0"/>
          </a:p>
          <a:p>
            <a:pPr lvl="1"/>
            <a:r>
              <a:rPr lang="zh-CN" altLang="en-US" dirty="0"/>
              <a:t>能找到要引用的</a:t>
            </a:r>
            <a:r>
              <a:rPr lang="en-US" altLang="zh-CN" dirty="0"/>
              <a:t>data</a:t>
            </a:r>
            <a:r>
              <a:rPr lang="zh-CN" altLang="en-US" dirty="0"/>
              <a:t>的地址</a:t>
            </a:r>
            <a:endParaRPr lang="en-US" altLang="zh-CN" dirty="0"/>
          </a:p>
          <a:p>
            <a:pPr lvl="1"/>
            <a:r>
              <a:rPr lang="zh-CN" altLang="en-US" dirty="0"/>
              <a:t>能找到要调用的函数的地址</a:t>
            </a:r>
            <a:endParaRPr lang="zh-CN" alt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367" y="1690688"/>
            <a:ext cx="8208525" cy="45579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Program header table 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(</a:t>
            </a:r>
            <a:r>
              <a:rPr lang="zh-CN" alt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也叫 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segment header table)</a:t>
            </a:r>
            <a:endParaRPr lang="zh-CN" altLang="en-US" sz="25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5846"/>
                <a:ext cx="10515600" cy="4351338"/>
              </a:xfrm>
            </p:spPr>
            <p:txBody>
              <a:bodyPr/>
              <a:lstStyle/>
              <a:p>
                <a:r>
                  <a:rPr lang="en-US">
                    <a:latin typeface="等线" panose="02010600030101010101" charset="-122"/>
                    <a:ea typeface="等线" panose="02010600030101010101" charset="-122"/>
                  </a:rPr>
                  <a:t>将</a:t>
                </a:r>
                <a:r>
                  <a:rPr lang="zh-CN" altLang="en-US">
                    <a:latin typeface="等线" panose="02010600030101010101" charset="-122"/>
                    <a:ea typeface="等线" panose="02010600030101010101" charset="-122"/>
                  </a:rPr>
                  <a:t> </a:t>
                </a:r>
                <a:r>
                  <a:rPr lang="en-US" altLang="zh-CN">
                    <a:latin typeface="等线" panose="02010600030101010101" charset="-122"/>
                    <a:ea typeface="等线" panose="02010600030101010101" charset="-122"/>
                  </a:rPr>
                  <a:t>program header table </a:t>
                </a:r>
                <a:r>
                  <a:rPr lang="zh-CN" altLang="en-US">
                    <a:latin typeface="等线" panose="02010600030101010101" charset="-122"/>
                    <a:ea typeface="等线" panose="02010600030101010101" charset="-122"/>
                  </a:rPr>
                  <a:t>中的块映射到虚拟地址空间</a:t>
                </a:r>
                <a:endParaRPr lang="en-US" altLang="zh-CN">
                  <a:latin typeface="等线" panose="02010600030101010101" charset="-122"/>
                  <a:ea typeface="等线" panose="02010600030101010101" charset="-122"/>
                </a:endParaRPr>
              </a:p>
              <a:p>
                <a:pPr lvl="1"/>
                <a:r>
                  <a:rPr lang="zh-CN" altLang="en-US">
                    <a:latin typeface="等线" panose="02010600030101010101" charset="-122"/>
                    <a:ea typeface="等线" panose="02010600030101010101" charset="-122"/>
                  </a:rPr>
                  <a:t>作为 </a:t>
                </a:r>
                <a:r>
                  <a:rPr lang="en-US" altLang="zh-CN">
                    <a:latin typeface="等线" panose="02010600030101010101" charset="-122"/>
                    <a:ea typeface="等线" panose="02010600030101010101" charset="-122"/>
                  </a:rPr>
                  <a:t>loader </a:t>
                </a:r>
                <a:r>
                  <a:rPr lang="zh-CN" altLang="en-US">
                    <a:latin typeface="等线" panose="02010600030101010101" charset="-122"/>
                    <a:ea typeface="等线" panose="02010600030101010101" charset="-122"/>
                  </a:rPr>
                  <a:t>的输入</a:t>
                </a:r>
                <a:endParaRPr lang="en-US" altLang="zh-CN">
                  <a:latin typeface="等线" panose="02010600030101010101" charset="-122"/>
                  <a:ea typeface="等线" panose="02010600030101010101" charset="-122"/>
                </a:endParaRPr>
              </a:p>
              <a:p>
                <a:pPr lvl="1"/>
                <a:r>
                  <a:rPr lang="en-US" altLang="zh-CN">
                    <a:latin typeface="等线" panose="02010600030101010101" charset="-122"/>
                    <a:ea typeface="等线" panose="02010600030101010101" charset="-122"/>
                  </a:rPr>
                  <a:t>segment</a:t>
                </a:r>
                <a:r>
                  <a:rPr lang="zh-CN" altLang="en-US">
                    <a:latin typeface="等线" panose="02010600030101010101" charset="-122"/>
                    <a:ea typeface="等线" panose="02010600030101010101" charset="-122"/>
                  </a:rPr>
                  <a:t> 段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ea typeface="等线" panose="02010600030101010101" charset="-122"/>
                      </a:rPr>
                      <m:t>≠</m:t>
                    </m:r>
                  </m:oMath>
                </a14:m>
                <a:r>
                  <a:rPr lang="en-US">
                    <a:latin typeface="等线" panose="02010600030101010101" charset="-122"/>
                    <a:ea typeface="等线" panose="02010600030101010101" charset="-122"/>
                  </a:rPr>
                  <a:t> section 节</a:t>
                </a:r>
                <a:endParaRPr 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</mc:Choice>
        <mc:Fallback>
          <p:sp>
            <p:nvSpPr>
              <p:cNvPr id="9" name="Content Placeholder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5846"/>
                <a:ext cx="10515600" cy="4351338"/>
              </a:xfrm>
              <a:blipFill rotWithShape="1">
                <a:blip r:embed="rId1"/>
                <a:stretch>
                  <a:fillRect t="-57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73553"/>
            <a:ext cx="10515600" cy="36193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加载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Loading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3867150" cy="4351338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将每个段加载到虚拟地址空间的相应位置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_start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函数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endParaRPr lang="en-US" altLang="zh-CN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ea typeface="等线" panose="02010600030101010101" charset="-122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1026" name="Picture 2" descr="gcc - What is the use of _start() in C? - Stack Overflow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90537"/>
            <a:ext cx="705802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静态链接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静态链接的目标</a:t>
            </a:r>
            <a:endParaRPr lang="en-US" altLang="zh-CN" dirty="0"/>
          </a:p>
          <a:p>
            <a:pPr lvl="1"/>
            <a:r>
              <a:rPr lang="zh-CN" altLang="en-US" dirty="0"/>
              <a:t>暂且不考虑静态库</a:t>
            </a:r>
            <a:endParaRPr lang="en-US" altLang="zh-CN" dirty="0"/>
          </a:p>
          <a:p>
            <a:pPr lvl="1"/>
            <a:r>
              <a:rPr lang="zh-CN" altLang="en-US" dirty="0"/>
              <a:t>把多个</a:t>
            </a:r>
            <a:r>
              <a:rPr lang="en-US" altLang="zh-CN" dirty="0"/>
              <a:t>*.c</a:t>
            </a:r>
            <a:r>
              <a:rPr lang="zh-CN" altLang="en-US" dirty="0"/>
              <a:t>文件编译出的</a:t>
            </a:r>
            <a:r>
              <a:rPr lang="en-US" altLang="zh-CN" dirty="0"/>
              <a:t>*.o</a:t>
            </a:r>
            <a:r>
              <a:rPr lang="zh-CN" altLang="en-US" dirty="0"/>
              <a:t>文件合并成一个可执行文件</a:t>
            </a:r>
            <a:endParaRPr lang="en-US" altLang="zh-CN" dirty="0"/>
          </a:p>
          <a:p>
            <a:r>
              <a:rPr lang="zh-CN" altLang="en-US" dirty="0"/>
              <a:t>静态链接需要解决以下问题</a:t>
            </a:r>
            <a:endParaRPr lang="en-US" altLang="zh-CN" dirty="0"/>
          </a:p>
          <a:p>
            <a:pPr lvl="1"/>
            <a:r>
              <a:rPr lang="zh-CN" altLang="en-US" dirty="0"/>
              <a:t>可重定位目标文件</a:t>
            </a:r>
            <a:r>
              <a:rPr lang="en-US" altLang="zh-CN" dirty="0"/>
              <a:t>*.o</a:t>
            </a:r>
            <a:r>
              <a:rPr lang="zh-CN" altLang="en-US" dirty="0"/>
              <a:t>中需要包含的内容</a:t>
            </a:r>
            <a:endParaRPr lang="en-US" altLang="zh-CN" dirty="0"/>
          </a:p>
          <a:p>
            <a:pPr lvl="1"/>
            <a:r>
              <a:rPr lang="zh-CN" altLang="en-US" dirty="0"/>
              <a:t>将</a:t>
            </a:r>
            <a:r>
              <a:rPr lang="en-US" altLang="zh-CN" dirty="0"/>
              <a:t>*.o</a:t>
            </a:r>
            <a:r>
              <a:rPr lang="zh-CN" altLang="en-US" dirty="0"/>
              <a:t>文件合并成可执行文件的算法</a:t>
            </a:r>
            <a:endParaRPr lang="en-US" altLang="zh-CN" dirty="0"/>
          </a:p>
          <a:p>
            <a:pPr lvl="1"/>
            <a:r>
              <a:rPr lang="en-US" altLang="zh-CN" dirty="0"/>
              <a:t>*.o</a:t>
            </a:r>
            <a:r>
              <a:rPr lang="zh-CN" altLang="en-US" dirty="0"/>
              <a:t>文件和可执行文件的格式</a:t>
            </a:r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3405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如何写优雅的</a:t>
            </a:r>
            <a:r>
              <a:rPr lang="zh-CN" altLang="en-US" dirty="0"/>
              <a:t>代码？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23810" y="1094740"/>
            <a:ext cx="4382135" cy="50825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82590" y="280035"/>
            <a:ext cx="2018030" cy="6061710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73405" y="1123315"/>
            <a:ext cx="4455160" cy="57346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r>
              <a:rPr lang="zh-CN" altLang="en-US" dirty="0"/>
              <a:t>在大型项目中，文件纷繁复杂，如果代码不够优雅，容易写了这头忘</a:t>
            </a:r>
            <a:r>
              <a:rPr lang="zh-CN" altLang="en-US" dirty="0"/>
              <a:t>那头</a:t>
            </a:r>
            <a:endParaRPr lang="zh-CN" altLang="en-US" dirty="0"/>
          </a:p>
          <a:p>
            <a:r>
              <a:rPr lang="zh-CN" altLang="en-US" dirty="0"/>
              <a:t>首先需要组织好各个文件的关系，比如不要把所有文件都堆在项目文件夹</a:t>
            </a:r>
            <a:r>
              <a:rPr lang="zh-CN" altLang="en-US" dirty="0"/>
              <a:t>下</a:t>
            </a:r>
            <a:endParaRPr lang="zh-CN" altLang="en-US" dirty="0"/>
          </a:p>
          <a:p>
            <a:r>
              <a:rPr lang="zh-CN" altLang="en-US" dirty="0"/>
              <a:t>使用好</a:t>
            </a:r>
            <a:r>
              <a:rPr lang="en-US" altLang="zh-CN" dirty="0"/>
              <a:t>make/cmake</a:t>
            </a:r>
            <a:r>
              <a:rPr lang="zh-CN" altLang="en-US" dirty="0"/>
              <a:t>可以使编译更加</a:t>
            </a:r>
            <a:r>
              <a:rPr lang="zh-CN" altLang="en-US" dirty="0"/>
              <a:t>方便</a:t>
            </a:r>
            <a:endParaRPr lang="zh-CN" altLang="en-US" dirty="0"/>
          </a:p>
          <a:p>
            <a:r>
              <a:rPr lang="zh-CN" altLang="en-US" dirty="0"/>
              <a:t>在文件开头添加注释，让后来者方便看懂文件的</a:t>
            </a:r>
            <a:r>
              <a:rPr lang="zh-CN" altLang="en-US" dirty="0"/>
              <a:t>意义</a:t>
            </a:r>
            <a:endParaRPr lang="zh-CN" altLang="en-US" dirty="0"/>
          </a:p>
          <a:p>
            <a:r>
              <a:rPr lang="zh-CN" altLang="en-US" dirty="0"/>
              <a:t>注意</a:t>
            </a:r>
            <a:r>
              <a:rPr lang="en-US" altLang="zh-CN" dirty="0"/>
              <a:t>include</a:t>
            </a:r>
            <a:r>
              <a:rPr lang="zh-CN" altLang="en-US" dirty="0"/>
              <a:t>的顺序也是有讲究</a:t>
            </a:r>
            <a:r>
              <a:rPr lang="zh-CN" altLang="en-US" dirty="0"/>
              <a:t>的（（（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静态链接</a:t>
            </a:r>
            <a:r>
              <a:rPr lang="en-US" altLang="zh-CN" dirty="0"/>
              <a:t>——</a:t>
            </a:r>
            <a:r>
              <a:rPr lang="zh-CN" altLang="en-US" dirty="0"/>
              <a:t>可重定位目标文件包含什么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6187"/>
          </a:xfrm>
        </p:spPr>
        <p:txBody>
          <a:bodyPr>
            <a:normAutofit/>
          </a:bodyPr>
          <a:lstStyle/>
          <a:p>
            <a:r>
              <a:rPr lang="zh-CN" altLang="en-US" dirty="0"/>
              <a:t>为了之后能够链接成一个可执行文件，我们需要什么</a:t>
            </a:r>
            <a:endParaRPr lang="en-US" altLang="zh-CN" dirty="0"/>
          </a:p>
          <a:p>
            <a:pPr lvl="1"/>
            <a:r>
              <a:rPr lang="zh-CN" altLang="en-US" dirty="0"/>
              <a:t>可执行文件的</a:t>
            </a:r>
            <a:r>
              <a:rPr lang="en-US" altLang="zh-CN" dirty="0"/>
              <a:t>text</a:t>
            </a:r>
            <a:r>
              <a:rPr lang="zh-CN" altLang="en-US" dirty="0"/>
              <a:t>和</a:t>
            </a:r>
            <a:r>
              <a:rPr lang="en-US" altLang="zh-CN" dirty="0"/>
              <a:t>data</a:t>
            </a:r>
            <a:r>
              <a:rPr lang="zh-CN" altLang="en-US" dirty="0"/>
              <a:t>从何而来</a:t>
            </a:r>
            <a:endParaRPr lang="en-US" altLang="zh-CN" dirty="0"/>
          </a:p>
          <a:p>
            <a:pPr lvl="2"/>
            <a:r>
              <a:rPr lang="zh-CN" altLang="en-US" dirty="0"/>
              <a:t>输入是</a:t>
            </a:r>
            <a:r>
              <a:rPr lang="en-US" altLang="zh-CN" dirty="0"/>
              <a:t>*.o</a:t>
            </a:r>
            <a:r>
              <a:rPr lang="zh-CN" altLang="en-US" dirty="0"/>
              <a:t>，肯定是从</a:t>
            </a:r>
            <a:r>
              <a:rPr lang="en-US" altLang="zh-CN" dirty="0"/>
              <a:t>*.o</a:t>
            </a:r>
            <a:r>
              <a:rPr lang="zh-CN" altLang="en-US" dirty="0"/>
              <a:t>里来，所以</a:t>
            </a:r>
            <a:endParaRPr lang="en-US" altLang="zh-CN" dirty="0"/>
          </a:p>
          <a:p>
            <a:pPr lvl="2"/>
            <a:r>
              <a:rPr lang="en-US" altLang="zh-CN" dirty="0"/>
              <a:t>text</a:t>
            </a:r>
            <a:r>
              <a:rPr lang="zh-CN" altLang="en-US" dirty="0"/>
              <a:t>应该包含自身</a:t>
            </a:r>
            <a:r>
              <a:rPr lang="zh-CN" altLang="en-US" b="1" dirty="0"/>
              <a:t>定义</a:t>
            </a:r>
            <a:r>
              <a:rPr lang="zh-CN" altLang="en-US" dirty="0"/>
              <a:t>的函数的机器码 </a:t>
            </a:r>
            <a:r>
              <a:rPr lang="en-US" altLang="zh-CN" dirty="0"/>
              <a:t>=&gt; </a:t>
            </a:r>
            <a:r>
              <a:rPr lang="zh-CN" altLang="en-US" dirty="0"/>
              <a:t>链接的时候合起来</a:t>
            </a:r>
            <a:endParaRPr lang="en-US" altLang="zh-CN" dirty="0"/>
          </a:p>
          <a:p>
            <a:pPr lvl="2"/>
            <a:r>
              <a:rPr lang="en-US" altLang="zh-CN" dirty="0"/>
              <a:t>data</a:t>
            </a:r>
            <a:r>
              <a:rPr lang="zh-CN" altLang="en-US" dirty="0"/>
              <a:t>应该包含自身</a:t>
            </a:r>
            <a:r>
              <a:rPr lang="zh-CN" altLang="en-US" b="1" dirty="0"/>
              <a:t>定义</a:t>
            </a:r>
            <a:r>
              <a:rPr lang="zh-CN" altLang="en-US" dirty="0"/>
              <a:t>的全局变量 </a:t>
            </a:r>
            <a:r>
              <a:rPr lang="en-US" altLang="zh-CN" dirty="0"/>
              <a:t>=&gt; </a:t>
            </a:r>
            <a:r>
              <a:rPr lang="zh-CN" altLang="en-US" dirty="0"/>
              <a:t>链接的时候合起来</a:t>
            </a:r>
            <a:endParaRPr lang="en-US" altLang="zh-CN" dirty="0"/>
          </a:p>
          <a:p>
            <a:pPr lvl="2"/>
            <a:r>
              <a:rPr lang="en-US" altLang="zh-CN" dirty="0"/>
              <a:t>text</a:t>
            </a:r>
            <a:r>
              <a:rPr lang="zh-CN" altLang="en-US" dirty="0"/>
              <a:t>应该能够正确的引用 </a:t>
            </a:r>
            <a:r>
              <a:rPr lang="en-US" altLang="zh-CN" dirty="0"/>
              <a:t>=&gt; </a:t>
            </a:r>
            <a:r>
              <a:rPr lang="zh-CN" altLang="en-US" dirty="0"/>
              <a:t>出现问题</a:t>
            </a:r>
            <a:endParaRPr lang="en-US" altLang="zh-CN" dirty="0"/>
          </a:p>
          <a:p>
            <a:pPr lvl="1"/>
            <a:r>
              <a:rPr lang="zh-CN" altLang="en-US" dirty="0"/>
              <a:t>问题</a:t>
            </a:r>
            <a:endParaRPr lang="en-US" altLang="zh-CN" dirty="0"/>
          </a:p>
          <a:p>
            <a:pPr lvl="2"/>
            <a:r>
              <a:rPr lang="en-US" altLang="zh-CN" dirty="0"/>
              <a:t>text</a:t>
            </a:r>
            <a:r>
              <a:rPr lang="zh-CN" altLang="en-US" dirty="0"/>
              <a:t>不知道自己的准确地址</a:t>
            </a:r>
            <a:endParaRPr lang="en-US" altLang="zh-CN" dirty="0"/>
          </a:p>
          <a:p>
            <a:pPr lvl="3"/>
            <a:r>
              <a:rPr lang="zh-CN" altLang="en-US" dirty="0"/>
              <a:t>别的文件也有</a:t>
            </a:r>
            <a:r>
              <a:rPr lang="en-US" altLang="zh-CN" dirty="0"/>
              <a:t>text</a:t>
            </a:r>
            <a:r>
              <a:rPr lang="zh-CN" altLang="en-US" dirty="0"/>
              <a:t>；不知道先后、不知道自己的</a:t>
            </a:r>
            <a:r>
              <a:rPr lang="en-US" altLang="zh-CN" dirty="0"/>
              <a:t>text</a:t>
            </a:r>
            <a:r>
              <a:rPr lang="zh-CN" altLang="en-US" dirty="0"/>
              <a:t>始于哪个地址</a:t>
            </a:r>
            <a:endParaRPr lang="en-US" altLang="zh-CN" dirty="0"/>
          </a:p>
          <a:p>
            <a:pPr lvl="2"/>
            <a:r>
              <a:rPr lang="zh-CN" altLang="en-US" dirty="0"/>
              <a:t>同理</a:t>
            </a:r>
            <a:r>
              <a:rPr lang="en-US" altLang="zh-CN" dirty="0"/>
              <a:t>text</a:t>
            </a:r>
            <a:r>
              <a:rPr lang="zh-CN" altLang="en-US" dirty="0"/>
              <a:t>也不知道</a:t>
            </a:r>
            <a:r>
              <a:rPr lang="en-US" altLang="zh-CN" dirty="0"/>
              <a:t>data</a:t>
            </a:r>
            <a:r>
              <a:rPr lang="zh-CN" altLang="en-US" dirty="0"/>
              <a:t>在什么位置。自己定义的不知道，自己没定义的更不知道</a:t>
            </a:r>
            <a:endParaRPr lang="en-US" altLang="zh-CN" dirty="0"/>
          </a:p>
          <a:p>
            <a:pPr lvl="2"/>
            <a:r>
              <a:rPr lang="zh-CN" altLang="en-US" dirty="0"/>
              <a:t>解决方案：静态链接的算法</a:t>
            </a:r>
            <a:r>
              <a:rPr lang="en-US" altLang="zh-CN" dirty="0"/>
              <a:t>——</a:t>
            </a:r>
            <a:r>
              <a:rPr lang="zh-CN" altLang="en-US" dirty="0"/>
              <a:t>符号解析和重定位</a:t>
            </a:r>
            <a:endParaRPr lang="en-US" altLang="zh-CN" dirty="0"/>
          </a:p>
          <a:p>
            <a:pPr lvl="1"/>
            <a:r>
              <a:rPr lang="zh-CN" altLang="en-US" dirty="0"/>
              <a:t>结论：</a:t>
            </a:r>
            <a:r>
              <a:rPr lang="en-US" altLang="zh-CN" dirty="0"/>
              <a:t>*.o</a:t>
            </a:r>
            <a:r>
              <a:rPr lang="zh-CN" altLang="en-US" dirty="0"/>
              <a:t>文件中，除了必须包含原本</a:t>
            </a:r>
            <a:r>
              <a:rPr lang="en-US" altLang="zh-CN" dirty="0"/>
              <a:t>*.c</a:t>
            </a:r>
            <a:r>
              <a:rPr lang="zh-CN" altLang="en-US" dirty="0"/>
              <a:t>定义的函数、全局变量外，还得包含能够支持静态链接算法的信息</a:t>
            </a:r>
            <a:endParaRPr lang="en-US" altLang="zh-CN" dirty="0"/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静态链接</a:t>
            </a:r>
            <a:r>
              <a:rPr lang="en-US" altLang="zh-CN" dirty="0"/>
              <a:t>——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Relocatable ELF </a:t>
            </a:r>
            <a:r>
              <a:rPr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(generated by assembler)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的格式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0623" y="2436708"/>
            <a:ext cx="10515600" cy="4351338"/>
          </a:xfrm>
        </p:spPr>
        <p:txBody>
          <a:bodyPr>
            <a:normAutofit lnSpcReduction="10000"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和可执行</a:t>
            </a:r>
            <a:r>
              <a:rPr lang="en-US" altLang="zh-CN" dirty="0"/>
              <a:t>ELF</a:t>
            </a:r>
            <a:r>
              <a:rPr lang="zh-CN" altLang="en-US" dirty="0"/>
              <a:t>的格式对比，多了什么？</a:t>
            </a:r>
            <a:endParaRPr lang="zh-CN" alt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5777" y="1690688"/>
            <a:ext cx="4478742" cy="4351338"/>
          </a:xfrm>
          <a:prstGeom prst="rect">
            <a:avLst/>
          </a:prstGeom>
        </p:spPr>
      </p:pic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18177" y="6356350"/>
            <a:ext cx="2743200" cy="365125"/>
          </a:xfrm>
        </p:spPr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cxnSp>
        <p:nvCxnSpPr>
          <p:cNvPr id="6" name="Straight Arrow Connector 8"/>
          <p:cNvCxnSpPr/>
          <p:nvPr/>
        </p:nvCxnSpPr>
        <p:spPr>
          <a:xfrm>
            <a:off x="5026086" y="2444817"/>
            <a:ext cx="673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9"/>
          <p:cNvSpPr txBox="1"/>
          <p:nvPr/>
        </p:nvSpPr>
        <p:spPr>
          <a:xfrm>
            <a:off x="5699854" y="2276205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等线" panose="02010600030101010101" charset="-122"/>
                <a:ea typeface="等线" panose="02010600030101010101" charset="-122"/>
              </a:rPr>
              <a:t>代码段</a:t>
            </a:r>
            <a:endParaRPr lang="en-US" sz="1500">
              <a:latin typeface="等线" panose="02010600030101010101" charset="-122"/>
              <a:ea typeface="等线" panose="02010600030101010101" charset="-122"/>
            </a:endParaRPr>
          </a:p>
        </p:txBody>
      </p:sp>
      <p:cxnSp>
        <p:nvCxnSpPr>
          <p:cNvPr id="8" name="Straight Arrow Connector 10"/>
          <p:cNvCxnSpPr/>
          <p:nvPr/>
        </p:nvCxnSpPr>
        <p:spPr>
          <a:xfrm>
            <a:off x="5026085" y="2780097"/>
            <a:ext cx="673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5699854" y="2629483"/>
            <a:ext cx="41024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等线" panose="02010600030101010101" charset="-122"/>
                <a:ea typeface="等线" panose="02010600030101010101" charset="-122"/>
              </a:rPr>
              <a:t>只读数据</a:t>
            </a:r>
            <a:r>
              <a:rPr lang="zh-CN" altLang="en-US" sz="1500">
                <a:latin typeface="等线" panose="02010600030101010101" charset="-122"/>
                <a:ea typeface="等线" panose="02010600030101010101" charset="-122"/>
              </a:rPr>
              <a:t>（</a:t>
            </a:r>
            <a:r>
              <a:rPr lang="en-US" altLang="zh-CN" sz="1500">
                <a:latin typeface="等线" panose="02010600030101010101" charset="-122"/>
                <a:ea typeface="等线" panose="02010600030101010101" charset="-122"/>
              </a:rPr>
              <a:t>printf format string, jump table, ...</a:t>
            </a:r>
            <a:r>
              <a:rPr lang="zh-CN" altLang="en-US" sz="1500">
                <a:latin typeface="等线" panose="02010600030101010101" charset="-122"/>
                <a:ea typeface="等线" panose="02010600030101010101" charset="-122"/>
              </a:rPr>
              <a:t>）</a:t>
            </a:r>
            <a:endParaRPr lang="en-US" sz="1500">
              <a:latin typeface="等线" panose="02010600030101010101" charset="-122"/>
              <a:ea typeface="等线" panose="02010600030101010101" charset="-122"/>
            </a:endParaRPr>
          </a:p>
        </p:txBody>
      </p:sp>
      <p:cxnSp>
        <p:nvCxnSpPr>
          <p:cNvPr id="10" name="Straight Arrow Connector 12"/>
          <p:cNvCxnSpPr/>
          <p:nvPr/>
        </p:nvCxnSpPr>
        <p:spPr>
          <a:xfrm>
            <a:off x="5026085" y="3076876"/>
            <a:ext cx="673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5699853" y="2952648"/>
            <a:ext cx="29835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等线" panose="02010600030101010101" charset="-122"/>
                <a:ea typeface="等线" panose="02010600030101010101" charset="-122"/>
              </a:rPr>
              <a:t>已初始化的</a:t>
            </a:r>
            <a:r>
              <a:rPr lang="zh-CN" altLang="en-US" sz="1500">
                <a:latin typeface="等线" panose="02010600030101010101" charset="-122"/>
                <a:ea typeface="等线" panose="02010600030101010101" charset="-122"/>
              </a:rPr>
              <a:t> </a:t>
            </a:r>
            <a:r>
              <a:rPr lang="en-US" altLang="zh-CN" sz="1500">
                <a:latin typeface="等线" panose="02010600030101010101" charset="-122"/>
                <a:ea typeface="等线" panose="02010600030101010101" charset="-122"/>
              </a:rPr>
              <a:t>global </a:t>
            </a:r>
            <a:r>
              <a:rPr lang="zh-CN" altLang="en-US" sz="1500">
                <a:latin typeface="等线" panose="02010600030101010101" charset="-122"/>
                <a:ea typeface="等线" panose="02010600030101010101" charset="-122"/>
              </a:rPr>
              <a:t>和 </a:t>
            </a:r>
            <a:r>
              <a:rPr lang="en-US" altLang="zh-CN" sz="1500">
                <a:latin typeface="等线" panose="02010600030101010101" charset="-122"/>
                <a:ea typeface="等线" panose="02010600030101010101" charset="-122"/>
              </a:rPr>
              <a:t>static </a:t>
            </a:r>
            <a:r>
              <a:rPr lang="zh-CN" altLang="en-US" sz="1500">
                <a:latin typeface="等线" panose="02010600030101010101" charset="-122"/>
                <a:ea typeface="等线" panose="02010600030101010101" charset="-122"/>
              </a:rPr>
              <a:t>数据</a:t>
            </a:r>
            <a:endParaRPr lang="en-US" sz="150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5688623" y="3249426"/>
            <a:ext cx="52132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等线" panose="02010600030101010101" charset="-122"/>
                <a:ea typeface="等线" panose="02010600030101010101" charset="-122"/>
              </a:rPr>
              <a:t>未初始化的</a:t>
            </a:r>
            <a:r>
              <a:rPr lang="zh-CN" altLang="en-US" sz="1500">
                <a:latin typeface="等线" panose="02010600030101010101" charset="-122"/>
                <a:ea typeface="等线" panose="02010600030101010101" charset="-122"/>
              </a:rPr>
              <a:t> </a:t>
            </a:r>
            <a:r>
              <a:rPr lang="en-US" altLang="zh-CN" sz="1500">
                <a:latin typeface="等线" panose="02010600030101010101" charset="-122"/>
                <a:ea typeface="等线" panose="02010600030101010101" charset="-122"/>
              </a:rPr>
              <a:t>static </a:t>
            </a:r>
            <a:r>
              <a:rPr lang="zh-CN" altLang="en-US" sz="1500">
                <a:latin typeface="等线" panose="02010600030101010101" charset="-122"/>
                <a:ea typeface="等线" panose="02010600030101010101" charset="-122"/>
              </a:rPr>
              <a:t>数据和初始化到 </a:t>
            </a:r>
            <a:r>
              <a:rPr lang="en-US" altLang="zh-CN" sz="1500">
                <a:latin typeface="等线" panose="02010600030101010101" charset="-122"/>
                <a:ea typeface="等线" panose="02010600030101010101" charset="-122"/>
              </a:rPr>
              <a:t>0</a:t>
            </a:r>
            <a:r>
              <a:rPr lang="zh-CN" altLang="en-US" sz="1500">
                <a:latin typeface="等线" panose="02010600030101010101" charset="-122"/>
                <a:ea typeface="等线" panose="02010600030101010101" charset="-122"/>
              </a:rPr>
              <a:t> 的 </a:t>
            </a:r>
            <a:r>
              <a:rPr lang="en-US" altLang="zh-CN" sz="1500">
                <a:latin typeface="等线" panose="02010600030101010101" charset="-122"/>
                <a:ea typeface="等线" panose="02010600030101010101" charset="-122"/>
              </a:rPr>
              <a:t>global &amp; static </a:t>
            </a:r>
            <a:r>
              <a:rPr lang="zh-CN" altLang="en-US" sz="1500">
                <a:latin typeface="等线" panose="02010600030101010101" charset="-122"/>
                <a:ea typeface="等线" panose="02010600030101010101" charset="-122"/>
              </a:rPr>
              <a:t>数据</a:t>
            </a:r>
            <a:endParaRPr lang="en-US" sz="1500">
              <a:latin typeface="等线" panose="02010600030101010101" charset="-122"/>
              <a:ea typeface="等线" panose="02010600030101010101" charset="-122"/>
            </a:endParaRPr>
          </a:p>
        </p:txBody>
      </p:sp>
      <p:cxnSp>
        <p:nvCxnSpPr>
          <p:cNvPr id="13" name="Straight Arrow Connector 15"/>
          <p:cNvCxnSpPr/>
          <p:nvPr/>
        </p:nvCxnSpPr>
        <p:spPr>
          <a:xfrm>
            <a:off x="5014854" y="3354405"/>
            <a:ext cx="673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6"/>
          <p:cNvCxnSpPr/>
          <p:nvPr/>
        </p:nvCxnSpPr>
        <p:spPr>
          <a:xfrm>
            <a:off x="5026085" y="3680059"/>
            <a:ext cx="673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7"/>
              <p:cNvSpPr txBox="1"/>
              <p:nvPr/>
            </p:nvSpPr>
            <p:spPr>
              <a:xfrm>
                <a:off x="5688622" y="3538771"/>
                <a:ext cx="223651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>
                    <a:latin typeface="等线" panose="02010600030101010101" charset="-122"/>
                    <a:ea typeface="等线" panose="02010600030101010101" charset="-122"/>
                  </a:rPr>
                  <a:t>符号表</a:t>
                </a:r>
                <a:r>
                  <a:rPr lang="zh-CN" altLang="en-US" sz="1500">
                    <a:latin typeface="等线" panose="02010600030101010101" charset="-122"/>
                    <a:ea typeface="等线" panose="02010600030101010101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zh-CN" altLang="en-US" sz="1500">
                    <a:latin typeface="等线" panose="02010600030101010101" charset="-122"/>
                    <a:ea typeface="等线" panose="02010600030101010101" charset="-122"/>
                  </a:rPr>
                  <a:t> 用于符号解析 </a:t>
                </a:r>
                <a:endParaRPr lang="en-US" sz="1500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</mc:Choice>
        <mc:Fallback>
          <p:sp>
            <p:nvSpPr>
              <p:cNvPr id="15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622" y="3538771"/>
                <a:ext cx="2236510" cy="323165"/>
              </a:xfrm>
              <a:prstGeom prst="rect">
                <a:avLst/>
              </a:prstGeom>
              <a:blipFill rotWithShape="1">
                <a:blip r:embed="rId2"/>
                <a:stretch>
                  <a:fillRect l="-13" t="-171" r="-922" b="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8"/>
          <p:cNvCxnSpPr/>
          <p:nvPr/>
        </p:nvCxnSpPr>
        <p:spPr>
          <a:xfrm>
            <a:off x="5026084" y="3976838"/>
            <a:ext cx="673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9"/>
          <p:cNvSpPr txBox="1"/>
          <p:nvPr/>
        </p:nvSpPr>
        <p:spPr>
          <a:xfrm>
            <a:off x="5699853" y="3834943"/>
            <a:ext cx="19848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等线" panose="02010600030101010101" charset="-122"/>
                <a:ea typeface="等线" panose="02010600030101010101" charset="-122"/>
              </a:rPr>
              <a:t>.text 段的重定位信息</a:t>
            </a:r>
            <a:r>
              <a:rPr lang="zh-CN" altLang="en-US" sz="1500">
                <a:latin typeface="等线" panose="02010600030101010101" charset="-122"/>
                <a:ea typeface="等线" panose="02010600030101010101" charset="-122"/>
              </a:rPr>
              <a:t> </a:t>
            </a:r>
            <a:endParaRPr lang="en-US" sz="1500">
              <a:latin typeface="等线" panose="02010600030101010101" charset="-122"/>
              <a:ea typeface="等线" panose="02010600030101010101" charset="-122"/>
            </a:endParaRPr>
          </a:p>
        </p:txBody>
      </p:sp>
      <p:cxnSp>
        <p:nvCxnSpPr>
          <p:cNvPr id="18" name="Straight Arrow Connector 21"/>
          <p:cNvCxnSpPr/>
          <p:nvPr/>
        </p:nvCxnSpPr>
        <p:spPr>
          <a:xfrm>
            <a:off x="5014853" y="4302493"/>
            <a:ext cx="673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22"/>
          <p:cNvSpPr txBox="1"/>
          <p:nvPr/>
        </p:nvSpPr>
        <p:spPr>
          <a:xfrm>
            <a:off x="5688622" y="4159316"/>
            <a:ext cx="20425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等线" panose="02010600030101010101" charset="-122"/>
                <a:ea typeface="等线" panose="02010600030101010101" charset="-122"/>
              </a:rPr>
              <a:t>.data 段的重定位信息</a:t>
            </a:r>
            <a:r>
              <a:rPr lang="zh-CN" altLang="en-US" sz="1500">
                <a:latin typeface="等线" panose="02010600030101010101" charset="-122"/>
                <a:ea typeface="等线" panose="02010600030101010101" charset="-122"/>
              </a:rPr>
              <a:t> </a:t>
            </a:r>
            <a:endParaRPr lang="en-US" sz="1500">
              <a:latin typeface="等线" panose="02010600030101010101" charset="-122"/>
              <a:ea typeface="等线" panose="02010600030101010101" charset="-122"/>
            </a:endParaRPr>
          </a:p>
        </p:txBody>
      </p:sp>
      <p:cxnSp>
        <p:nvCxnSpPr>
          <p:cNvPr id="20" name="Straight Connector 24"/>
          <p:cNvCxnSpPr>
            <a:stCxn id="17" idx="3"/>
          </p:cNvCxnSpPr>
          <p:nvPr/>
        </p:nvCxnSpPr>
        <p:spPr>
          <a:xfrm>
            <a:off x="7684692" y="3996526"/>
            <a:ext cx="66364" cy="84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5"/>
          <p:cNvCxnSpPr/>
          <p:nvPr/>
        </p:nvCxnSpPr>
        <p:spPr>
          <a:xfrm>
            <a:off x="7751485" y="4081112"/>
            <a:ext cx="0" cy="1533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7"/>
          <p:cNvCxnSpPr/>
          <p:nvPr/>
        </p:nvCxnSpPr>
        <p:spPr>
          <a:xfrm flipV="1">
            <a:off x="7665342" y="4233513"/>
            <a:ext cx="85714" cy="107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31"/>
              <p:cNvSpPr txBox="1"/>
              <p:nvPr/>
            </p:nvSpPr>
            <p:spPr>
              <a:xfrm>
                <a:off x="7759712" y="3995730"/>
                <a:ext cx="136127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sz="1500">
                    <a:latin typeface="等线" panose="02010600030101010101" charset="-122"/>
                    <a:ea typeface="等线" panose="02010600030101010101" charset="-122"/>
                  </a:rPr>
                  <a:t> 用于重定位</a:t>
                </a:r>
                <a:endParaRPr lang="en-US" sz="1500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</mc:Choice>
        <mc:Fallback>
          <p:sp>
            <p:nvSpPr>
              <p:cNvPr id="23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12" y="3995730"/>
                <a:ext cx="1361270" cy="323165"/>
              </a:xfrm>
              <a:prstGeom prst="rect">
                <a:avLst/>
              </a:prstGeom>
              <a:blipFill rotWithShape="1">
                <a:blip r:embed="rId3"/>
                <a:stretch>
                  <a:fillRect l="-1" t="-96" r="35" b="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33"/>
          <p:cNvCxnSpPr/>
          <p:nvPr/>
        </p:nvCxnSpPr>
        <p:spPr>
          <a:xfrm>
            <a:off x="5014852" y="5215289"/>
            <a:ext cx="673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34"/>
          <p:cNvSpPr txBox="1"/>
          <p:nvPr/>
        </p:nvSpPr>
        <p:spPr>
          <a:xfrm>
            <a:off x="5688621" y="5056623"/>
            <a:ext cx="48381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等线" panose="02010600030101010101" charset="-122"/>
                <a:ea typeface="等线" panose="02010600030101010101" charset="-122"/>
              </a:rPr>
              <a:t>一列字符串</a:t>
            </a:r>
            <a:r>
              <a:rPr lang="zh-CN" altLang="en-US" sz="1500">
                <a:latin typeface="等线" panose="02010600030101010101" charset="-122"/>
                <a:ea typeface="等线" panose="02010600030101010101" charset="-122"/>
              </a:rPr>
              <a:t>，</a:t>
            </a:r>
            <a:r>
              <a:rPr lang="en-US" sz="1500">
                <a:latin typeface="等线" panose="02010600030101010101" charset="-122"/>
                <a:ea typeface="等线" panose="02010600030101010101" charset="-122"/>
              </a:rPr>
              <a:t>.symtab 中的符号名</a:t>
            </a:r>
            <a:r>
              <a:rPr lang="zh-CN" altLang="en-US" sz="1500">
                <a:latin typeface="等线" panose="02010600030101010101" charset="-122"/>
                <a:ea typeface="等线" panose="02010600030101010101" charset="-122"/>
              </a:rPr>
              <a:t>、每个 </a:t>
            </a:r>
            <a:r>
              <a:rPr lang="en-US" altLang="zh-CN" sz="1500">
                <a:latin typeface="等线" panose="02010600030101010101" charset="-122"/>
                <a:ea typeface="等线" panose="02010600030101010101" charset="-122"/>
              </a:rPr>
              <a:t>section</a:t>
            </a:r>
            <a:r>
              <a:rPr lang="zh-CN" altLang="en-US" sz="1500">
                <a:latin typeface="等线" panose="02010600030101010101" charset="-122"/>
                <a:ea typeface="等线" panose="02010600030101010101" charset="-122"/>
              </a:rPr>
              <a:t> 的名字</a:t>
            </a:r>
            <a:endParaRPr lang="en-US" sz="1500">
              <a:latin typeface="等线" panose="02010600030101010101" charset="-122"/>
              <a:ea typeface="等线" panose="02010600030101010101" charset="-122"/>
            </a:endParaRPr>
          </a:p>
        </p:txBody>
      </p:sp>
      <p:cxnSp>
        <p:nvCxnSpPr>
          <p:cNvPr id="26" name="Straight Arrow Connector 35"/>
          <p:cNvCxnSpPr/>
          <p:nvPr/>
        </p:nvCxnSpPr>
        <p:spPr>
          <a:xfrm>
            <a:off x="5026084" y="4599272"/>
            <a:ext cx="673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36"/>
          <p:cNvSpPr txBox="1"/>
          <p:nvPr/>
        </p:nvSpPr>
        <p:spPr>
          <a:xfrm>
            <a:off x="5688621" y="4457375"/>
            <a:ext cx="15311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等线" panose="02010600030101010101" charset="-122"/>
                <a:ea typeface="等线" panose="02010600030101010101" charset="-122"/>
              </a:rPr>
              <a:t>局部变量信息</a:t>
            </a:r>
            <a:r>
              <a:rPr lang="zh-CN" altLang="en-US" sz="1500">
                <a:latin typeface="等线" panose="02010600030101010101" charset="-122"/>
                <a:ea typeface="等线" panose="02010600030101010101" charset="-122"/>
              </a:rPr>
              <a:t>等</a:t>
            </a:r>
            <a:endParaRPr lang="en-US" sz="1500">
              <a:latin typeface="等线" panose="02010600030101010101" charset="-122"/>
              <a:ea typeface="等线" panose="02010600030101010101" charset="-122"/>
            </a:endParaRPr>
          </a:p>
        </p:txBody>
      </p:sp>
      <p:cxnSp>
        <p:nvCxnSpPr>
          <p:cNvPr id="28" name="Straight Arrow Connector 37"/>
          <p:cNvCxnSpPr/>
          <p:nvPr/>
        </p:nvCxnSpPr>
        <p:spPr>
          <a:xfrm>
            <a:off x="5026083" y="4924927"/>
            <a:ext cx="673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38"/>
          <p:cNvSpPr txBox="1"/>
          <p:nvPr/>
        </p:nvSpPr>
        <p:spPr>
          <a:xfrm>
            <a:off x="5699852" y="4765674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等线" panose="02010600030101010101" charset="-122"/>
                <a:ea typeface="等线" panose="02010600030101010101" charset="-122"/>
              </a:rPr>
              <a:t>行号对应关系</a:t>
            </a:r>
            <a:endParaRPr lang="en-US" sz="1500">
              <a:latin typeface="等线" panose="02010600030101010101" charset="-122"/>
              <a:ea typeface="等线" panose="02010600030101010101" charset="-122"/>
            </a:endParaRPr>
          </a:p>
        </p:txBody>
      </p:sp>
      <p:cxnSp>
        <p:nvCxnSpPr>
          <p:cNvPr id="30" name="Straight Connector 39"/>
          <p:cNvCxnSpPr/>
          <p:nvPr/>
        </p:nvCxnSpPr>
        <p:spPr>
          <a:xfrm>
            <a:off x="7185768" y="4612377"/>
            <a:ext cx="66364" cy="84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40"/>
          <p:cNvCxnSpPr/>
          <p:nvPr/>
        </p:nvCxnSpPr>
        <p:spPr>
          <a:xfrm>
            <a:off x="7252561" y="4696963"/>
            <a:ext cx="0" cy="1533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41"/>
          <p:cNvCxnSpPr/>
          <p:nvPr/>
        </p:nvCxnSpPr>
        <p:spPr>
          <a:xfrm flipV="1">
            <a:off x="7166418" y="4849364"/>
            <a:ext cx="85714" cy="107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42"/>
              <p:cNvSpPr txBox="1"/>
              <p:nvPr/>
            </p:nvSpPr>
            <p:spPr>
              <a:xfrm>
                <a:off x="7228251" y="4601297"/>
                <a:ext cx="446468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sz="1500">
                    <a:latin typeface="等线" panose="02010600030101010101" charset="-122"/>
                    <a:ea typeface="等线" panose="02010600030101010101" charset="-122"/>
                  </a:rPr>
                  <a:t> 用于</a:t>
                </a:r>
                <a:r>
                  <a:rPr lang="zh-CN" altLang="en-US" sz="1500">
                    <a:latin typeface="等线" panose="02010600030101010101" charset="-122"/>
                    <a:ea typeface="等线" panose="02010600030101010101" charset="-122"/>
                  </a:rPr>
                  <a:t> </a:t>
                </a:r>
                <a:r>
                  <a:rPr lang="en-US" altLang="zh-CN" sz="1500">
                    <a:latin typeface="等线" panose="02010600030101010101" charset="-122"/>
                    <a:ea typeface="等线" panose="02010600030101010101" charset="-122"/>
                  </a:rPr>
                  <a:t>gdb debugging, </a:t>
                </a:r>
                <a:r>
                  <a:rPr lang="zh-CN" altLang="en-US" sz="1500">
                    <a:latin typeface="等线" panose="02010600030101010101" charset="-122"/>
                    <a:ea typeface="等线" panose="02010600030101010101" charset="-122"/>
                  </a:rPr>
                  <a:t>编译时 </a:t>
                </a:r>
                <a:r>
                  <a:rPr lang="en-US" altLang="zh-CN" sz="1500">
                    <a:latin typeface="等线" panose="02010600030101010101" charset="-122"/>
                    <a:ea typeface="等线" panose="02010600030101010101" charset="-122"/>
                  </a:rPr>
                  <a:t>gcc </a:t>
                </a:r>
                <a:r>
                  <a:rPr lang="zh-CN" altLang="en-US" sz="1500">
                    <a:latin typeface="等线" panose="02010600030101010101" charset="-122"/>
                    <a:ea typeface="等线" panose="02010600030101010101" charset="-122"/>
                  </a:rPr>
                  <a:t>需要加 </a:t>
                </a:r>
                <a:r>
                  <a:rPr lang="en-US" altLang="zh-CN" sz="1500">
                    <a:latin typeface="等线" panose="02010600030101010101" charset="-122"/>
                    <a:ea typeface="等线" panose="02010600030101010101" charset="-122"/>
                  </a:rPr>
                  <a:t>–g </a:t>
                </a:r>
                <a:r>
                  <a:rPr lang="zh-CN" altLang="en-US" sz="1500">
                    <a:latin typeface="等线" panose="02010600030101010101" charset="-122"/>
                    <a:ea typeface="等线" panose="02010600030101010101" charset="-122"/>
                  </a:rPr>
                  <a:t>选项</a:t>
                </a:r>
                <a:endParaRPr lang="en-US" sz="1500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</mc:Choice>
        <mc:Fallback>
          <p:sp>
            <p:nvSpPr>
              <p:cNvPr id="3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251" y="4601297"/>
                <a:ext cx="4464684" cy="323165"/>
              </a:xfrm>
              <a:prstGeom prst="rect">
                <a:avLst/>
              </a:prstGeom>
              <a:blipFill rotWithShape="1">
                <a:blip r:embed="rId4"/>
                <a:stretch>
                  <a:fillRect l="-1" t="-27" r="1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符号表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.symtab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在可执行文件里出现了吗？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什么会出现？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对符号解析有帮助的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三种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binding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类型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global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在当前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obj file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中被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define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的全局变量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extern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被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declare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但没有被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define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的全局变量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local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C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语言中的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static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变量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r>
                  <a:rPr lang="en-US" altLang="zh-CN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Ndx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数字，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UND,COM,ABS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44" b="-1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242" y="147073"/>
            <a:ext cx="5608373" cy="2577353"/>
          </a:xfrm>
          <a:prstGeom prst="rect">
            <a:avLst/>
          </a:prstGeom>
        </p:spPr>
      </p:pic>
      <p:sp>
        <p:nvSpPr>
          <p:cNvPr id="5" name="灯片编号占位符 5"/>
          <p:cNvSpPr txBox="1"/>
          <p:nvPr/>
        </p:nvSpPr>
        <p:spPr>
          <a:xfrm>
            <a:off x="7454152" y="6136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711" y="5282029"/>
            <a:ext cx="6059705" cy="10470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968870" y="6352143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等线" panose="02010600030101010101" charset="-122"/>
                <a:ea typeface="等线" panose="02010600030101010101" charset="-122"/>
              </a:rPr>
              <a:t>output</a:t>
            </a:r>
            <a:r>
              <a:rPr lang="zh-CN" altLang="en-US">
                <a:latin typeface="等线" panose="02010600030101010101" charset="-122"/>
                <a:ea typeface="等线" panose="02010600030101010101" charset="-122"/>
              </a:rPr>
              <a:t> </a:t>
            </a:r>
            <a:r>
              <a:rPr lang="en-US" altLang="zh-CN">
                <a:latin typeface="等线" panose="02010600030101010101" charset="-122"/>
                <a:ea typeface="等线" panose="02010600030101010101" charset="-122"/>
              </a:rPr>
              <a:t>of </a:t>
            </a:r>
            <a:r>
              <a:rPr lang="en-US" altLang="zh-CN">
                <a:latin typeface="Consolas" panose="020B0609020204030204" pitchFamily="49" charset="0"/>
                <a:ea typeface="等线" panose="02010600030101010101" charset="-122"/>
                <a:cs typeface="Consolas" panose="020B0609020204030204" pitchFamily="49" charset="0"/>
              </a:rPr>
              <a:t>readelf</a:t>
            </a:r>
            <a:endParaRPr lang="en-US">
              <a:latin typeface="Consolas" panose="020B0609020204030204" pitchFamily="49" charset="0"/>
              <a:ea typeface="等线" panose="02010600030101010101" charset="-122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符号表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.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symtab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/>
        </p:nvSpPr>
        <p:spPr>
          <a:xfrm>
            <a:off x="482581" y="1451886"/>
            <a:ext cx="8639826" cy="404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3971365" cy="68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364" y="-20965"/>
            <a:ext cx="5279623" cy="49662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569" y="1451886"/>
            <a:ext cx="8204431" cy="54061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176" y="668160"/>
            <a:ext cx="6238875" cy="5105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715" y="13241"/>
            <a:ext cx="8150221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09450" y="1389654"/>
            <a:ext cx="7119486" cy="40426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74237" y="1793915"/>
            <a:ext cx="7119486" cy="40426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944663" y="2313278"/>
            <a:ext cx="7119486" cy="40426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909450" y="2717539"/>
            <a:ext cx="7119486" cy="40426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874237" y="3206823"/>
            <a:ext cx="7119486" cy="40426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839024" y="3611084"/>
            <a:ext cx="7119486" cy="40426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909450" y="4130447"/>
            <a:ext cx="7119486" cy="40426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874237" y="4534708"/>
            <a:ext cx="7119486" cy="40426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44663" y="4999127"/>
            <a:ext cx="7119486" cy="40426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909450" y="5403388"/>
            <a:ext cx="7119486" cy="40426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979876" y="5922751"/>
            <a:ext cx="7119486" cy="40426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944663" y="6327012"/>
            <a:ext cx="7119486" cy="40426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2639" y="-1324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练习</a:t>
            </a:r>
            <a:endParaRPr lang="zh-CN" altLang="en-US" sz="4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合并算法：符号解析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Symbol resolution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将所有符号的 </a:t>
                </a:r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引用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与唯一确定的 </a:t>
                </a:r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定义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联系起来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强符号与弱符号：针对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definition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强符号：函数</a:t>
                </a:r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定义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、初始化过的全局变量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弱符号：未初始化的全局变量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解析规则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多个同名强符号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报错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唯一强符号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选择强符号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没有强符号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随机选择弱符号（有些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linker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会选择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size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最大的）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关于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COMMON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伪节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关于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static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变量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: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自动覆盖，不会出现重名问题，</a:t>
                </a:r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也没有强弱之分</a:t>
                </a:r>
                <a:endParaRPr lang="en-US" altLang="zh-CN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endParaRPr lang="en-US" altLang="zh-CN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marL="457200" lvl="1" indent="0">
                  <a:buNone/>
                </a:pPr>
                <a:r>
                  <a:rPr lang="zh-CN" altLang="en-US" sz="1500" dirty="0">
                    <a:solidFill>
                      <a:srgbClr val="FF0000"/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注意：现在的 </a:t>
                </a:r>
                <a:r>
                  <a:rPr lang="en-US" altLang="zh-CN" sz="1500" dirty="0">
                    <a:solidFill>
                      <a:srgbClr val="FF0000"/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gcc </a:t>
                </a:r>
                <a:r>
                  <a:rPr lang="zh-CN" altLang="en-US" sz="1500" dirty="0">
                    <a:solidFill>
                      <a:srgbClr val="FF0000"/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版本需要加上 </a:t>
                </a:r>
                <a:r>
                  <a:rPr lang="en-US" altLang="zh-CN" sz="1500" dirty="0">
                    <a:solidFill>
                      <a:srgbClr val="FF0000"/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–fcommon </a:t>
                </a:r>
                <a:r>
                  <a:rPr lang="zh-CN" altLang="en-US" sz="1500" dirty="0">
                    <a:solidFill>
                      <a:srgbClr val="FF0000"/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编译选项才能观测到上述规则</a:t>
                </a:r>
                <a:endParaRPr lang="en-US" altLang="zh-CN" sz="1500" dirty="0">
                  <a:solidFill>
                    <a:srgbClr val="FF0000"/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730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合并算法：符号解析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过程：</a:t>
            </a:r>
            <a:endParaRPr lang="zh-CN" altLang="en-US" dirty="0"/>
          </a:p>
          <a:p>
            <a:pPr lvl="1"/>
            <a:r>
              <a:rPr lang="zh-CN" altLang="en-US" dirty="0"/>
              <a:t>维护三个集合：未解析的符号集合 </a:t>
            </a:r>
            <a:r>
              <a:rPr lang="en-US" altLang="zh-CN" dirty="0"/>
              <a:t>U, </a:t>
            </a:r>
            <a:r>
              <a:rPr lang="zh-CN" altLang="en-US" dirty="0"/>
              <a:t>已解析的符号集合 </a:t>
            </a:r>
            <a:r>
              <a:rPr lang="en-US" altLang="zh-CN" dirty="0"/>
              <a:t>D, </a:t>
            </a:r>
            <a:r>
              <a:rPr lang="zh-CN" altLang="en-US" dirty="0"/>
              <a:t>可重定位目标文件集合 </a:t>
            </a:r>
            <a:r>
              <a:rPr lang="en-US" altLang="zh-CN" dirty="0"/>
              <a:t>E</a:t>
            </a:r>
            <a:endParaRPr lang="en-US" altLang="zh-CN" dirty="0"/>
          </a:p>
          <a:p>
            <a:pPr lvl="1"/>
            <a:r>
              <a:rPr lang="zh-CN" altLang="en-US" dirty="0"/>
              <a:t>对于每个输入文件：</a:t>
            </a:r>
            <a:endParaRPr lang="zh-CN" altLang="en-US" dirty="0"/>
          </a:p>
          <a:p>
            <a:pPr lvl="2"/>
            <a:r>
              <a:rPr lang="zh-CN" altLang="en-US" dirty="0"/>
              <a:t>如果是一个目标文件，加入 </a:t>
            </a:r>
            <a:r>
              <a:rPr lang="en-US" altLang="zh-CN" dirty="0"/>
              <a:t>E, </a:t>
            </a:r>
            <a:r>
              <a:rPr lang="zh-CN" altLang="en-US" dirty="0"/>
              <a:t>更新 </a:t>
            </a:r>
            <a:r>
              <a:rPr lang="en-US" altLang="zh-CN" dirty="0"/>
              <a:t>U D</a:t>
            </a:r>
            <a:endParaRPr lang="en-US" altLang="zh-CN" dirty="0"/>
          </a:p>
          <a:p>
            <a:pPr lvl="2"/>
            <a:r>
              <a:rPr lang="zh-CN" altLang="en-US" dirty="0"/>
              <a:t>若最终 </a:t>
            </a:r>
            <a:r>
              <a:rPr lang="en-US" altLang="zh-CN" dirty="0"/>
              <a:t>U </a:t>
            </a:r>
            <a:r>
              <a:rPr lang="zh-CN" altLang="en-US" dirty="0"/>
              <a:t>非空，则返回错误。否则构造出可执行文件。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合并算法：重定位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Relocation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符号解析后，每个 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引用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都对应到唯一确定的 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定义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重定位的两个步骤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pPr lvl="1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合并所有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relocatable obj file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的同一节并为所有符号和节分配地址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pPr lvl="1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利用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.rel.text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和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.rel.data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节修改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.text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和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.data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2565" y="3791575"/>
            <a:ext cx="6026870" cy="236998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合并算法：重定位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Relocation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等线" panose="02010600030101010101" charset="-122"/>
                <a:ea typeface="等线" panose="02010600030101010101" charset="-122"/>
              </a:rPr>
              <a:t>两种寻址模式</a:t>
            </a:r>
            <a:r>
              <a:rPr lang="en-US" dirty="0">
                <a:latin typeface="等线" panose="02010600030101010101" charset="-122"/>
                <a:ea typeface="等线" panose="02010600030101010101" charset="-122"/>
              </a:rPr>
              <a:t> </a:t>
            </a:r>
            <a:r>
              <a:rPr lang="en-US" altLang="zh-CN" dirty="0">
                <a:latin typeface="等线" panose="02010600030101010101" charset="-122"/>
                <a:ea typeface="等线" panose="02010600030101010101" charset="-122"/>
              </a:rPr>
              <a:t>type</a:t>
            </a:r>
            <a:endParaRPr lang="en-US" dirty="0">
              <a:latin typeface="等线" panose="02010600030101010101" charset="-122"/>
              <a:ea typeface="等线" panose="02010600030101010101" charset="-122"/>
            </a:endParaRPr>
          </a:p>
          <a:p>
            <a:pPr lvl="1"/>
            <a:r>
              <a:rPr lang="en-US" dirty="0">
                <a:latin typeface="Consolas" panose="020B0609020204030204" pitchFamily="49" charset="0"/>
                <a:ea typeface="等线" panose="02010600030101010101" charset="-122"/>
                <a:cs typeface="Consolas" panose="020B0609020204030204" pitchFamily="49" charset="0"/>
              </a:rPr>
              <a:t>R_X86_64_PC32</a:t>
            </a:r>
            <a:r>
              <a:rPr lang="en-US" dirty="0">
                <a:latin typeface="等线" panose="02010600030101010101" charset="-122"/>
                <a:ea typeface="等线" panose="02010600030101010101" charset="-122"/>
              </a:rPr>
              <a:t>: </a:t>
            </a:r>
            <a:r>
              <a:rPr lang="en-US" altLang="zh-CN" dirty="0">
                <a:latin typeface="等线" panose="02010600030101010101" charset="-122"/>
                <a:ea typeface="等线" panose="02010600030101010101" charset="-122"/>
              </a:rPr>
              <a:t>32 bit-PC </a:t>
            </a:r>
            <a:r>
              <a:rPr lang="en-US" dirty="0" err="1">
                <a:latin typeface="等线" panose="02010600030101010101" charset="-122"/>
                <a:ea typeface="等线" panose="02010600030101010101" charset="-122"/>
              </a:rPr>
              <a:t>相对寻址</a:t>
            </a:r>
            <a:r>
              <a:rPr lang="zh-CN" altLang="en-US" dirty="0">
                <a:latin typeface="等线" panose="02010600030101010101" charset="-122"/>
                <a:ea typeface="等线" panose="02010600030101010101" charset="-122"/>
              </a:rPr>
              <a:t>（注意是相对下一条指令的 </a:t>
            </a:r>
            <a:r>
              <a:rPr lang="en-US" altLang="zh-CN" dirty="0">
                <a:latin typeface="等线" panose="02010600030101010101" charset="-122"/>
                <a:ea typeface="等线" panose="02010600030101010101" charset="-122"/>
              </a:rPr>
              <a:t>PC</a:t>
            </a:r>
            <a:r>
              <a:rPr lang="zh-CN" altLang="en-US" dirty="0">
                <a:latin typeface="等线" panose="02010600030101010101" charset="-122"/>
                <a:ea typeface="等线" panose="02010600030101010101" charset="-122"/>
              </a:rPr>
              <a:t>）</a:t>
            </a:r>
            <a:endParaRPr lang="en-US" altLang="zh-CN" dirty="0">
              <a:latin typeface="等线" panose="02010600030101010101" charset="-122"/>
              <a:ea typeface="等线" panose="02010600030101010101" charset="-122"/>
            </a:endParaRPr>
          </a:p>
          <a:p>
            <a:pPr lvl="1"/>
            <a:r>
              <a:rPr lang="en-US" dirty="0">
                <a:latin typeface="Consolas" panose="020B0609020204030204" pitchFamily="49" charset="0"/>
                <a:ea typeface="等线" panose="02010600030101010101" charset="-122"/>
                <a:cs typeface="Consolas" panose="020B0609020204030204" pitchFamily="49" charset="0"/>
              </a:rPr>
              <a:t>R_X86_64_32</a:t>
            </a:r>
            <a:r>
              <a:rPr lang="en-US" dirty="0">
                <a:latin typeface="等线" panose="02010600030101010101" charset="-122"/>
                <a:ea typeface="等线" panose="02010600030101010101" charset="-122"/>
              </a:rPr>
              <a:t>: 32 bit-</a:t>
            </a:r>
            <a:r>
              <a:rPr lang="en-US" dirty="0" err="1">
                <a:latin typeface="等线" panose="02010600030101010101" charset="-122"/>
                <a:ea typeface="等线" panose="02010600030101010101" charset="-122"/>
              </a:rPr>
              <a:t>绝对寻址</a:t>
            </a:r>
            <a:endParaRPr lang="en-US" dirty="0">
              <a:latin typeface="Consolas" panose="020B0609020204030204" pitchFamily="49" charset="0"/>
              <a:ea typeface="等线" panose="02010600030101010101" charset="-122"/>
              <a:cs typeface="Consolas" panose="020B0609020204030204" pitchFamily="49" charset="0"/>
            </a:endParaRPr>
          </a:p>
          <a:p>
            <a:pPr lvl="1"/>
            <a:endParaRPr lang="en-US" dirty="0">
              <a:latin typeface="等线" panose="02010600030101010101" charset="-122"/>
              <a:ea typeface="等线" panose="02010600030101010101" charset="-122"/>
            </a:endParaRPr>
          </a:p>
          <a:p>
            <a:pPr lvl="1"/>
            <a:endParaRPr 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63035"/>
            <a:ext cx="4559216" cy="1703622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89" y="2999192"/>
            <a:ext cx="7164088" cy="381017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静态库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Background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有些函数太过常用，所有程序都使用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方案一：让编译器完成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Consolas" panose="020B0609020204030204" pitchFamily="49" charset="0"/>
                      </a:rPr>
                      <m:t>⟹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编译器太复杂、需要经常更新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方案二：把所有函数放在同一个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relocatable obj file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里</a:t>
                </a:r>
                <a14:m>
                  <m:oMath xmlns:m="http://schemas.openxmlformats.org/officeDocument/2006/math">
                    <m:r>
                      <a:rPr lang="zh-CN" altLang="en-US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Consolas" panose="020B0609020204030204" pitchFamily="49" charset="0"/>
                      </a:rPr>
                      <m:t> </m:t>
                    </m:r>
                    <m:r>
                      <a:rPr lang="zh-CN" altLang="en-US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Consolas" panose="020B0609020204030204" pitchFamily="49" charset="0"/>
                      </a:rPr>
                      <m:t>⟹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浪费空间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方案三：很多个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relocatable obj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file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Consolas" panose="020B0609020204030204" pitchFamily="49" charset="0"/>
                      </a:rPr>
                      <m:t>⟹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需要手动链接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解决方案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很多个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relocatable obj file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打包成一个库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让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linker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在链接时自动检测需要库内哪些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relocatable obj file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pPr lvl="1"/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nsolas" panose="020B0609020204030204" pitchFamily="49" charset="0"/>
                    <a:ea typeface="等线" panose="02010600030101010101" charset="-122"/>
                    <a:cs typeface="Consolas" panose="020B0609020204030204" pitchFamily="49" charset="0"/>
                  </a:rPr>
                  <a:t>ar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; </a:t>
                </a:r>
                <a:r>
                  <a:rPr lang="en-US" altLang="zh-CN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nsolas" panose="020B0609020204030204" pitchFamily="49" charset="0"/>
                    <a:ea typeface="等线" panose="02010600030101010101" charset="-122"/>
                    <a:cs typeface="Consolas" panose="020B0609020204030204" pitchFamily="49" charset="0"/>
                  </a:rPr>
                  <a:t>gcc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nsolas" panose="020B0609020204030204" pitchFamily="49" charset="0"/>
                    <a:ea typeface="等线" panose="02010600030101010101" charset="-122"/>
                    <a:cs typeface="Consolas" panose="020B0609020204030204" pitchFamily="49" charset="0"/>
                  </a:rPr>
                  <a:t> –static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olas" panose="020B0609020204030204" pitchFamily="49" charset="0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nsolas" panose="020B0609020204030204" pitchFamily="49" charset="0"/>
                    <a:ea typeface="等线" panose="02010600030101010101" charset="-122"/>
                    <a:cs typeface="Consolas" panose="020B0609020204030204" pitchFamily="49" charset="0"/>
                  </a:rPr>
                  <a:t>为此需要小幅修改符号解析和重定位的算法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olas" panose="020B0609020204030204" pitchFamily="49" charset="0"/>
                  <a:ea typeface="等线" panose="02010600030101010101" charset="-122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44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3405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如何写优雅的</a:t>
            </a:r>
            <a:r>
              <a:rPr lang="zh-CN" altLang="en-US" dirty="0"/>
              <a:t>代码？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2730" y="1485265"/>
            <a:ext cx="6187440" cy="4950460"/>
          </a:xfrm>
        </p:spPr>
        <p:txBody>
          <a:bodyPr>
            <a:normAutofit lnSpcReduction="20000"/>
          </a:bodyPr>
          <a:lstStyle/>
          <a:p>
            <a:endParaRPr lang="en-US" altLang="zh-CN" dirty="0"/>
          </a:p>
          <a:p>
            <a:r>
              <a:rPr lang="zh-CN" altLang="en-US" dirty="0"/>
              <a:t>为结构体以及它的每个成员</a:t>
            </a:r>
            <a:r>
              <a:rPr lang="zh-CN" altLang="en-US" dirty="0"/>
              <a:t>添加注释</a:t>
            </a:r>
            <a:endParaRPr lang="zh-CN" altLang="en-US" dirty="0"/>
          </a:p>
          <a:p>
            <a:r>
              <a:rPr lang="zh-CN" altLang="en-US" dirty="0"/>
              <a:t>为全局变量、函数添加</a:t>
            </a:r>
            <a:r>
              <a:rPr lang="zh-CN" altLang="en-US" dirty="0"/>
              <a:t>注释</a:t>
            </a:r>
            <a:endParaRPr lang="zh-CN" altLang="en-US" dirty="0"/>
          </a:p>
          <a:p>
            <a:r>
              <a:rPr lang="zh-CN" altLang="en-US" dirty="0"/>
              <a:t>在命名空间中，临时变量的定义放在</a:t>
            </a:r>
            <a:r>
              <a:rPr lang="zh-CN" altLang="en-US" dirty="0"/>
              <a:t>最前面</a:t>
            </a:r>
            <a:endParaRPr lang="zh-CN" altLang="en-US" dirty="0"/>
          </a:p>
          <a:p>
            <a:r>
              <a:rPr lang="zh-CN" altLang="en-US" dirty="0"/>
              <a:t>在单个文件中，</a:t>
            </a:r>
            <a:r>
              <a:rPr lang="en-US" altLang="zh-CN" dirty="0"/>
              <a:t>static</a:t>
            </a:r>
            <a:r>
              <a:rPr lang="zh-CN" altLang="en-US" dirty="0"/>
              <a:t>函数的声明放在最前面，实现放在最后面，全局变量、</a:t>
            </a:r>
            <a:r>
              <a:rPr lang="en-US" altLang="zh-CN" dirty="0"/>
              <a:t>static</a:t>
            </a:r>
            <a:r>
              <a:rPr lang="zh-CN" altLang="en-US" dirty="0"/>
              <a:t>变量、结构体放在</a:t>
            </a:r>
            <a:r>
              <a:rPr lang="zh-CN" altLang="en-US" dirty="0"/>
              <a:t>最前面</a:t>
            </a:r>
            <a:endParaRPr lang="zh-CN" altLang="en-US" dirty="0"/>
          </a:p>
          <a:p>
            <a:r>
              <a:rPr lang="zh-CN" altLang="en-US" dirty="0"/>
              <a:t>能使用</a:t>
            </a:r>
            <a:r>
              <a:rPr lang="en-US" altLang="zh-CN" dirty="0"/>
              <a:t>static</a:t>
            </a:r>
            <a:r>
              <a:rPr lang="zh-CN" altLang="en-US" dirty="0"/>
              <a:t>尽量使用，全局变量仅一个不加</a:t>
            </a:r>
            <a:r>
              <a:rPr lang="en-US" altLang="zh-CN" dirty="0"/>
              <a:t>extern</a:t>
            </a:r>
            <a:r>
              <a:rPr lang="zh-CN" altLang="en-US" dirty="0"/>
              <a:t>，全局函数声明放在</a:t>
            </a:r>
            <a:r>
              <a:rPr lang="en-US" altLang="zh-CN" dirty="0"/>
              <a:t>.h</a:t>
            </a:r>
            <a:r>
              <a:rPr lang="zh-CN" altLang="en-US" dirty="0"/>
              <a:t>中</a:t>
            </a:r>
            <a:endParaRPr lang="zh-CN" altLang="en-US" dirty="0"/>
          </a:p>
          <a:p>
            <a:r>
              <a:rPr lang="en-US" altLang="zh-CN" dirty="0"/>
              <a:t>define</a:t>
            </a:r>
            <a:r>
              <a:rPr lang="zh-CN" altLang="en-US" dirty="0"/>
              <a:t>使用大写字母，其他时候使用小写</a:t>
            </a:r>
            <a:r>
              <a:rPr lang="zh-CN" altLang="en-US" dirty="0"/>
              <a:t>字母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40805" y="1158240"/>
            <a:ext cx="4648200" cy="12725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539865" y="2640330"/>
            <a:ext cx="3931920" cy="5257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40805" y="3279775"/>
            <a:ext cx="4351020" cy="32461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例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34139" y="1702643"/>
            <a:ext cx="8723722" cy="3452714"/>
          </a:xfr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Executable object file 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(generated by linker)</a:t>
            </a:r>
            <a:endParaRPr lang="zh-CN" altLang="en-US" sz="25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Linker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经过符号解析和重定位后生成，不再有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.rel.text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和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.rel.data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可以直接由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loader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加载到内存空间开始执行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1530" y="2540906"/>
            <a:ext cx="7528940" cy="418056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Program header table 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(</a:t>
            </a:r>
            <a:r>
              <a:rPr lang="zh-CN" alt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也叫 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segment header table)</a:t>
            </a:r>
            <a:endParaRPr lang="zh-CN" altLang="en-US" sz="25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5846"/>
                <a:ext cx="10515600" cy="4351338"/>
              </a:xfrm>
            </p:spPr>
            <p:txBody>
              <a:bodyPr/>
              <a:lstStyle/>
              <a:p>
                <a:r>
                  <a:rPr lang="en-US">
                    <a:latin typeface="等线" panose="02010600030101010101" charset="-122"/>
                    <a:ea typeface="等线" panose="02010600030101010101" charset="-122"/>
                  </a:rPr>
                  <a:t>将</a:t>
                </a:r>
                <a:r>
                  <a:rPr lang="zh-CN" altLang="en-US">
                    <a:latin typeface="等线" panose="02010600030101010101" charset="-122"/>
                    <a:ea typeface="等线" panose="02010600030101010101" charset="-122"/>
                  </a:rPr>
                  <a:t> </a:t>
                </a:r>
                <a:r>
                  <a:rPr lang="en-US" altLang="zh-CN">
                    <a:latin typeface="等线" panose="02010600030101010101" charset="-122"/>
                    <a:ea typeface="等线" panose="02010600030101010101" charset="-122"/>
                  </a:rPr>
                  <a:t>program header table </a:t>
                </a:r>
                <a:r>
                  <a:rPr lang="zh-CN" altLang="en-US">
                    <a:latin typeface="等线" panose="02010600030101010101" charset="-122"/>
                    <a:ea typeface="等线" panose="02010600030101010101" charset="-122"/>
                  </a:rPr>
                  <a:t>中的块映射到虚拟地址空间</a:t>
                </a:r>
                <a:endParaRPr lang="en-US" altLang="zh-CN">
                  <a:latin typeface="等线" panose="02010600030101010101" charset="-122"/>
                  <a:ea typeface="等线" panose="02010600030101010101" charset="-122"/>
                </a:endParaRPr>
              </a:p>
              <a:p>
                <a:pPr lvl="1"/>
                <a:r>
                  <a:rPr lang="zh-CN" altLang="en-US">
                    <a:latin typeface="等线" panose="02010600030101010101" charset="-122"/>
                    <a:ea typeface="等线" panose="02010600030101010101" charset="-122"/>
                  </a:rPr>
                  <a:t>作为 </a:t>
                </a:r>
                <a:r>
                  <a:rPr lang="en-US" altLang="zh-CN">
                    <a:latin typeface="等线" panose="02010600030101010101" charset="-122"/>
                    <a:ea typeface="等线" panose="02010600030101010101" charset="-122"/>
                  </a:rPr>
                  <a:t>loader </a:t>
                </a:r>
                <a:r>
                  <a:rPr lang="zh-CN" altLang="en-US">
                    <a:latin typeface="等线" panose="02010600030101010101" charset="-122"/>
                    <a:ea typeface="等线" panose="02010600030101010101" charset="-122"/>
                  </a:rPr>
                  <a:t>的输入</a:t>
                </a:r>
                <a:endParaRPr lang="en-US" altLang="zh-CN">
                  <a:latin typeface="等线" panose="02010600030101010101" charset="-122"/>
                  <a:ea typeface="等线" panose="02010600030101010101" charset="-122"/>
                </a:endParaRPr>
              </a:p>
              <a:p>
                <a:pPr lvl="1"/>
                <a:r>
                  <a:rPr lang="en-US" altLang="zh-CN">
                    <a:latin typeface="等线" panose="02010600030101010101" charset="-122"/>
                    <a:ea typeface="等线" panose="02010600030101010101" charset="-122"/>
                  </a:rPr>
                  <a:t>segment</a:t>
                </a:r>
                <a:r>
                  <a:rPr lang="zh-CN" altLang="en-US">
                    <a:latin typeface="等线" panose="02010600030101010101" charset="-122"/>
                    <a:ea typeface="等线" panose="02010600030101010101" charset="-122"/>
                  </a:rPr>
                  <a:t> 段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ea typeface="等线" panose="02010600030101010101" charset="-122"/>
                      </a:rPr>
                      <m:t>≠</m:t>
                    </m:r>
                  </m:oMath>
                </a14:m>
                <a:r>
                  <a:rPr lang="en-US">
                    <a:latin typeface="等线" panose="02010600030101010101" charset="-122"/>
                    <a:ea typeface="等线" panose="02010600030101010101" charset="-122"/>
                  </a:rPr>
                  <a:t> section 节</a:t>
                </a:r>
                <a:endParaRPr 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</mc:Choice>
        <mc:Fallback>
          <p:sp>
            <p:nvSpPr>
              <p:cNvPr id="9" name="Content Placeholder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5846"/>
                <a:ext cx="10515600" cy="4351338"/>
              </a:xfrm>
              <a:blipFill rotWithShape="1">
                <a:blip r:embed="rId1"/>
                <a:stretch>
                  <a:fillRect t="-57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73553"/>
            <a:ext cx="10515600" cy="361932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加载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Loading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利用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PHT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将每个段复制到虚拟地址空间的相应位置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nsolas" panose="020B0609020204030204" pitchFamily="49" charset="0"/>
                    <a:ea typeface="等线" panose="02010600030101010101" charset="-122"/>
                    <a:cs typeface="Consolas" panose="020B0609020204030204" pitchFamily="49" charset="0"/>
                  </a:rPr>
                  <a:t>loader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Consolas" panose="020B0609020204030204" pitchFamily="49" charset="0"/>
                      </a:rPr>
                      <m:t>→ 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nsolas" panose="020B0609020204030204" pitchFamily="49" charset="0"/>
                    <a:ea typeface="等线" panose="02010600030101010101" charset="-122"/>
                    <a:cs typeface="Consolas" panose="020B0609020204030204" pitchFamily="49" charset="0"/>
                  </a:rPr>
                  <a:t> _start()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nsolas" panose="020B0609020204030204" pitchFamily="49" charset="0"/>
                    <a:ea typeface="等线" panose="02010600030101010101" charset="-122"/>
                    <a:cs typeface="Consolas" panose="020B0609020204030204" pitchFamily="49" charset="0"/>
                  </a:rPr>
                  <a:t>__libc_start_main()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等线" panose="02010600030101010101" charset="-122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nsolas" panose="020B0609020204030204" pitchFamily="49" charset="0"/>
                    <a:ea typeface="等线" panose="02010600030101010101" charset="-122"/>
                    <a:cs typeface="Consolas" panose="020B0609020204030204" pitchFamily="49" charset="0"/>
                  </a:rPr>
                  <a:t>main()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olas" panose="020B0609020204030204" pitchFamily="49" charset="0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endParaRPr lang="en-US" altLang="zh-CN" dirty="0">
                  <a:solidFill>
                    <a:schemeClr val="bg1">
                      <a:lumMod val="75000"/>
                    </a:schemeClr>
                  </a:solidFill>
                  <a:latin typeface="Consolas" panose="020B0609020204030204" pitchFamily="49" charset="0"/>
                  <a:ea typeface="等线" panose="02010600030101010101" charset="-122"/>
                  <a:cs typeface="Consolas" panose="020B0609020204030204" pitchFamily="49" charset="0"/>
                </a:endParaRPr>
              </a:p>
              <a:p>
                <a:r>
                  <a:rPr lang="zh-CN" altLang="en-US" dirty="0">
                    <a:solidFill>
                      <a:schemeClr val="bg1">
                        <a:lumMod val="75000"/>
                      </a:schemeClr>
                    </a:solidFill>
                    <a:latin typeface="Consolas" panose="020B0609020204030204" pitchFamily="49" charset="0"/>
                    <a:ea typeface="等线" panose="02010600030101010101" charset="-122"/>
                    <a:cs typeface="Consolas" panose="020B0609020204030204" pitchFamily="49" charset="0"/>
                  </a:rPr>
                  <a:t>关于虚拟内存与进程</a:t>
                </a:r>
                <a:endParaRPr lang="en-US" altLang="zh-CN" dirty="0">
                  <a:solidFill>
                    <a:schemeClr val="bg1">
                      <a:lumMod val="75000"/>
                    </a:schemeClr>
                  </a:solidFill>
                  <a:latin typeface="Consolas" panose="020B0609020204030204" pitchFamily="49" charset="0"/>
                  <a:ea typeface="等线" panose="02010600030101010101" charset="-122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44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动态链接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静态链接的问题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pPr lvl="1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每个程序都需要有一份静态库内容的拷贝，浪费空间（内存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&amp;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磁盘）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动态链接：让所有程序共享一份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过程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pPr lvl="1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linker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 对动态库中符号的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reference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不做解析和重定位，也不会把动态库的内容与其他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relocatable obj file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合并，而是生成一个含有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 dynamic linker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地址的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.interp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pPr lvl="1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loader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 在加载过程中注意到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.interp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节，于是调用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dynamic linker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pPr lvl="1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dynamic linker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进行如下操作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pPr lvl="2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将动态库加载到虚拟内存空间中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pPr lvl="2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对可执行文件中的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reference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进行重定位（修改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.text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和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.data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）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PIC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上述过程的问题：仍然浪费 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内存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 空间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pPr lvl="1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.so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也由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relocatable obj file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得到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ea typeface="等线" panose="02010600030101010101" charset="-122"/>
                <a:cs typeface="Consolas" panose="020B0609020204030204" pitchFamily="49" charset="0"/>
              </a:rPr>
              <a:t>gcc a.o -shared -o a.so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Consolas" panose="020B0609020204030204" pitchFamily="49" charset="0"/>
              <a:ea typeface="等线" panose="02010600030101010101" charset="-122"/>
              <a:cs typeface="Consolas" panose="020B0609020204030204" pitchFamily="49" charset="0"/>
            </a:endParaRPr>
          </a:p>
          <a:p>
            <a:pPr lvl="1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ea typeface="等线" panose="02010600030101010101" charset="-122"/>
                <a:cs typeface="Consolas" panose="020B0609020204030204" pitchFamily="49" charset="0"/>
              </a:rPr>
              <a:t>也有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.text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和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.data,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也有可能引用其他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.so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里的函数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/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变量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pPr lvl="1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如果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.so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也会按上述过程被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dynamic linker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重定位，那么每个进程里的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.so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依然是一份拷贝而非共享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解决方案：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PIC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pPr lvl="1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保证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.so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的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.text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不需要重定位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pPr lvl="1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物理内存中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只需要一份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liba.so (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举例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)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 的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.text,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所有引用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liba.so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 的程序可以以只读的方式将自己虚拟内存中的一段映射到这段代码，实现共享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共享库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.so 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必须是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PIC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pPr lvl="1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ea typeface="等线" panose="02010600030101010101" charset="-122"/>
                <a:cs typeface="Consolas" panose="020B0609020204030204" pitchFamily="49" charset="0"/>
              </a:rPr>
              <a:t>gcc -c 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ea typeface="等线" panose="02010600030101010101" charset="-122"/>
                <a:cs typeface="Consolas" panose="020B0609020204030204" pitchFamily="49" charset="0"/>
              </a:rPr>
              <a:t>-fPIC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ea typeface="等线" panose="02010600030101010101" charset="-122"/>
                <a:cs typeface="Consolas" panose="020B0609020204030204" pitchFamily="49" charset="0"/>
              </a:rPr>
              <a:t>a.c -o a.o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Consolas" panose="020B0609020204030204" pitchFamily="49" charset="0"/>
              <a:ea typeface="等线" panose="02010600030101010101" charset="-122"/>
              <a:cs typeface="Consolas" panose="020B0609020204030204" pitchFamily="49" charset="0"/>
            </a:endParaRPr>
          </a:p>
          <a:p>
            <a:pPr lvl="1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ea typeface="等线" panose="02010600030101010101" charset="-122"/>
                <a:cs typeface="Consolas" panose="020B0609020204030204" pitchFamily="49" charset="0"/>
              </a:rPr>
              <a:t>gcc a.o -shared -o liba.so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Consolas" panose="020B0609020204030204" pitchFamily="49" charset="0"/>
              <a:ea typeface="等线" panose="02010600030101010101" charset="-122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PIC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 实现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利用代码段和数据段的距离不变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数据：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GOT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dynamic linker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在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load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过程中只对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GOT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进行重定位，不再需要修改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.text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1086" y="3284770"/>
            <a:ext cx="6569828" cy="325414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PIC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 实现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88882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利用代码段和数据段的距离不变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函数：也可以只用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GOT,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与数据相似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PLT + GOT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 实现 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lazy binding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4030" y="2722949"/>
            <a:ext cx="6463939" cy="399852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总结：动态链接的三种方式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非共享库：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load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时修改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.text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和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.data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共享库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pPr lvl="1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PIC: load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时修改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.got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pPr lvl="1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lazy binding: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运行时修改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.got.plt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.got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与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.got.plt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.got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在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load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时就改好，放在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.rodata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内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.got.plt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用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lazy binding,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放在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.data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内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链接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例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5321" y="817866"/>
            <a:ext cx="8121358" cy="3036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709" y="3854803"/>
            <a:ext cx="9071388" cy="245078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例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5050" y="1774568"/>
            <a:ext cx="7581900" cy="3308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5599" y="5433020"/>
            <a:ext cx="7066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gcc linker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把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.rodata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优化到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.text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里了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相当于在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.rodata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内插入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ea typeface="等线" panose="02010600030101010101" charset="-122"/>
                <a:cs typeface="Consolas" panose="020B0609020204030204" pitchFamily="49" charset="0"/>
              </a:rPr>
              <a:t>add $8, %rsp; leave; ret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三条指令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ea typeface="等线" panose="02010600030101010101" charset="-122"/>
                <a:cs typeface="Consolas" panose="020B0609020204030204" pitchFamily="49" charset="0"/>
              </a:rPr>
              <a:t>printf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Consolas" panose="020B0609020204030204" pitchFamily="49" charset="0"/>
              </a:rPr>
              <a:t>不会输出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为什么需要链接？</a:t>
            </a:r>
            <a:endParaRPr lang="en-US" altLang="zh-CN" dirty="0"/>
          </a:p>
          <a:p>
            <a:r>
              <a:rPr lang="en-US" altLang="zh-CN" dirty="0"/>
              <a:t>C</a:t>
            </a:r>
            <a:r>
              <a:rPr lang="zh-CN" altLang="en-US" dirty="0"/>
              <a:t>语言的声明、定义和引用</a:t>
            </a:r>
            <a:endParaRPr lang="en-US" altLang="zh-CN" dirty="0"/>
          </a:p>
          <a:p>
            <a:r>
              <a:rPr lang="zh-CN" altLang="en-US" dirty="0"/>
              <a:t>复习：</a:t>
            </a:r>
            <a:r>
              <a:rPr lang="en-US" altLang="zh-CN" dirty="0"/>
              <a:t>C</a:t>
            </a:r>
            <a:r>
              <a:rPr lang="zh-CN" altLang="en-US" dirty="0"/>
              <a:t>语言的编译过程；用</a:t>
            </a:r>
            <a:r>
              <a:rPr lang="en-US" altLang="zh-CN" dirty="0"/>
              <a:t>C</a:t>
            </a:r>
            <a:r>
              <a:rPr lang="zh-CN" altLang="en-US" dirty="0"/>
              <a:t>语言构建大型项目</a:t>
            </a:r>
            <a:endParaRPr lang="en-US" altLang="zh-CN" dirty="0"/>
          </a:p>
          <a:p>
            <a:r>
              <a:rPr lang="zh-CN" altLang="en-US" dirty="0"/>
              <a:t>可执行文件运行时的地址空间，可执行文件的</a:t>
            </a:r>
            <a:r>
              <a:rPr lang="en-US" altLang="zh-CN" dirty="0"/>
              <a:t>ELF</a:t>
            </a:r>
            <a:r>
              <a:rPr lang="zh-CN" altLang="en-US" dirty="0"/>
              <a:t>格式、可执行文件的加载过程</a:t>
            </a:r>
            <a:endParaRPr lang="en-US" altLang="zh-CN" dirty="0"/>
          </a:p>
          <a:p>
            <a:r>
              <a:rPr lang="zh-CN" altLang="en-US" dirty="0"/>
              <a:t>可重定位目标文件</a:t>
            </a:r>
            <a:r>
              <a:rPr lang="en-US" altLang="zh-CN" dirty="0"/>
              <a:t>(*.o)</a:t>
            </a:r>
            <a:r>
              <a:rPr lang="zh-CN" altLang="en-US" dirty="0"/>
              <a:t>、静态库</a:t>
            </a:r>
            <a:r>
              <a:rPr lang="en-US" altLang="zh-CN" dirty="0"/>
              <a:t>(*.a)</a:t>
            </a:r>
            <a:r>
              <a:rPr lang="zh-CN" altLang="en-US" dirty="0"/>
              <a:t>与静态链接</a:t>
            </a:r>
            <a:endParaRPr lang="en-US" altLang="zh-CN" dirty="0"/>
          </a:p>
          <a:p>
            <a:r>
              <a:rPr lang="zh-CN" altLang="en-US" dirty="0"/>
              <a:t>动态链接库</a:t>
            </a:r>
            <a:r>
              <a:rPr lang="en-US" altLang="zh-CN" dirty="0"/>
              <a:t>(*.so)</a:t>
            </a:r>
            <a:r>
              <a:rPr lang="zh-CN" altLang="en-US" dirty="0"/>
              <a:t>与动态链接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为什么需要链接？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模块化：多个较小的源文件；常用函数库</a:t>
            </a:r>
            <a:endParaRPr lang="zh-CN" altLang="en-US" dirty="0"/>
          </a:p>
          <a:p>
            <a:r>
              <a:rPr lang="zh-CN" altLang="en-US" dirty="0"/>
              <a:t>更高效：时间（分离编译）；空间（使用库）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复习：</a:t>
            </a:r>
            <a:r>
              <a:rPr lang="en-US" altLang="zh-CN" dirty="0"/>
              <a:t>C</a:t>
            </a:r>
            <a:r>
              <a:rPr lang="zh-CN" altLang="en-US" dirty="0"/>
              <a:t>语言的引用</a:t>
            </a:r>
            <a:r>
              <a:rPr lang="en-US" altLang="zh-CN" dirty="0"/>
              <a:t>(reference)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用到了就是被引用（</a:t>
            </a:r>
            <a:r>
              <a:rPr lang="en-US" altLang="zh-CN" dirty="0"/>
              <a:t>x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练习：右边的</a:t>
            </a:r>
            <a:r>
              <a:rPr lang="en-US" altLang="zh-CN" dirty="0"/>
              <a:t>C</a:t>
            </a:r>
            <a:r>
              <a:rPr lang="zh-CN" altLang="en-US" dirty="0"/>
              <a:t>程序引用了哪些符号？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答案：</a:t>
            </a:r>
            <a:r>
              <a:rPr lang="en-US" altLang="zh-CN" dirty="0"/>
              <a:t>f, a,</a:t>
            </a:r>
            <a:r>
              <a:rPr lang="zh-CN" altLang="en-US" dirty="0"/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printf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8215552" y="1652648"/>
            <a:ext cx="32553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stdio.h</a:t>
            </a:r>
            <a:r>
              <a:rPr lang="en-US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 </a:t>
            </a: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++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%d\n</a:t>
            </a:r>
            <a:r>
              <a:rPr lang="en-US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a);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f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Process 12"/>
          <p:cNvSpPr/>
          <p:nvPr/>
        </p:nvSpPr>
        <p:spPr>
          <a:xfrm>
            <a:off x="8215552" y="1652648"/>
            <a:ext cx="3255390" cy="4524315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复习：</a:t>
            </a:r>
            <a:r>
              <a:rPr lang="en-US" altLang="zh-CN" dirty="0"/>
              <a:t>C</a:t>
            </a:r>
            <a:r>
              <a:rPr lang="zh-CN" altLang="en-US" dirty="0"/>
              <a:t>语言的声明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声明的例子</a:t>
            </a:r>
            <a:endParaRPr lang="en-US" altLang="zh-CN" dirty="0"/>
          </a:p>
          <a:p>
            <a:pPr lvl="1"/>
            <a:r>
              <a:rPr lang="zh-CN" altLang="en-US" dirty="0"/>
              <a:t>一个全局变量（可能来自其他文件）：</a:t>
            </a:r>
            <a:r>
              <a:rPr lang="en-US" altLang="zh-CN" dirty="0"/>
              <a:t>extern int a;</a:t>
            </a:r>
            <a:endParaRPr lang="en-US" altLang="zh-CN" dirty="0"/>
          </a:p>
          <a:p>
            <a:pPr lvl="1"/>
            <a:r>
              <a:rPr lang="zh-CN" altLang="en-US" dirty="0"/>
              <a:t>一个函数（可能来自其他文件）：</a:t>
            </a:r>
            <a:r>
              <a:rPr lang="en-US" altLang="zh-CN" dirty="0"/>
              <a:t>int zero();</a:t>
            </a:r>
            <a:endParaRPr lang="en-US" altLang="zh-CN" dirty="0"/>
          </a:p>
          <a:p>
            <a:r>
              <a:rPr lang="zh-CN" altLang="en-US" dirty="0"/>
              <a:t>声明的通式</a:t>
            </a:r>
            <a:endParaRPr lang="en-US" altLang="zh-CN" dirty="0"/>
          </a:p>
          <a:p>
            <a:pPr lvl="1"/>
            <a:r>
              <a:rPr lang="en-US" altLang="zh-CN" dirty="0"/>
              <a:t>(static/extern) type name …;</a:t>
            </a:r>
            <a:endParaRPr lang="en-US" altLang="zh-CN" dirty="0"/>
          </a:p>
          <a:p>
            <a:pPr lvl="1"/>
            <a:r>
              <a:rPr lang="en-US" altLang="zh-CN" dirty="0"/>
              <a:t>static</a:t>
            </a:r>
            <a:r>
              <a:rPr lang="zh-CN" altLang="en-US" dirty="0"/>
              <a:t>的用法：有两个含义，静态生命周期和内部链接</a:t>
            </a:r>
            <a:endParaRPr lang="en-US" altLang="zh-CN" dirty="0"/>
          </a:p>
          <a:p>
            <a:pPr lvl="2"/>
            <a:r>
              <a:rPr lang="zh-CN" altLang="en-US" dirty="0"/>
              <a:t>对于函数：只可以在本文件（编译单元）内被引用 </a:t>
            </a:r>
            <a:r>
              <a:rPr lang="en-US" altLang="zh-CN" dirty="0"/>
              <a:t>=:</a:t>
            </a:r>
            <a:r>
              <a:rPr lang="zh-CN" altLang="en-US" dirty="0"/>
              <a:t> </a:t>
            </a:r>
            <a:r>
              <a:rPr lang="zh-CN" altLang="en-US" b="1" dirty="0"/>
              <a:t>内部链接</a:t>
            </a:r>
            <a:endParaRPr lang="en-US" altLang="zh-CN" b="1" dirty="0"/>
          </a:p>
          <a:p>
            <a:pPr lvl="2"/>
            <a:r>
              <a:rPr lang="zh-CN" altLang="en-US" dirty="0"/>
              <a:t>对于变量：</a:t>
            </a:r>
            <a:endParaRPr lang="en-US" altLang="zh-CN" dirty="0"/>
          </a:p>
          <a:p>
            <a:pPr lvl="3"/>
            <a:r>
              <a:rPr lang="zh-CN" altLang="en-US" dirty="0"/>
              <a:t>在函数外：在程序退出前一直存在 </a:t>
            </a:r>
            <a:r>
              <a:rPr lang="zh-CN" altLang="en-US" b="1" dirty="0"/>
              <a:t>静态生命周期</a:t>
            </a:r>
            <a:r>
              <a:rPr lang="zh-CN" altLang="en-US" dirty="0"/>
              <a:t>、</a:t>
            </a:r>
            <a:r>
              <a:rPr lang="zh-CN" altLang="en-US" b="1" dirty="0"/>
              <a:t>内部链接</a:t>
            </a:r>
            <a:endParaRPr lang="en-US" altLang="zh-CN" b="1" dirty="0"/>
          </a:p>
          <a:p>
            <a:pPr lvl="3"/>
            <a:r>
              <a:rPr lang="zh-CN" altLang="en-US" dirty="0"/>
              <a:t>在函数内：</a:t>
            </a:r>
            <a:r>
              <a:rPr lang="zh-CN" altLang="en-US" b="1" dirty="0"/>
              <a:t>静态生命周期</a:t>
            </a:r>
            <a:r>
              <a:rPr lang="zh-CN" altLang="en-US" dirty="0"/>
              <a:t>（类似全局变量），只可以在函数内部访问（类似局部变量）</a:t>
            </a:r>
            <a:endParaRPr lang="en-US" altLang="zh-CN" b="1" dirty="0"/>
          </a:p>
          <a:p>
            <a:pPr lvl="2"/>
            <a:r>
              <a:rPr lang="zh-CN" altLang="en-US" dirty="0"/>
              <a:t>不可以出现在函数参数之中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复习：</a:t>
            </a:r>
            <a:r>
              <a:rPr lang="en-US" altLang="zh-CN" dirty="0"/>
              <a:t>C</a:t>
            </a:r>
            <a:r>
              <a:rPr lang="zh-CN" altLang="en-US" dirty="0"/>
              <a:t>语言的声明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/>
              <a:t>extern</a:t>
            </a:r>
            <a:r>
              <a:rPr lang="zh-CN" altLang="en-US" dirty="0"/>
              <a:t>的用法</a:t>
            </a:r>
            <a:endParaRPr lang="en-US" altLang="zh-CN" dirty="0"/>
          </a:p>
          <a:p>
            <a:pPr lvl="2"/>
            <a:r>
              <a:rPr lang="zh-CN" altLang="en-US" dirty="0"/>
              <a:t>不能和</a:t>
            </a:r>
            <a:r>
              <a:rPr lang="en-US" altLang="zh-CN" dirty="0"/>
              <a:t>static</a:t>
            </a:r>
            <a:r>
              <a:rPr lang="zh-CN" altLang="en-US" dirty="0"/>
              <a:t>一起用</a:t>
            </a:r>
            <a:endParaRPr lang="en-US" altLang="zh-CN" dirty="0"/>
          </a:p>
          <a:p>
            <a:pPr lvl="2"/>
            <a:r>
              <a:rPr lang="zh-CN" altLang="en-US" dirty="0"/>
              <a:t>对于变量</a:t>
            </a:r>
            <a:endParaRPr lang="en-US" altLang="zh-CN" dirty="0"/>
          </a:p>
          <a:p>
            <a:pPr lvl="3"/>
            <a:r>
              <a:rPr lang="zh-CN" altLang="en-US" dirty="0"/>
              <a:t>一般用来标识非在本文件中定义的变量</a:t>
            </a:r>
            <a:endParaRPr lang="en-US" altLang="zh-CN" dirty="0"/>
          </a:p>
          <a:p>
            <a:pPr lvl="3"/>
            <a:r>
              <a:rPr lang="zh-CN" altLang="en-US" dirty="0"/>
              <a:t>写上更清晰，建议写</a:t>
            </a:r>
            <a:endParaRPr lang="en-US" altLang="zh-CN" dirty="0"/>
          </a:p>
          <a:p>
            <a:pPr lvl="2"/>
            <a:r>
              <a:rPr lang="zh-CN" altLang="en-US" dirty="0"/>
              <a:t>对于函数</a:t>
            </a:r>
            <a:endParaRPr lang="en-US" altLang="zh-CN" dirty="0"/>
          </a:p>
          <a:p>
            <a:pPr lvl="3"/>
            <a:r>
              <a:rPr lang="zh-CN" altLang="en-US" dirty="0"/>
              <a:t>不加</a:t>
            </a:r>
            <a:r>
              <a:rPr lang="en-US" altLang="zh-CN" dirty="0"/>
              <a:t>static</a:t>
            </a:r>
            <a:r>
              <a:rPr lang="zh-CN" altLang="en-US" dirty="0"/>
              <a:t>的函数默认为</a:t>
            </a:r>
            <a:r>
              <a:rPr lang="en-US" altLang="zh-CN" dirty="0"/>
              <a:t>extern</a:t>
            </a:r>
            <a:r>
              <a:rPr lang="zh-CN" altLang="en-US" dirty="0"/>
              <a:t>的，可以不写</a:t>
            </a:r>
            <a:r>
              <a:rPr lang="en-US" altLang="zh-CN" dirty="0"/>
              <a:t>extern</a:t>
            </a:r>
            <a:endParaRPr lang="en-US" altLang="zh-CN" dirty="0"/>
          </a:p>
          <a:p>
            <a:pPr lvl="3"/>
            <a:endParaRPr lang="en-US" altLang="zh-CN" dirty="0"/>
          </a:p>
          <a:p>
            <a:pPr lvl="2"/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ZTdjNGM1NjQ1MWRmZWEzMWU2MGYwYzYyMTQyZmU1OW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5491</Words>
  <Application>WPS 演示</Application>
  <PresentationFormat>宽屏</PresentationFormat>
  <Paragraphs>456</Paragraphs>
  <Slides>41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54" baseType="lpstr">
      <vt:lpstr>Arial</vt:lpstr>
      <vt:lpstr>宋体</vt:lpstr>
      <vt:lpstr>Wingdings</vt:lpstr>
      <vt:lpstr>Consolas</vt:lpstr>
      <vt:lpstr>等线 Light</vt:lpstr>
      <vt:lpstr>等线</vt:lpstr>
      <vt:lpstr>微软雅黑</vt:lpstr>
      <vt:lpstr>Arial Unicode MS</vt:lpstr>
      <vt:lpstr>Cambria Math</vt:lpstr>
      <vt:lpstr>Wingdings 2</vt:lpstr>
      <vt:lpstr>Calibri</vt:lpstr>
      <vt:lpstr>Office 主题​​</vt:lpstr>
      <vt:lpstr>1_Office 主题​​</vt:lpstr>
      <vt:lpstr>PowerPoint 演示文稿</vt:lpstr>
      <vt:lpstr>目录</vt:lpstr>
      <vt:lpstr>如何写优雅的代码？</vt:lpstr>
      <vt:lpstr>链接</vt:lpstr>
      <vt:lpstr>目录</vt:lpstr>
      <vt:lpstr>为什么需要链接？</vt:lpstr>
      <vt:lpstr>复习：C语言的引用(reference)</vt:lpstr>
      <vt:lpstr>复习：C语言的声明</vt:lpstr>
      <vt:lpstr>复习：C语言的声明</vt:lpstr>
      <vt:lpstr>复习：C语言的定义</vt:lpstr>
      <vt:lpstr>例</vt:lpstr>
      <vt:lpstr>例</vt:lpstr>
      <vt:lpstr>复习：C语言的编译过程</vt:lpstr>
      <vt:lpstr>小结</vt:lpstr>
      <vt:lpstr>程序的地址空间</vt:lpstr>
      <vt:lpstr>ELF格式——Linux系统上的可执行文件</vt:lpstr>
      <vt:lpstr>Program header table (也叫 segment header table)</vt:lpstr>
      <vt:lpstr>加载 Loading</vt:lpstr>
      <vt:lpstr>静态链接</vt:lpstr>
      <vt:lpstr>静态链接——可重定位目标文件包含什么</vt:lpstr>
      <vt:lpstr>静态链接——Relocatable ELF (generated by assembler)的格式</vt:lpstr>
      <vt:lpstr>符号表 .symtab</vt:lpstr>
      <vt:lpstr>符号表 .symtab</vt:lpstr>
      <vt:lpstr>练习</vt:lpstr>
      <vt:lpstr>合并算法：符号解析 Symbol resolution</vt:lpstr>
      <vt:lpstr>合并算法：符号解析</vt:lpstr>
      <vt:lpstr>合并算法：重定位 Relocation</vt:lpstr>
      <vt:lpstr>合并算法：重定位 Relocation</vt:lpstr>
      <vt:lpstr>静态库</vt:lpstr>
      <vt:lpstr>例</vt:lpstr>
      <vt:lpstr>Executable object file (generated by linker)</vt:lpstr>
      <vt:lpstr>Program header table (也叫 segment header table)</vt:lpstr>
      <vt:lpstr>加载 Loading</vt:lpstr>
      <vt:lpstr>动态链接</vt:lpstr>
      <vt:lpstr>PIC</vt:lpstr>
      <vt:lpstr>PIC 实现</vt:lpstr>
      <vt:lpstr>PIC 实现</vt:lpstr>
      <vt:lpstr>总结：动态链接的三种方式</vt:lpstr>
      <vt:lpstr>.got 与 .got.plt</vt:lpstr>
      <vt:lpstr>例</vt:lpstr>
      <vt:lpstr>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链接</dc:title>
  <dc:creator>Sun Eugen</dc:creator>
  <cp:lastModifiedBy>DELL</cp:lastModifiedBy>
  <cp:revision>41</cp:revision>
  <dcterms:created xsi:type="dcterms:W3CDTF">2023-11-12T05:34:00Z</dcterms:created>
  <dcterms:modified xsi:type="dcterms:W3CDTF">2023-11-14T17:45:36Z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F4A6883A0FF14E61AA9F81D6991ACE89_12</vt:lpwstr>
  </property>
  <property fmtid="{D5CDD505-2E9C-101B-9397-08002B2CF9AE}" pid="3" name="KSOProductBuildVer">
    <vt:lpwstr>2052-12.1.0.15712</vt:lpwstr>
  </property>
</Properties>
</file>