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888" r:id="rId22"/>
  </p:sldMasterIdLst>
  <p:sldIdLst>
    <p:sldId id="256" r:id="rId23"/>
    <p:sldId id="293" r:id="rId24"/>
    <p:sldId id="295" r:id="rId25"/>
    <p:sldId id="294" r:id="rId26"/>
    <p:sldId id="296" r:id="rId27"/>
    <p:sldId id="297" r:id="rId28"/>
    <p:sldId id="298" r:id="rId29"/>
    <p:sldId id="299" r:id="rId30"/>
    <p:sldId id="308" r:id="rId31"/>
    <p:sldId id="309" r:id="rId32"/>
    <p:sldId id="300" r:id="rId33"/>
    <p:sldId id="305" r:id="rId34"/>
    <p:sldId id="303" r:id="rId35"/>
    <p:sldId id="301" r:id="rId36"/>
    <p:sldId id="304" r:id="rId37"/>
    <p:sldId id="306" r:id="rId38"/>
    <p:sldId id="307" r:id="rId39"/>
    <p:sldId id="310" r:id="rId40"/>
    <p:sldId id="311" r:id="rId41"/>
    <p:sldId id="319" r:id="rId42"/>
    <p:sldId id="320" r:id="rId43"/>
    <p:sldId id="321" r:id="rId44"/>
    <p:sldId id="322" r:id="rId45"/>
    <p:sldId id="323" r:id="rId46"/>
    <p:sldId id="324" r:id="rId47"/>
    <p:sldId id="342" r:id="rId48"/>
    <p:sldId id="325" r:id="rId49"/>
    <p:sldId id="326" r:id="rId50"/>
    <p:sldId id="327" r:id="rId51"/>
    <p:sldId id="341" r:id="rId52"/>
    <p:sldId id="328" r:id="rId53"/>
    <p:sldId id="340" r:id="rId54"/>
    <p:sldId id="329" r:id="rId55"/>
    <p:sldId id="330" r:id="rId56"/>
    <p:sldId id="331" r:id="rId57"/>
    <p:sldId id="332" r:id="rId58"/>
    <p:sldId id="333" r:id="rId59"/>
    <p:sldId id="334" r:id="rId60"/>
    <p:sldId id="335" r:id="rId61"/>
    <p:sldId id="336" r:id="rId62"/>
    <p:sldId id="337" r:id="rId63"/>
    <p:sldId id="338" r:id="rId64"/>
  </p:sldIdLst>
  <p:sldSz cx="12192000" cy="6858000"/>
  <p:notesSz cx="6858000" cy="9144000"/>
  <p:custDataLst>
    <p:tags r:id="rId6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8" Type="http://schemas.openxmlformats.org/officeDocument/2006/relationships/tags" Target="tags/tag51.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42.xml"/><Relationship Id="rId63" Type="http://schemas.openxmlformats.org/officeDocument/2006/relationships/slide" Target="slides/slide41.xml"/><Relationship Id="rId62" Type="http://schemas.openxmlformats.org/officeDocument/2006/relationships/slide" Target="slides/slide40.xml"/><Relationship Id="rId61" Type="http://schemas.openxmlformats.org/officeDocument/2006/relationships/slide" Target="slides/slide39.xml"/><Relationship Id="rId60" Type="http://schemas.openxmlformats.org/officeDocument/2006/relationships/slide" Target="slides/slide38.xml"/><Relationship Id="rId6" Type="http://schemas.openxmlformats.org/officeDocument/2006/relationships/slideMaster" Target="slideMasters/slideMaster5.xml"/><Relationship Id="rId59" Type="http://schemas.openxmlformats.org/officeDocument/2006/relationships/slide" Target="slides/slide37.xml"/><Relationship Id="rId58" Type="http://schemas.openxmlformats.org/officeDocument/2006/relationships/slide" Target="slides/slide36.xml"/><Relationship Id="rId57" Type="http://schemas.openxmlformats.org/officeDocument/2006/relationships/slide" Target="slides/slide35.xml"/><Relationship Id="rId56" Type="http://schemas.openxmlformats.org/officeDocument/2006/relationships/slide" Target="slides/slide34.xml"/><Relationship Id="rId55" Type="http://schemas.openxmlformats.org/officeDocument/2006/relationships/slide" Target="slides/slide33.xml"/><Relationship Id="rId54" Type="http://schemas.openxmlformats.org/officeDocument/2006/relationships/slide" Target="slides/slide32.xml"/><Relationship Id="rId53" Type="http://schemas.openxmlformats.org/officeDocument/2006/relationships/slide" Target="slides/slide31.xml"/><Relationship Id="rId52" Type="http://schemas.openxmlformats.org/officeDocument/2006/relationships/slide" Target="slides/slide30.xml"/><Relationship Id="rId51" Type="http://schemas.openxmlformats.org/officeDocument/2006/relationships/slide" Target="slides/slide29.xml"/><Relationship Id="rId50" Type="http://schemas.openxmlformats.org/officeDocument/2006/relationships/slide" Target="slides/slide28.xml"/><Relationship Id="rId5" Type="http://schemas.openxmlformats.org/officeDocument/2006/relationships/slideMaster" Target="slideMasters/slideMaster4.xml"/><Relationship Id="rId49" Type="http://schemas.openxmlformats.org/officeDocument/2006/relationships/slide" Target="slides/slide27.xml"/><Relationship Id="rId48" Type="http://schemas.openxmlformats.org/officeDocument/2006/relationships/slide" Target="slides/slide26.xml"/><Relationship Id="rId47" Type="http://schemas.openxmlformats.org/officeDocument/2006/relationships/slide" Target="slides/slide25.xml"/><Relationship Id="rId46" Type="http://schemas.openxmlformats.org/officeDocument/2006/relationships/slide" Target="slides/slide24.xml"/><Relationship Id="rId45" Type="http://schemas.openxmlformats.org/officeDocument/2006/relationships/slide" Target="slides/slide23.xml"/><Relationship Id="rId44" Type="http://schemas.openxmlformats.org/officeDocument/2006/relationships/slide" Target="slides/slide22.xml"/><Relationship Id="rId43" Type="http://schemas.openxmlformats.org/officeDocument/2006/relationships/slide" Target="slides/slide21.xml"/><Relationship Id="rId42" Type="http://schemas.openxmlformats.org/officeDocument/2006/relationships/slide" Target="slides/slide20.xml"/><Relationship Id="rId41" Type="http://schemas.openxmlformats.org/officeDocument/2006/relationships/slide" Target="slides/slide19.xml"/><Relationship Id="rId40" Type="http://schemas.openxmlformats.org/officeDocument/2006/relationships/slide" Target="slides/slide18.xml"/><Relationship Id="rId4" Type="http://schemas.openxmlformats.org/officeDocument/2006/relationships/slideMaster" Target="slideMasters/slideMaster3.xml"/><Relationship Id="rId39" Type="http://schemas.openxmlformats.org/officeDocument/2006/relationships/slide" Target="slides/slide17.xml"/><Relationship Id="rId38" Type="http://schemas.openxmlformats.org/officeDocument/2006/relationships/slide" Target="slides/slide16.xml"/><Relationship Id="rId37" Type="http://schemas.openxmlformats.org/officeDocument/2006/relationships/slide" Target="slides/slide15.xml"/><Relationship Id="rId36" Type="http://schemas.openxmlformats.org/officeDocument/2006/relationships/slide" Target="slides/slide14.xml"/><Relationship Id="rId35" Type="http://schemas.openxmlformats.org/officeDocument/2006/relationships/slide" Target="slides/slide13.xml"/><Relationship Id="rId34" Type="http://schemas.openxmlformats.org/officeDocument/2006/relationships/slide" Target="slides/slide12.xml"/><Relationship Id="rId33" Type="http://schemas.openxmlformats.org/officeDocument/2006/relationships/slide" Target="slides/slide11.xml"/><Relationship Id="rId32" Type="http://schemas.openxmlformats.org/officeDocument/2006/relationships/slide" Target="slides/slide10.xml"/><Relationship Id="rId31" Type="http://schemas.openxmlformats.org/officeDocument/2006/relationships/slide" Target="slides/slide9.xml"/><Relationship Id="rId30" Type="http://schemas.openxmlformats.org/officeDocument/2006/relationships/slide" Target="slides/slide8.xml"/><Relationship Id="rId3" Type="http://schemas.openxmlformats.org/officeDocument/2006/relationships/slideMaster" Target="slideMasters/slideMaster2.xml"/><Relationship Id="rId29" Type="http://schemas.openxmlformats.org/officeDocument/2006/relationships/slide" Target="slides/slide7.xml"/><Relationship Id="rId28" Type="http://schemas.openxmlformats.org/officeDocument/2006/relationships/slide" Target="slides/slide6.xml"/><Relationship Id="rId27" Type="http://schemas.openxmlformats.org/officeDocument/2006/relationships/slide" Target="slides/slide5.xml"/><Relationship Id="rId26" Type="http://schemas.openxmlformats.org/officeDocument/2006/relationships/slide" Target="slides/slide4.xml"/><Relationship Id="rId25" Type="http://schemas.openxmlformats.org/officeDocument/2006/relationships/slide" Target="slides/slide3.xml"/><Relationship Id="rId24" Type="http://schemas.openxmlformats.org/officeDocument/2006/relationships/slide" Target="slides/slide2.xml"/><Relationship Id="rId23" Type="http://schemas.openxmlformats.org/officeDocument/2006/relationships/slide" Target="slides/slide1.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10837AF-7E45-48CA-BE14-50C4E22140EB}" type="slidenum">
              <a:rPr lang="zh-CN" altLang="en-US" smtClean="0"/>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9A8DE8B-2082-424E-8DF8-D9C24A910DF8}" type="datetimeFigureOut">
              <a:rPr lang="zh-CN" altLang="en-US" smtClean="0"/>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10837AF-7E45-48CA-BE14-50C4E22140EB}" type="slidenum">
              <a:rPr lang="zh-CN" altLang="en-US" smtClean="0"/>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0837AF-7E45-48CA-BE14-50C4E22140E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2" Type="http://schemas.openxmlformats.org/officeDocument/2006/relationships/theme" Target="../theme/theme13.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2" Type="http://schemas.openxmlformats.org/officeDocument/2006/relationships/theme" Target="../theme/theme15.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2" Type="http://schemas.openxmlformats.org/officeDocument/2006/relationships/theme" Target="../theme/theme16.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5.xml"/><Relationship Id="rId8" Type="http://schemas.openxmlformats.org/officeDocument/2006/relationships/slideLayout" Target="../slideLayouts/slideLayout184.xml"/><Relationship Id="rId7" Type="http://schemas.openxmlformats.org/officeDocument/2006/relationships/slideLayout" Target="../slideLayouts/slideLayout183.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3" Type="http://schemas.openxmlformats.org/officeDocument/2006/relationships/slideLayout" Target="../slideLayouts/slideLayout179.xml"/><Relationship Id="rId2" Type="http://schemas.openxmlformats.org/officeDocument/2006/relationships/slideLayout" Target="../slideLayouts/slideLayout178.xml"/><Relationship Id="rId12" Type="http://schemas.openxmlformats.org/officeDocument/2006/relationships/theme" Target="../theme/theme17.xml"/><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6.xml"/><Relationship Id="rId8" Type="http://schemas.openxmlformats.org/officeDocument/2006/relationships/slideLayout" Target="../slideLayouts/slideLayout195.xml"/><Relationship Id="rId7" Type="http://schemas.openxmlformats.org/officeDocument/2006/relationships/slideLayout" Target="../slideLayouts/slideLayout194.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4" Type="http://schemas.openxmlformats.org/officeDocument/2006/relationships/slideLayout" Target="../slideLayouts/slideLayout191.xml"/><Relationship Id="rId3" Type="http://schemas.openxmlformats.org/officeDocument/2006/relationships/slideLayout" Target="../slideLayouts/slideLayout190.xml"/><Relationship Id="rId2" Type="http://schemas.openxmlformats.org/officeDocument/2006/relationships/slideLayout" Target="../slideLayouts/slideLayout189.xml"/><Relationship Id="rId12" Type="http://schemas.openxmlformats.org/officeDocument/2006/relationships/theme" Target="../theme/theme18.xml"/><Relationship Id="rId11" Type="http://schemas.openxmlformats.org/officeDocument/2006/relationships/slideLayout" Target="../slideLayouts/slideLayout198.xml"/><Relationship Id="rId10" Type="http://schemas.openxmlformats.org/officeDocument/2006/relationships/slideLayout" Target="../slideLayouts/slideLayout197.xml"/><Relationship Id="rId1"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 Type="http://schemas.openxmlformats.org/officeDocument/2006/relationships/slideLayout" Target="../slideLayouts/slideLayout200.xml"/><Relationship Id="rId12" Type="http://schemas.openxmlformats.org/officeDocument/2006/relationships/theme" Target="../theme/theme19.xml"/><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18.xml"/><Relationship Id="rId8" Type="http://schemas.openxmlformats.org/officeDocument/2006/relationships/slideLayout" Target="../slideLayouts/slideLayout217.xml"/><Relationship Id="rId7" Type="http://schemas.openxmlformats.org/officeDocument/2006/relationships/slideLayout" Target="../slideLayouts/slideLayout216.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 Id="rId3" Type="http://schemas.openxmlformats.org/officeDocument/2006/relationships/slideLayout" Target="../slideLayouts/slideLayout212.xml"/><Relationship Id="rId2" Type="http://schemas.openxmlformats.org/officeDocument/2006/relationships/slideLayout" Target="../slideLayouts/slideLayout211.xml"/><Relationship Id="rId12" Type="http://schemas.openxmlformats.org/officeDocument/2006/relationships/theme" Target="../theme/theme20.xml"/><Relationship Id="rId11" Type="http://schemas.openxmlformats.org/officeDocument/2006/relationships/slideLayout" Target="../slideLayouts/slideLayout220.xml"/><Relationship Id="rId10" Type="http://schemas.openxmlformats.org/officeDocument/2006/relationships/slideLayout" Target="../slideLayouts/slideLayout219.xml"/><Relationship Id="rId1"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9.xml"/><Relationship Id="rId8" Type="http://schemas.openxmlformats.org/officeDocument/2006/relationships/slideLayout" Target="../slideLayouts/slideLayout228.xml"/><Relationship Id="rId7" Type="http://schemas.openxmlformats.org/officeDocument/2006/relationships/slideLayout" Target="../slideLayouts/slideLayout227.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 Id="rId3" Type="http://schemas.openxmlformats.org/officeDocument/2006/relationships/slideLayout" Target="../slideLayouts/slideLayout223.xml"/><Relationship Id="rId2" Type="http://schemas.openxmlformats.org/officeDocument/2006/relationships/slideLayout" Target="../slideLayouts/slideLayout222.xml"/><Relationship Id="rId12" Type="http://schemas.openxmlformats.org/officeDocument/2006/relationships/theme" Target="../theme/theme21.xml"/><Relationship Id="rId11" Type="http://schemas.openxmlformats.org/officeDocument/2006/relationships/slideLayout" Target="../slideLayouts/slideLayout231.xml"/><Relationship Id="rId10" Type="http://schemas.openxmlformats.org/officeDocument/2006/relationships/slideLayout" Target="../slideLayouts/slideLayout230.xml"/><Relationship Id="rId1"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9A8DE8B-2082-424E-8DF8-D9C24A910DF8}" type="datetimeFigureOut">
              <a:rPr lang="zh-CN" altLang="en-US" smtClean="0"/>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10837AF-7E45-48CA-BE14-50C4E22140EB}" type="slidenum">
              <a:rPr lang="zh-CN" altLang="en-US" smtClean="0"/>
            </a:fld>
            <a:endParaRPr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xml"/><Relationship Id="rId2" Type="http://schemas.openxmlformats.org/officeDocument/2006/relationships/image" Target="../media/image10.pn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2.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3.png"/><Relationship Id="rId2" Type="http://schemas.openxmlformats.org/officeDocument/2006/relationships/tags" Target="../tags/tag2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image" Target="../media/image14.png"/><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image" Target="../media/image15.png"/><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image" Target="../media/image15.png"/><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image" Target="../media/image16.png"/><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4.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image" Target="../media/image18.png"/><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56.xml"/><Relationship Id="rId2" Type="http://schemas.openxmlformats.org/officeDocument/2006/relationships/image" Target="../media/image19.png"/><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67.xml"/><Relationship Id="rId6" Type="http://schemas.openxmlformats.org/officeDocument/2006/relationships/image" Target="../media/image22.emf"/><Relationship Id="rId5" Type="http://schemas.openxmlformats.org/officeDocument/2006/relationships/tags" Target="../tags/tag39.xml"/><Relationship Id="rId4" Type="http://schemas.openxmlformats.org/officeDocument/2006/relationships/image" Target="../media/image21.emf"/><Relationship Id="rId3" Type="http://schemas.openxmlformats.org/officeDocument/2006/relationships/tags" Target="../tags/tag38.xml"/><Relationship Id="rId2" Type="http://schemas.openxmlformats.org/officeDocument/2006/relationships/image" Target="../media/image20.emf"/><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78.xml"/><Relationship Id="rId6" Type="http://schemas.openxmlformats.org/officeDocument/2006/relationships/image" Target="../media/image25.emf"/><Relationship Id="rId5" Type="http://schemas.openxmlformats.org/officeDocument/2006/relationships/tags" Target="../tags/tag42.xml"/><Relationship Id="rId4" Type="http://schemas.openxmlformats.org/officeDocument/2006/relationships/image" Target="../media/image24.emf"/><Relationship Id="rId3" Type="http://schemas.openxmlformats.org/officeDocument/2006/relationships/tags" Target="../tags/tag41.xml"/><Relationship Id="rId2" Type="http://schemas.openxmlformats.org/officeDocument/2006/relationships/image" Target="../media/image23.emf"/><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89.xml"/><Relationship Id="rId8" Type="http://schemas.openxmlformats.org/officeDocument/2006/relationships/image" Target="../media/image29.emf"/><Relationship Id="rId7" Type="http://schemas.openxmlformats.org/officeDocument/2006/relationships/tags" Target="../tags/tag46.xml"/><Relationship Id="rId6" Type="http://schemas.openxmlformats.org/officeDocument/2006/relationships/image" Target="../media/image28.emf"/><Relationship Id="rId5" Type="http://schemas.openxmlformats.org/officeDocument/2006/relationships/tags" Target="../tags/tag45.xml"/><Relationship Id="rId4" Type="http://schemas.openxmlformats.org/officeDocument/2006/relationships/image" Target="../media/image27.emf"/><Relationship Id="rId3" Type="http://schemas.openxmlformats.org/officeDocument/2006/relationships/tags" Target="../tags/tag44.xml"/><Relationship Id="rId2" Type="http://schemas.openxmlformats.org/officeDocument/2006/relationships/image" Target="../media/image26.png"/><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00.xml"/><Relationship Id="rId4" Type="http://schemas.openxmlformats.org/officeDocument/2006/relationships/image" Target="../media/image31.emf"/><Relationship Id="rId3" Type="http://schemas.openxmlformats.org/officeDocument/2006/relationships/tags" Target="../tags/tag48.xml"/><Relationship Id="rId2" Type="http://schemas.openxmlformats.org/officeDocument/2006/relationships/image" Target="../media/image30.emf"/><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22.xml"/><Relationship Id="rId4" Type="http://schemas.openxmlformats.org/officeDocument/2006/relationships/image" Target="../media/image33.emf"/><Relationship Id="rId3" Type="http://schemas.openxmlformats.org/officeDocument/2006/relationships/tags" Target="../tags/tag50.xml"/><Relationship Id="rId2" Type="http://schemas.openxmlformats.org/officeDocument/2006/relationships/image" Target="../media/image32.emf"/><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4800" dirty="0"/>
              <a:t>MACHINE PROG: BASICS</a:t>
            </a:r>
            <a:endParaRPr lang="en-US" altLang="zh-CN" sz="4800" dirty="0"/>
          </a:p>
        </p:txBody>
      </p:sp>
      <p:sp>
        <p:nvSpPr>
          <p:cNvPr id="3" name="副标题 2"/>
          <p:cNvSpPr>
            <a:spLocks noGrp="1"/>
          </p:cNvSpPr>
          <p:nvPr>
            <p:ph type="subTitle" idx="1"/>
          </p:nvPr>
        </p:nvSpPr>
        <p:spPr/>
        <p:txBody>
          <a:bodyPr/>
          <a:lstStyle/>
          <a:p>
            <a:r>
              <a:rPr lang="en-US" altLang="zh-CN" dirty="0"/>
              <a:t>TA: </a:t>
            </a:r>
            <a:r>
              <a:rPr lang="zh-CN" altLang="en-US" dirty="0"/>
              <a:t>戴傅聪</a:t>
            </a:r>
            <a:endParaRPr lang="zh-CN" altLang="en-US" dirty="0"/>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例题</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1083310" y="2171700"/>
            <a:ext cx="10652760" cy="2789555"/>
          </a:xfrm>
          <a:prstGeom prst="rect">
            <a:avLst/>
          </a:prstGeom>
        </p:spPr>
      </p:pic>
      <p:sp>
        <p:nvSpPr>
          <p:cNvPr id="3" name="文本框 2"/>
          <p:cNvSpPr txBox="1"/>
          <p:nvPr>
            <p:custDataLst>
              <p:tags r:id="rId3"/>
            </p:custDataLst>
          </p:nvPr>
        </p:nvSpPr>
        <p:spPr>
          <a:xfrm>
            <a:off x="8518525" y="1976755"/>
            <a:ext cx="4064000" cy="1014730"/>
          </a:xfrm>
          <a:prstGeom prst="rect">
            <a:avLst/>
          </a:prstGeom>
          <a:noFill/>
        </p:spPr>
        <p:txBody>
          <a:bodyPr wrap="square" rtlCol="0">
            <a:spAutoFit/>
          </a:bodyPr>
          <a:p>
            <a:r>
              <a:rPr lang="en-US" altLang="zh-CN" sz="6000">
                <a:solidFill>
                  <a:srgbClr val="FF0000"/>
                </a:solidFill>
              </a:rPr>
              <a:t>D</a:t>
            </a:r>
            <a:endParaRPr lang="en-US" altLang="zh-CN" sz="60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zh-CN" altLang="en-US" dirty="0"/>
              <a:t>栈</a:t>
            </a:r>
            <a:r>
              <a:rPr lang="zh-CN" altLang="en-US" dirty="0"/>
              <a:t>操作</a:t>
            </a:r>
            <a:endParaRPr lang="zh-CN" altLang="en-US" dirty="0"/>
          </a:p>
        </p:txBody>
      </p:sp>
      <p:sp>
        <p:nvSpPr>
          <p:cNvPr id="3" name="内容占位符 2"/>
          <p:cNvSpPr>
            <a:spLocks noGrp="1"/>
          </p:cNvSpPr>
          <p:nvPr>
            <p:ph idx="1"/>
          </p:nvPr>
        </p:nvSpPr>
        <p:spPr>
          <a:xfrm>
            <a:off x="1134745" y="1638300"/>
            <a:ext cx="5303520" cy="3581400"/>
          </a:xfrm>
        </p:spPr>
        <p:txBody>
          <a:bodyPr/>
          <a:lstStyle/>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栈从高地址向低地址</a:t>
            </a:r>
            <a:r>
              <a:rPr lang="zh-CN" altLang="en-US" sz="2000" dirty="0">
                <a:latin typeface="Times New Roman" panose="02020603050405020304" pitchFamily="18" charset="0"/>
                <a:ea typeface="华文中宋" panose="02010600040101010101" charset="-122"/>
                <a:cs typeface="Times New Roman" panose="02020603050405020304" pitchFamily="18" charset="0"/>
              </a:rPr>
              <a:t>增长</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rsp</a:t>
            </a:r>
            <a:r>
              <a:rPr lang="zh-CN" altLang="en-US" sz="2000" dirty="0">
                <a:latin typeface="Times New Roman" panose="02020603050405020304" pitchFamily="18" charset="0"/>
                <a:ea typeface="华文中宋" panose="02010600040101010101" charset="-122"/>
                <a:cs typeface="Times New Roman" panose="02020603050405020304" pitchFamily="18" charset="0"/>
              </a:rPr>
              <a:t>表示栈中最低地址元素</a:t>
            </a:r>
            <a:r>
              <a:rPr lang="zh-CN" altLang="en-US" sz="2000" dirty="0">
                <a:latin typeface="Times New Roman" panose="02020603050405020304" pitchFamily="18" charset="0"/>
                <a:ea typeface="华文中宋" panose="02010600040101010101" charset="-122"/>
                <a:cs typeface="Times New Roman" panose="02020603050405020304" pitchFamily="18" charset="0"/>
              </a:rPr>
              <a:t>所在的</a:t>
            </a:r>
            <a:r>
              <a:rPr lang="zh-CN" altLang="en-US" sz="2000" dirty="0">
                <a:latin typeface="Times New Roman" panose="02020603050405020304" pitchFamily="18" charset="0"/>
                <a:ea typeface="华文中宋" panose="02010600040101010101" charset="-122"/>
                <a:cs typeface="Times New Roman" panose="02020603050405020304" pitchFamily="18" charset="0"/>
              </a:rPr>
              <a:t>位置</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6" name="内容占位符 5"/>
          <p:cNvPicPr>
            <a:picLocks noGrp="1" noChangeAspect="1"/>
          </p:cNvPicPr>
          <p:nvPr>
            <p:ph sz="half" idx="2"/>
            <p:custDataLst>
              <p:tags r:id="rId1"/>
            </p:custDataLst>
          </p:nvPr>
        </p:nvPicPr>
        <p:blipFill>
          <a:blip r:embed="rId2"/>
          <a:stretch>
            <a:fillRect/>
          </a:stretch>
        </p:blipFill>
        <p:spPr>
          <a:xfrm>
            <a:off x="2696845" y="2973070"/>
            <a:ext cx="5932170" cy="35223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栈</a:t>
            </a:r>
            <a:r>
              <a:rPr lang="zh-CN" altLang="en-US"/>
              <a:t>操作</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566545" y="2070100"/>
            <a:ext cx="9211310" cy="29025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栈</a:t>
            </a:r>
            <a:r>
              <a:rPr lang="zh-CN" altLang="en-US"/>
              <a:t>操作</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566545" y="2070100"/>
            <a:ext cx="9211310" cy="2902585"/>
          </a:xfrm>
          <a:prstGeom prst="rect">
            <a:avLst/>
          </a:prstGeom>
        </p:spPr>
      </p:pic>
      <p:sp>
        <p:nvSpPr>
          <p:cNvPr id="3" name="文本框 2"/>
          <p:cNvSpPr txBox="1"/>
          <p:nvPr/>
        </p:nvSpPr>
        <p:spPr>
          <a:xfrm>
            <a:off x="7397115" y="1760855"/>
            <a:ext cx="4064000" cy="1014730"/>
          </a:xfrm>
          <a:prstGeom prst="rect">
            <a:avLst/>
          </a:prstGeom>
          <a:noFill/>
        </p:spPr>
        <p:txBody>
          <a:bodyPr wrap="square" rtlCol="0">
            <a:spAutoFit/>
          </a:bodyPr>
          <a:p>
            <a:r>
              <a:rPr lang="en-US" altLang="zh-CN" sz="6000">
                <a:solidFill>
                  <a:srgbClr val="FF0000"/>
                </a:solidFill>
              </a:rPr>
              <a:t>B</a:t>
            </a:r>
            <a:endParaRPr lang="en-US" altLang="zh-CN" sz="60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zh-CN" altLang="en-US" dirty="0"/>
              <a:t>算术</a:t>
            </a:r>
            <a:r>
              <a:rPr lang="zh-CN" altLang="en-US" dirty="0"/>
              <a:t>操作</a:t>
            </a:r>
            <a:endParaRPr lang="zh-CN" altLang="en-US" dirty="0"/>
          </a:p>
        </p:txBody>
      </p:sp>
      <p:sp>
        <p:nvSpPr>
          <p:cNvPr id="3" name="内容占位符 2"/>
          <p:cNvSpPr>
            <a:spLocks noGrp="1"/>
          </p:cNvSpPr>
          <p:nvPr>
            <p:ph idx="1"/>
          </p:nvPr>
        </p:nvSpPr>
        <p:spPr>
          <a:xfrm>
            <a:off x="1134745" y="1638300"/>
            <a:ext cx="5303520" cy="3581400"/>
          </a:xfrm>
        </p:spPr>
        <p:txBody>
          <a:bodyPr/>
          <a:lstStyle/>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移位操作的第二个操作数必须是</a:t>
            </a:r>
            <a:r>
              <a:rPr lang="en-US" altLang="zh-CN" sz="2000" dirty="0">
                <a:latin typeface="Times New Roman" panose="02020603050405020304" pitchFamily="18" charset="0"/>
                <a:ea typeface="华文中宋" panose="02010600040101010101" charset="-122"/>
                <a:cs typeface="Times New Roman" panose="02020603050405020304" pitchFamily="18" charset="0"/>
              </a:rPr>
              <a:t>%cl</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实际编译时通常用</a:t>
            </a:r>
            <a:r>
              <a:rPr lang="en-US" altLang="zh-CN" sz="2000" dirty="0">
                <a:latin typeface="Times New Roman" panose="02020603050405020304" pitchFamily="18" charset="0"/>
                <a:ea typeface="华文中宋" panose="02010600040101010101" charset="-122"/>
                <a:cs typeface="Times New Roman" panose="02020603050405020304" pitchFamily="18" charset="0"/>
              </a:rPr>
              <a:t>leaq</a:t>
            </a:r>
            <a:r>
              <a:rPr lang="zh-CN" altLang="en-US" sz="2000" dirty="0">
                <a:latin typeface="Times New Roman" panose="02020603050405020304" pitchFamily="18" charset="0"/>
                <a:ea typeface="华文中宋" panose="02010600040101010101" charset="-122"/>
                <a:cs typeface="Times New Roman" panose="02020603050405020304" pitchFamily="18" charset="0"/>
              </a:rPr>
              <a:t>进行优化</a:t>
            </a:r>
            <a:r>
              <a:rPr lang="zh-CN" altLang="en-US" sz="2000" dirty="0">
                <a:latin typeface="Times New Roman" panose="02020603050405020304" pitchFamily="18" charset="0"/>
                <a:ea typeface="华文中宋" panose="02010600040101010101" charset="-122"/>
                <a:cs typeface="Times New Roman" panose="02020603050405020304" pitchFamily="18" charset="0"/>
              </a:rPr>
              <a:t>运算</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5" name="内容占位符 4"/>
          <p:cNvPicPr>
            <a:picLocks noGrp="1" noChangeAspect="1"/>
          </p:cNvPicPr>
          <p:nvPr>
            <p:ph sz="half" idx="2"/>
            <p:custDataLst>
              <p:tags r:id="rId1"/>
            </p:custDataLst>
          </p:nvPr>
        </p:nvPicPr>
        <p:blipFill>
          <a:blip r:embed="rId2"/>
          <a:stretch>
            <a:fillRect/>
          </a:stretch>
        </p:blipFill>
        <p:spPr>
          <a:xfrm>
            <a:off x="6410960" y="1768475"/>
            <a:ext cx="5603875" cy="45053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例题</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109345" y="2397760"/>
            <a:ext cx="10708640" cy="1720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例题</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109345" y="2397760"/>
            <a:ext cx="10708640" cy="1720850"/>
          </a:xfrm>
          <a:prstGeom prst="rect">
            <a:avLst/>
          </a:prstGeom>
        </p:spPr>
      </p:pic>
      <p:sp>
        <p:nvSpPr>
          <p:cNvPr id="3" name="文本框 2"/>
          <p:cNvSpPr txBox="1"/>
          <p:nvPr>
            <p:custDataLst>
              <p:tags r:id="rId3"/>
            </p:custDataLst>
          </p:nvPr>
        </p:nvSpPr>
        <p:spPr>
          <a:xfrm>
            <a:off x="7753985" y="2171700"/>
            <a:ext cx="4064000" cy="1014730"/>
          </a:xfrm>
          <a:prstGeom prst="rect">
            <a:avLst/>
          </a:prstGeom>
          <a:noFill/>
        </p:spPr>
        <p:txBody>
          <a:bodyPr wrap="square" rtlCol="0">
            <a:spAutoFit/>
          </a:bodyPr>
          <a:p>
            <a:r>
              <a:rPr lang="en-US" altLang="zh-CN" sz="6000">
                <a:solidFill>
                  <a:srgbClr val="FF0000"/>
                </a:solidFill>
              </a:rPr>
              <a:t>BD</a:t>
            </a:r>
            <a:endParaRPr lang="en-US" altLang="zh-CN" sz="60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zh-CN" altLang="en-US" dirty="0"/>
              <a:t>特殊算术</a:t>
            </a:r>
            <a:r>
              <a:rPr lang="zh-CN" altLang="en-US" dirty="0"/>
              <a:t>操作</a:t>
            </a:r>
            <a:endParaRPr lang="zh-CN" altLang="en-US" dirty="0"/>
          </a:p>
        </p:txBody>
      </p:sp>
      <p:sp>
        <p:nvSpPr>
          <p:cNvPr id="3" name="内容占位符 2"/>
          <p:cNvSpPr>
            <a:spLocks noGrp="1"/>
          </p:cNvSpPr>
          <p:nvPr>
            <p:ph idx="1"/>
          </p:nvPr>
        </p:nvSpPr>
        <p:spPr>
          <a:xfrm>
            <a:off x="1134745" y="1638300"/>
            <a:ext cx="6105525" cy="3581400"/>
          </a:xfrm>
        </p:spPr>
        <p:txBody>
          <a:bodyPr/>
          <a:lstStyle/>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支持结果为</a:t>
            </a:r>
            <a:r>
              <a:rPr lang="en-US" altLang="zh-CN" sz="2000" dirty="0">
                <a:latin typeface="Times New Roman" panose="02020603050405020304" pitchFamily="18" charset="0"/>
                <a:ea typeface="华文中宋" panose="02010600040101010101" charset="-122"/>
                <a:cs typeface="Times New Roman" panose="02020603050405020304" pitchFamily="18" charset="0"/>
              </a:rPr>
              <a:t>128</a:t>
            </a:r>
            <a:r>
              <a:rPr lang="zh-CN" altLang="en-US" sz="2000" dirty="0">
                <a:latin typeface="Times New Roman" panose="02020603050405020304" pitchFamily="18" charset="0"/>
                <a:ea typeface="华文中宋" panose="02010600040101010101" charset="-122"/>
                <a:cs typeface="Times New Roman" panose="02020603050405020304" pitchFamily="18" charset="0"/>
              </a:rPr>
              <a:t>位的乘法以及除法和</a:t>
            </a:r>
            <a:r>
              <a:rPr lang="zh-CN" altLang="en-US" sz="2000" dirty="0">
                <a:latin typeface="Times New Roman" panose="02020603050405020304" pitchFamily="18" charset="0"/>
                <a:ea typeface="华文中宋" panose="02010600040101010101" charset="-122"/>
                <a:cs typeface="Times New Roman" panose="02020603050405020304" pitchFamily="18" charset="0"/>
              </a:rPr>
              <a:t>取模</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注意此处的</a:t>
            </a:r>
            <a:r>
              <a:rPr lang="en-US" altLang="zh-CN" sz="2000" dirty="0">
                <a:latin typeface="Times New Roman" panose="02020603050405020304" pitchFamily="18" charset="0"/>
                <a:ea typeface="华文中宋" panose="02010600040101010101" charset="-122"/>
                <a:cs typeface="Times New Roman" panose="02020603050405020304" pitchFamily="18" charset="0"/>
              </a:rPr>
              <a:t>imulq</a:t>
            </a:r>
            <a:r>
              <a:rPr lang="zh-CN" altLang="en-US" sz="2000" dirty="0">
                <a:latin typeface="Times New Roman" panose="02020603050405020304" pitchFamily="18" charset="0"/>
                <a:ea typeface="华文中宋" panose="02010600040101010101" charset="-122"/>
                <a:cs typeface="Times New Roman" panose="02020603050405020304" pitchFamily="18" charset="0"/>
              </a:rPr>
              <a:t>仅有一个</a:t>
            </a:r>
            <a:r>
              <a:rPr lang="zh-CN" altLang="en-US" sz="2000" dirty="0">
                <a:latin typeface="Times New Roman" panose="02020603050405020304" pitchFamily="18" charset="0"/>
                <a:ea typeface="华文中宋" panose="02010600040101010101" charset="-122"/>
                <a:cs typeface="Times New Roman" panose="02020603050405020304" pitchFamily="18" charset="0"/>
              </a:rPr>
              <a:t>参数</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clto</a:t>
            </a:r>
            <a:r>
              <a:rPr lang="zh-CN" altLang="en-US" sz="2000" dirty="0">
                <a:latin typeface="Times New Roman" panose="02020603050405020304" pitchFamily="18" charset="0"/>
                <a:ea typeface="华文中宋" panose="02010600040101010101" charset="-122"/>
                <a:cs typeface="Times New Roman" panose="02020603050405020304" pitchFamily="18" charset="0"/>
              </a:rPr>
              <a:t>一行指令名有误，应为</a:t>
            </a:r>
            <a:r>
              <a:rPr lang="en-US" altLang="zh-CN" sz="2000" dirty="0">
                <a:latin typeface="Times New Roman" panose="02020603050405020304" pitchFamily="18" charset="0"/>
                <a:ea typeface="华文中宋" panose="02010600040101010101" charset="-122"/>
                <a:cs typeface="Times New Roman" panose="02020603050405020304" pitchFamily="18" charset="0"/>
              </a:rPr>
              <a:t>cqto(cqo)</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__int128</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7" name="内容占位符 6"/>
          <p:cNvPicPr>
            <a:picLocks noGrp="1" noChangeAspect="1"/>
          </p:cNvPicPr>
          <p:nvPr>
            <p:ph sz="half" idx="2"/>
            <p:custDataLst>
              <p:tags r:id="rId1"/>
            </p:custDataLst>
          </p:nvPr>
        </p:nvPicPr>
        <p:blipFill>
          <a:blip r:embed="rId2"/>
          <a:stretch>
            <a:fillRect/>
          </a:stretch>
        </p:blipFill>
        <p:spPr>
          <a:xfrm>
            <a:off x="4128135" y="3063875"/>
            <a:ext cx="7929880" cy="33642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例题</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1806575" y="1669415"/>
            <a:ext cx="8731885" cy="45326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例题</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1806575" y="1669415"/>
            <a:ext cx="8731885" cy="4532630"/>
          </a:xfrm>
          <a:prstGeom prst="rect">
            <a:avLst/>
          </a:prstGeom>
        </p:spPr>
      </p:pic>
      <p:sp>
        <p:nvSpPr>
          <p:cNvPr id="3" name="文本框 2"/>
          <p:cNvSpPr txBox="1"/>
          <p:nvPr>
            <p:custDataLst>
              <p:tags r:id="rId3"/>
            </p:custDataLst>
          </p:nvPr>
        </p:nvSpPr>
        <p:spPr>
          <a:xfrm>
            <a:off x="7764145" y="1156970"/>
            <a:ext cx="4064000" cy="1014730"/>
          </a:xfrm>
          <a:prstGeom prst="rect">
            <a:avLst/>
          </a:prstGeom>
          <a:noFill/>
        </p:spPr>
        <p:txBody>
          <a:bodyPr wrap="square" rtlCol="0">
            <a:spAutoFit/>
          </a:bodyPr>
          <a:p>
            <a:r>
              <a:rPr lang="en-US" altLang="zh-CN" sz="6000">
                <a:solidFill>
                  <a:srgbClr val="FF0000"/>
                </a:solidFill>
              </a:rPr>
              <a:t>A(d)</a:t>
            </a:r>
            <a:endParaRPr lang="en-US" altLang="zh-CN" sz="60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zh-CN" altLang="en-US" dirty="0"/>
              <a:t>概览</a:t>
            </a:r>
            <a:endParaRPr lang="zh-CN" altLang="en-US" dirty="0"/>
          </a:p>
        </p:txBody>
      </p:sp>
      <p:sp>
        <p:nvSpPr>
          <p:cNvPr id="3" name="内容占位符 2"/>
          <p:cNvSpPr>
            <a:spLocks noGrp="1"/>
          </p:cNvSpPr>
          <p:nvPr>
            <p:ph idx="1"/>
          </p:nvPr>
        </p:nvSpPr>
        <p:spPr>
          <a:xfrm>
            <a:off x="1371600" y="1937657"/>
            <a:ext cx="9601200" cy="3581400"/>
          </a:xfrm>
        </p:spPr>
        <p:txBody>
          <a:bodyPr/>
          <a:lstStyle/>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 </a:t>
            </a:r>
            <a:r>
              <a:rPr lang="zh-CN" altLang="en-US" sz="2000" dirty="0">
                <a:latin typeface="Times New Roman" panose="02020603050405020304" pitchFamily="18" charset="0"/>
                <a:ea typeface="华文中宋" panose="02010600040101010101" charset="-122"/>
                <a:cs typeface="Times New Roman" panose="02020603050405020304" pitchFamily="18" charset="0"/>
              </a:rPr>
              <a:t>程序的底层执行通过汇编代码</a:t>
            </a:r>
            <a:r>
              <a:rPr lang="zh-CN" altLang="en-US" sz="2000" dirty="0">
                <a:latin typeface="Times New Roman" panose="02020603050405020304" pitchFamily="18" charset="0"/>
                <a:ea typeface="华文中宋" panose="02010600040101010101" charset="-122"/>
                <a:cs typeface="Times New Roman" panose="02020603050405020304" pitchFamily="18" charset="0"/>
              </a:rPr>
              <a:t>进行</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汇编代码由指令构成，这些指令被编码成二进制文件，</a:t>
            </a:r>
            <a:r>
              <a:rPr lang="en-US" altLang="zh-CN" sz="2000" dirty="0">
                <a:latin typeface="Times New Roman" panose="02020603050405020304" pitchFamily="18" charset="0"/>
                <a:ea typeface="华文中宋" panose="02010600040101010101" charset="-122"/>
                <a:cs typeface="Times New Roman" panose="02020603050405020304" pitchFamily="18" charset="0"/>
              </a:rPr>
              <a:t>cpu</a:t>
            </a:r>
            <a:r>
              <a:rPr lang="zh-CN" altLang="en-US" sz="2000" dirty="0">
                <a:latin typeface="Times New Roman" panose="02020603050405020304" pitchFamily="18" charset="0"/>
                <a:ea typeface="华文中宋" panose="02010600040101010101" charset="-122"/>
                <a:cs typeface="Times New Roman" panose="02020603050405020304" pitchFamily="18" charset="0"/>
              </a:rPr>
              <a:t>可以读取并运行这些</a:t>
            </a:r>
            <a:r>
              <a:rPr lang="zh-CN" altLang="en-US" sz="2000" dirty="0">
                <a:latin typeface="Times New Roman" panose="02020603050405020304" pitchFamily="18" charset="0"/>
                <a:ea typeface="华文中宋" panose="02010600040101010101" charset="-122"/>
                <a:cs typeface="Times New Roman" panose="02020603050405020304" pitchFamily="18" charset="0"/>
              </a:rPr>
              <a:t>指令</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指令的内容包括内存读写操作、算术操作、控制操作</a:t>
            </a:r>
            <a:r>
              <a:rPr lang="zh-CN" altLang="en-US" sz="2000" dirty="0">
                <a:latin typeface="Times New Roman" panose="02020603050405020304" pitchFamily="18" charset="0"/>
                <a:ea typeface="华文中宋" panose="02010600040101010101" charset="-122"/>
                <a:cs typeface="Times New Roman" panose="02020603050405020304" pitchFamily="18" charset="0"/>
              </a:rPr>
              <a:t>等等</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4800" dirty="0"/>
              <a:t>MACHINE PROG: CONTROL</a:t>
            </a:r>
            <a:endParaRPr lang="zh-CN" altLang="en-US" sz="4800" dirty="0"/>
          </a:p>
        </p:txBody>
      </p:sp>
      <p:sp>
        <p:nvSpPr>
          <p:cNvPr id="3" name="副标题 2"/>
          <p:cNvSpPr>
            <a:spLocks noGrp="1"/>
          </p:cNvSpPr>
          <p:nvPr>
            <p:ph type="subTitle" idx="1"/>
          </p:nvPr>
        </p:nvSpPr>
        <p:spPr/>
        <p:txBody>
          <a:bodyPr/>
          <a:lstStyle/>
          <a:p>
            <a:r>
              <a:rPr lang="en-US" altLang="zh-CN" dirty="0"/>
              <a:t>TA</a:t>
            </a:r>
            <a:r>
              <a:rPr lang="zh-CN" altLang="en-US" dirty="0"/>
              <a:t>：</a:t>
            </a:r>
            <a:r>
              <a:rPr lang="en-US" altLang="zh-CN" dirty="0"/>
              <a:t>csn</a:t>
            </a:r>
            <a:endParaRPr lang="en-US" altLang="zh-CN" dirty="0"/>
          </a:p>
          <a:p>
            <a:r>
              <a:rPr lang="zh-CN" altLang="en-US" dirty="0"/>
              <a:t>特别鸣谢：</a:t>
            </a:r>
            <a:r>
              <a:rPr lang="en-US" altLang="zh-CN" dirty="0"/>
              <a:t>PeterZhu</a:t>
            </a:r>
            <a:endParaRPr lang="zh-CN" altLang="en-US" dirty="0"/>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条件码</a:t>
            </a:r>
            <a:endParaRPr lang="zh-CN" altLang="en-US" dirty="0"/>
          </a:p>
        </p:txBody>
      </p:sp>
      <p:sp>
        <p:nvSpPr>
          <p:cNvPr id="5" name="内容占位符 4"/>
          <p:cNvSpPr>
            <a:spLocks noGrp="1"/>
          </p:cNvSpPr>
          <p:nvPr>
            <p:ph idx="1"/>
            <p:custDataLst>
              <p:tags r:id="rId1"/>
            </p:custDataLst>
          </p:nvPr>
        </p:nvSpPr>
        <p:spPr>
          <a:xfrm>
            <a:off x="1371600" y="1937385"/>
            <a:ext cx="9601200" cy="2523490"/>
          </a:xfrm>
        </p:spPr>
        <p:txBody>
          <a:bodyPr>
            <a:normAutofit lnSpcReduction="10000"/>
          </a:bodyPr>
          <a:p>
            <a:r>
              <a:rPr lang="zh-CN" altLang="en-US" dirty="0">
                <a:latin typeface="华文中宋" panose="02010600040101010101" charset="-122"/>
                <a:ea typeface="华文中宋" panose="02010600040101010101" charset="-122"/>
              </a:rPr>
              <a:t>条件码都只有</a:t>
            </a:r>
            <a:r>
              <a:rPr lang="en-US" altLang="zh-CN" dirty="0">
                <a:latin typeface="华文中宋" panose="02010600040101010101" charset="-122"/>
                <a:ea typeface="华文中宋" panose="02010600040101010101" charset="-122"/>
              </a:rPr>
              <a:t>1</a:t>
            </a:r>
            <a:r>
              <a:rPr lang="zh-CN" altLang="en-US" dirty="0">
                <a:latin typeface="华文中宋" panose="02010600040101010101" charset="-122"/>
                <a:ea typeface="华文中宋" panose="02010600040101010101" charset="-122"/>
              </a:rPr>
              <a:t>个</a:t>
            </a:r>
            <a:r>
              <a:rPr lang="en-US" altLang="zh-CN" dirty="0">
                <a:latin typeface="华文中宋" panose="02010600040101010101" charset="-122"/>
                <a:ea typeface="华文中宋" panose="02010600040101010101" charset="-122"/>
              </a:rPr>
              <a:t>bit</a:t>
            </a:r>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r>
              <a:rPr lang="zh-CN" altLang="en-US" dirty="0">
                <a:latin typeface="华文中宋" panose="02010600040101010101" charset="-122"/>
                <a:ea typeface="华文中宋" panose="02010600040101010101" charset="-122"/>
              </a:rPr>
              <a:t>描述的是</a:t>
            </a:r>
            <a:r>
              <a:rPr lang="en-US" altLang="zh-CN" dirty="0">
                <a:latin typeface="华文中宋" panose="02010600040101010101" charset="-122"/>
                <a:ea typeface="华文中宋" panose="02010600040101010101" charset="-122"/>
              </a:rPr>
              <a:t> </a:t>
            </a:r>
            <a:r>
              <a:rPr lang="zh-CN" altLang="en-US" b="1" dirty="0">
                <a:latin typeface="华文中宋" panose="02010600040101010101" charset="-122"/>
                <a:ea typeface="华文中宋" panose="02010600040101010101" charset="-122"/>
              </a:rPr>
              <a:t>最近</a:t>
            </a:r>
            <a:r>
              <a:rPr lang="en-US" altLang="zh-CN" dirty="0">
                <a:latin typeface="华文中宋" panose="02010600040101010101" charset="-122"/>
                <a:ea typeface="华文中宋" panose="02010600040101010101" charset="-122"/>
              </a:rPr>
              <a:t> </a:t>
            </a:r>
            <a:r>
              <a:rPr lang="zh-CN" altLang="en-US" dirty="0">
                <a:latin typeface="华文中宋" panose="02010600040101010101" charset="-122"/>
                <a:ea typeface="华文中宋" panose="02010600040101010101" charset="-122"/>
              </a:rPr>
              <a:t>的算数或逻辑操作的属性</a:t>
            </a:r>
            <a:endParaRPr lang="en-US" altLang="zh-CN" b="0" i="1" smtClean="0">
              <a:latin typeface="Cambria Math" panose="02040503050406030204" pitchFamily="18" charset="0"/>
              <a:ea typeface="华文中宋" panose="02010600040101010101" charset="-122"/>
            </a:endParaRPr>
          </a:p>
          <a:p>
            <a:endParaRPr lang="en-US" altLang="zh-CN" i="0" dirty="0">
              <a:latin typeface="华文中宋" panose="02010600040101010101" charset="-122"/>
              <a:ea typeface="华文中宋" panose="02010600040101010101" charset="-122"/>
            </a:endParaRPr>
          </a:p>
          <a:p>
            <a:r>
              <a:rPr lang="zh-CN" altLang="en-US" dirty="0">
                <a:latin typeface="华文中宋" panose="02010600040101010101" charset="-122"/>
                <a:ea typeface="华文中宋" panose="02010600040101010101" charset="-122"/>
              </a:rPr>
              <a:t>如何设置条件码</a:t>
            </a:r>
            <a:r>
              <a:rPr lang="en-US" altLang="zh-CN" dirty="0">
                <a:latin typeface="华文中宋" panose="02010600040101010101" charset="-122"/>
                <a:ea typeface="华文中宋" panose="02010600040101010101" charset="-122"/>
              </a:rPr>
              <a:t> </a:t>
            </a:r>
            <a:r>
              <a:rPr lang="zh-CN" altLang="en-US" dirty="0">
                <a:latin typeface="华文中宋" panose="02010600040101010101" charset="-122"/>
                <a:ea typeface="华文中宋" panose="02010600040101010101" charset="-122"/>
              </a:rPr>
              <a:t>：每个条件码都有一个判断条件（教材</a:t>
            </a:r>
            <a:r>
              <a:rPr lang="en-US" altLang="zh-CN" dirty="0">
                <a:latin typeface="华文中宋" panose="02010600040101010101" charset="-122"/>
                <a:ea typeface="华文中宋" panose="02010600040101010101" charset="-122"/>
              </a:rPr>
              <a:t>P135</a:t>
            </a:r>
            <a:r>
              <a:rPr lang="zh-CN" altLang="en-US" dirty="0">
                <a:latin typeface="华文中宋" panose="02010600040101010101" charset="-122"/>
                <a:ea typeface="华文中宋" panose="02010600040101010101" charset="-122"/>
              </a:rPr>
              <a:t>），对最近的算数或逻辑运算的结果进行判断，当成立时置为</a:t>
            </a:r>
            <a:r>
              <a:rPr lang="en-US" altLang="zh-CN" dirty="0">
                <a:latin typeface="华文中宋" panose="02010600040101010101" charset="-122"/>
                <a:ea typeface="华文中宋" panose="02010600040101010101" charset="-122"/>
              </a:rPr>
              <a:t>1</a:t>
            </a:r>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p:txBody>
      </p:sp>
      <p:pic>
        <p:nvPicPr>
          <p:cNvPr id="3" name="图片 2"/>
          <p:cNvPicPr>
            <a:picLocks noChangeAspect="1"/>
          </p:cNvPicPr>
          <p:nvPr>
            <p:custDataLst>
              <p:tags r:id="rId2"/>
            </p:custDataLst>
          </p:nvPr>
        </p:nvPicPr>
        <p:blipFill>
          <a:blip r:embed="rId3"/>
          <a:stretch>
            <a:fillRect/>
          </a:stretch>
        </p:blipFill>
        <p:spPr>
          <a:xfrm>
            <a:off x="4236720" y="4460875"/>
            <a:ext cx="7026910" cy="2163445"/>
          </a:xfrm>
          <a:prstGeom prst="rect">
            <a:avLst/>
          </a:prstGeom>
        </p:spPr>
      </p:pic>
      <p:sp>
        <p:nvSpPr>
          <p:cNvPr id="4" name="文本框 3"/>
          <p:cNvSpPr txBox="1"/>
          <p:nvPr/>
        </p:nvSpPr>
        <p:spPr>
          <a:xfrm>
            <a:off x="1854200" y="4843780"/>
            <a:ext cx="2240280" cy="1476375"/>
          </a:xfrm>
          <a:prstGeom prst="rect">
            <a:avLst/>
          </a:prstGeom>
          <a:noFill/>
        </p:spPr>
        <p:txBody>
          <a:bodyPr wrap="square" rtlCol="0">
            <a:spAutoFit/>
          </a:bodyPr>
          <a:p>
            <a:r>
              <a:rPr lang="zh-CN" altLang="en-US"/>
              <a:t>图：</a:t>
            </a:r>
            <a:r>
              <a:rPr lang="en-US" altLang="zh-CN"/>
              <a:t>x64</a:t>
            </a:r>
            <a:r>
              <a:rPr lang="zh-CN" altLang="en-US"/>
              <a:t>官方文档中对条件码的描述</a:t>
            </a:r>
            <a:endParaRPr lang="zh-CN" altLang="en-US"/>
          </a:p>
          <a:p>
            <a:endParaRPr lang="zh-CN" altLang="en-US"/>
          </a:p>
          <a:p>
            <a:r>
              <a:rPr lang="zh-CN" altLang="en-US"/>
              <a:t>只需要掌握课本上提到的</a:t>
            </a:r>
            <a:r>
              <a:rPr lang="en-US" altLang="zh-CN"/>
              <a:t>CF</a:t>
            </a:r>
            <a:r>
              <a:rPr lang="zh-CN" altLang="en-US"/>
              <a:t>、</a:t>
            </a:r>
            <a:r>
              <a:rPr lang="en-US" altLang="zh-CN"/>
              <a:t>ZF</a:t>
            </a:r>
            <a:r>
              <a:rPr lang="zh-CN" altLang="en-US"/>
              <a:t>、</a:t>
            </a:r>
            <a:r>
              <a:rPr lang="en-US" altLang="zh-CN"/>
              <a:t>SF</a:t>
            </a:r>
            <a:r>
              <a:rPr lang="zh-CN" altLang="en-US"/>
              <a:t>、</a:t>
            </a:r>
            <a:r>
              <a:rPr lang="en-US" altLang="zh-CN"/>
              <a:t>OF</a:t>
            </a:r>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条件码</a:t>
            </a:r>
            <a:endParaRPr lang="zh-CN" altLang="en-US" dirty="0"/>
          </a:p>
        </p:txBody>
      </p:sp>
      <p:sp>
        <p:nvSpPr>
          <p:cNvPr id="5" name="内容占位符 4"/>
          <p:cNvSpPr>
            <a:spLocks noGrp="1"/>
          </p:cNvSpPr>
          <p:nvPr>
            <p:ph idx="1"/>
            <p:custDataLst>
              <p:tags r:id="rId1"/>
            </p:custDataLst>
          </p:nvPr>
        </p:nvSpPr>
        <p:spPr>
          <a:xfrm>
            <a:off x="1371600" y="1937385"/>
            <a:ext cx="9601200" cy="4304665"/>
          </a:xfrm>
        </p:spPr>
        <p:txBody>
          <a:bodyPr>
            <a:normAutofit/>
          </a:bodyPr>
          <a:p>
            <a:r>
              <a:rPr lang="zh-CN" altLang="en-US" dirty="0">
                <a:latin typeface="华文中宋" panose="02010600040101010101" charset="-122"/>
                <a:ea typeface="华文中宋" panose="02010600040101010101" charset="-122"/>
              </a:rPr>
              <a:t>设置条件码的细节：</a:t>
            </a:r>
            <a:endParaRPr lang="zh-CN" altLang="en-US" dirty="0">
              <a:latin typeface="华文中宋" panose="02010600040101010101" charset="-122"/>
              <a:ea typeface="华文中宋" panose="02010600040101010101" charset="-122"/>
            </a:endParaRPr>
          </a:p>
          <a:p>
            <a:pPr lvl="1"/>
            <a:r>
              <a:rPr lang="zh-CN" i="0" dirty="0">
                <a:latin typeface="华文中宋" panose="02010600040101010101" charset="-122"/>
                <a:ea typeface="华文中宋" panose="02010600040101010101" charset="-122"/>
              </a:rPr>
              <a:t>如果无符号数减法发生了借位，也会设置</a:t>
            </a:r>
            <a:r>
              <a:rPr lang="en-US" altLang="zh-CN" i="0" dirty="0">
                <a:latin typeface="华文中宋" panose="02010600040101010101" charset="-122"/>
                <a:ea typeface="华文中宋" panose="02010600040101010101" charset="-122"/>
              </a:rPr>
              <a:t>CF</a:t>
            </a:r>
            <a:r>
              <a:rPr lang="zh-CN" altLang="en-US" i="0" dirty="0">
                <a:latin typeface="华文中宋" panose="02010600040101010101" charset="-122"/>
                <a:ea typeface="华文中宋" panose="02010600040101010101" charset="-122"/>
              </a:rPr>
              <a:t>为</a:t>
            </a:r>
            <a:r>
              <a:rPr lang="en-US" altLang="zh-CN" i="0" dirty="0">
                <a:latin typeface="华文中宋" panose="02010600040101010101" charset="-122"/>
                <a:ea typeface="华文中宋" panose="02010600040101010101" charset="-122"/>
              </a:rPr>
              <a:t>1</a:t>
            </a:r>
            <a:r>
              <a:rPr lang="zh-CN" altLang="en-US" i="0" dirty="0">
                <a:latin typeface="华文中宋" panose="02010600040101010101" charset="-122"/>
                <a:ea typeface="华文中宋" panose="02010600040101010101" charset="-122"/>
              </a:rPr>
              <a:t>（参考大班课件）</a:t>
            </a:r>
            <a:endParaRPr lang="zh-CN" i="0" dirty="0">
              <a:latin typeface="华文中宋" panose="02010600040101010101" charset="-122"/>
              <a:ea typeface="华文中宋" panose="02010600040101010101" charset="-122"/>
            </a:endParaRPr>
          </a:p>
          <a:p>
            <a:pPr lvl="1"/>
            <a:r>
              <a:rPr lang="en-US" altLang="zh-CN" i="0" dirty="0">
                <a:latin typeface="华文中宋" panose="02010600040101010101" charset="-122"/>
                <a:ea typeface="华文中宋" panose="02010600040101010101" charset="-122"/>
              </a:rPr>
              <a:t>leaq</a:t>
            </a:r>
            <a:r>
              <a:rPr lang="zh-CN" altLang="en-US" i="0" dirty="0">
                <a:latin typeface="华文中宋" panose="02010600040101010101" charset="-122"/>
                <a:ea typeface="华文中宋" panose="02010600040101010101" charset="-122"/>
              </a:rPr>
              <a:t>指令不改变任何条件码</a:t>
            </a:r>
            <a:endParaRPr lang="zh-CN" altLang="en-US" i="0" dirty="0">
              <a:latin typeface="华文中宋" panose="02010600040101010101" charset="-122"/>
              <a:ea typeface="华文中宋" panose="02010600040101010101" charset="-122"/>
            </a:endParaRPr>
          </a:p>
          <a:p>
            <a:pPr lvl="1"/>
            <a:r>
              <a:rPr lang="zh-CN" altLang="en-US" i="0" dirty="0">
                <a:latin typeface="华文中宋" panose="02010600040101010101" charset="-122"/>
                <a:ea typeface="华文中宋" panose="02010600040101010101" charset="-122"/>
              </a:rPr>
              <a:t>逻辑操作会把</a:t>
            </a:r>
            <a:r>
              <a:rPr lang="en-US" altLang="zh-CN" i="0" dirty="0">
                <a:latin typeface="华文中宋" panose="02010600040101010101" charset="-122"/>
                <a:ea typeface="华文中宋" panose="02010600040101010101" charset="-122"/>
              </a:rPr>
              <a:t>CF</a:t>
            </a:r>
            <a:r>
              <a:rPr lang="zh-CN" altLang="en-US" i="0" dirty="0">
                <a:latin typeface="华文中宋" panose="02010600040101010101" charset="-122"/>
                <a:ea typeface="华文中宋" panose="02010600040101010101" charset="-122"/>
              </a:rPr>
              <a:t>和</a:t>
            </a:r>
            <a:r>
              <a:rPr lang="en-US" altLang="zh-CN" i="0" dirty="0">
                <a:latin typeface="华文中宋" panose="02010600040101010101" charset="-122"/>
                <a:ea typeface="华文中宋" panose="02010600040101010101" charset="-122"/>
              </a:rPr>
              <a:t>OF</a:t>
            </a:r>
            <a:r>
              <a:rPr lang="zh-CN" altLang="en-US" i="0" dirty="0">
                <a:latin typeface="华文中宋" panose="02010600040101010101" charset="-122"/>
                <a:ea typeface="华文中宋" panose="02010600040101010101" charset="-122"/>
              </a:rPr>
              <a:t>设置成</a:t>
            </a:r>
            <a:r>
              <a:rPr lang="en-US" altLang="zh-CN" i="0" dirty="0">
                <a:latin typeface="华文中宋" panose="02010600040101010101" charset="-122"/>
                <a:ea typeface="华文中宋" panose="02010600040101010101" charset="-122"/>
              </a:rPr>
              <a:t>0</a:t>
            </a:r>
            <a:endParaRPr lang="en-US" altLang="zh-CN" i="0" dirty="0">
              <a:latin typeface="华文中宋" panose="02010600040101010101" charset="-122"/>
              <a:ea typeface="华文中宋" panose="02010600040101010101" charset="-122"/>
            </a:endParaRPr>
          </a:p>
          <a:p>
            <a:pPr lvl="1"/>
            <a:r>
              <a:rPr lang="zh-CN" altLang="en-US" i="0" dirty="0">
                <a:latin typeface="华文中宋" panose="02010600040101010101" charset="-122"/>
                <a:ea typeface="华文中宋" panose="02010600040101010101" charset="-122"/>
              </a:rPr>
              <a:t>移位操作会把</a:t>
            </a:r>
            <a:r>
              <a:rPr lang="en-US" altLang="zh-CN" i="0" dirty="0">
                <a:latin typeface="华文中宋" panose="02010600040101010101" charset="-122"/>
                <a:ea typeface="华文中宋" panose="02010600040101010101" charset="-122"/>
              </a:rPr>
              <a:t>CF</a:t>
            </a:r>
            <a:r>
              <a:rPr lang="zh-CN" altLang="en-US" i="0" dirty="0">
                <a:latin typeface="华文中宋" panose="02010600040101010101" charset="-122"/>
                <a:ea typeface="华文中宋" panose="02010600040101010101" charset="-122"/>
              </a:rPr>
              <a:t>设置为最后一个被移出的位，</a:t>
            </a:r>
            <a:r>
              <a:rPr lang="en-US" altLang="zh-CN" i="0" dirty="0">
                <a:latin typeface="华文中宋" panose="02010600040101010101" charset="-122"/>
                <a:ea typeface="华文中宋" panose="02010600040101010101" charset="-122"/>
              </a:rPr>
              <a:t>OF</a:t>
            </a:r>
            <a:r>
              <a:rPr lang="zh-CN" altLang="en-US" i="0" dirty="0">
                <a:latin typeface="华文中宋" panose="02010600040101010101" charset="-122"/>
                <a:ea typeface="华文中宋" panose="02010600040101010101" charset="-122"/>
              </a:rPr>
              <a:t>设置为</a:t>
            </a:r>
            <a:r>
              <a:rPr lang="en-US" altLang="zh-CN" i="0" dirty="0">
                <a:latin typeface="华文中宋" panose="02010600040101010101" charset="-122"/>
                <a:ea typeface="华文中宋" panose="02010600040101010101" charset="-122"/>
              </a:rPr>
              <a:t>0</a:t>
            </a:r>
            <a:endParaRPr lang="en-US" altLang="zh-CN" i="0" dirty="0">
              <a:latin typeface="华文中宋" panose="02010600040101010101" charset="-122"/>
              <a:ea typeface="华文中宋" panose="02010600040101010101" charset="-122"/>
            </a:endParaRPr>
          </a:p>
          <a:p>
            <a:pPr lvl="1"/>
            <a:r>
              <a:rPr lang="en-US" altLang="zh-CN" i="0" dirty="0">
                <a:latin typeface="华文中宋" panose="02010600040101010101" charset="-122"/>
                <a:ea typeface="华文中宋" panose="02010600040101010101" charset="-122"/>
              </a:rPr>
              <a:t>INC</a:t>
            </a:r>
            <a:r>
              <a:rPr lang="zh-CN" altLang="en-US" i="0" dirty="0">
                <a:latin typeface="华文中宋" panose="02010600040101010101" charset="-122"/>
                <a:ea typeface="华文中宋" panose="02010600040101010101" charset="-122"/>
              </a:rPr>
              <a:t>和</a:t>
            </a:r>
            <a:r>
              <a:rPr lang="en-US" altLang="zh-CN" i="0" dirty="0">
                <a:latin typeface="华文中宋" panose="02010600040101010101" charset="-122"/>
                <a:ea typeface="华文中宋" panose="02010600040101010101" charset="-122"/>
              </a:rPr>
              <a:t>DEC</a:t>
            </a:r>
            <a:r>
              <a:rPr lang="zh-CN" altLang="en-US" i="0" dirty="0">
                <a:latin typeface="华文中宋" panose="02010600040101010101" charset="-122"/>
                <a:ea typeface="华文中宋" panose="02010600040101010101" charset="-122"/>
              </a:rPr>
              <a:t>指令会设置</a:t>
            </a:r>
            <a:r>
              <a:rPr lang="en-US" altLang="zh-CN" i="0" dirty="0">
                <a:latin typeface="华文中宋" panose="02010600040101010101" charset="-122"/>
                <a:ea typeface="华文中宋" panose="02010600040101010101" charset="-122"/>
              </a:rPr>
              <a:t>OF</a:t>
            </a:r>
            <a:r>
              <a:rPr lang="zh-CN" altLang="en-US" i="0" dirty="0">
                <a:latin typeface="华文中宋" panose="02010600040101010101" charset="-122"/>
                <a:ea typeface="华文中宋" panose="02010600040101010101" charset="-122"/>
              </a:rPr>
              <a:t>和</a:t>
            </a:r>
            <a:r>
              <a:rPr lang="en-US" altLang="zh-CN" i="0" dirty="0">
                <a:latin typeface="华文中宋" panose="02010600040101010101" charset="-122"/>
                <a:ea typeface="华文中宋" panose="02010600040101010101" charset="-122"/>
              </a:rPr>
              <a:t>ZF</a:t>
            </a:r>
            <a:r>
              <a:rPr lang="zh-CN" altLang="en-US" i="0" dirty="0">
                <a:latin typeface="华文中宋" panose="02010600040101010101" charset="-122"/>
                <a:ea typeface="华文中宋" panose="02010600040101010101" charset="-122"/>
              </a:rPr>
              <a:t>，但是不会改变</a:t>
            </a:r>
            <a:r>
              <a:rPr lang="en-US" altLang="zh-CN" i="0" dirty="0">
                <a:latin typeface="华文中宋" panose="02010600040101010101" charset="-122"/>
                <a:ea typeface="华文中宋" panose="02010600040101010101" charset="-122"/>
              </a:rPr>
              <a:t>CF</a:t>
            </a:r>
            <a:endParaRPr lang="en-US" altLang="zh-CN" i="0" dirty="0">
              <a:latin typeface="华文中宋" panose="02010600040101010101" charset="-122"/>
              <a:ea typeface="华文中宋" panose="02010600040101010101" charset="-122"/>
            </a:endParaRPr>
          </a:p>
          <a:p>
            <a:pPr lvl="1"/>
            <a:endParaRPr lang="en-US" altLang="zh-CN" i="0"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r>
              <a:rPr lang="zh-CN" altLang="en-US" dirty="0">
                <a:solidFill>
                  <a:srgbClr val="FF0000"/>
                </a:solidFill>
                <a:latin typeface="华文中宋" panose="02010600040101010101" charset="-122"/>
                <a:ea typeface="华文中宋" panose="02010600040101010101" charset="-122"/>
              </a:rPr>
              <a:t>思考：无符号数做加减法，会设置</a:t>
            </a:r>
            <a:r>
              <a:rPr lang="en-US" altLang="zh-CN" dirty="0">
                <a:solidFill>
                  <a:srgbClr val="FF0000"/>
                </a:solidFill>
                <a:latin typeface="华文中宋" panose="02010600040101010101" charset="-122"/>
                <a:ea typeface="华文中宋" panose="02010600040101010101" charset="-122"/>
              </a:rPr>
              <a:t>OF</a:t>
            </a:r>
            <a:r>
              <a:rPr lang="zh-CN" altLang="en-US" dirty="0">
                <a:solidFill>
                  <a:srgbClr val="FF0000"/>
                </a:solidFill>
                <a:latin typeface="华文中宋" panose="02010600040101010101" charset="-122"/>
                <a:ea typeface="华文中宋" panose="02010600040101010101" charset="-122"/>
              </a:rPr>
              <a:t>标志位吗？</a:t>
            </a:r>
            <a:endParaRPr lang="en-US" altLang="zh-CN" dirty="0">
              <a:solidFill>
                <a:srgbClr val="FF0000"/>
              </a:solidFill>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条件码</a:t>
            </a:r>
            <a:endParaRPr lang="zh-CN" altLang="en-US" dirty="0"/>
          </a:p>
        </p:txBody>
      </p:sp>
      <p:sp>
        <p:nvSpPr>
          <p:cNvPr id="5" name="内容占位符 4"/>
          <p:cNvSpPr>
            <a:spLocks noGrp="1"/>
          </p:cNvSpPr>
          <p:nvPr>
            <p:ph idx="1"/>
            <p:custDataLst>
              <p:tags r:id="rId1"/>
            </p:custDataLst>
          </p:nvPr>
        </p:nvSpPr>
        <p:spPr>
          <a:xfrm>
            <a:off x="1371600" y="1496060"/>
            <a:ext cx="10645140" cy="5163820"/>
          </a:xfrm>
        </p:spPr>
        <p:txBody>
          <a:bodyPr>
            <a:normAutofit/>
          </a:bodyPr>
          <a:p>
            <a:r>
              <a:rPr lang="zh-CN" altLang="en-US" dirty="0">
                <a:solidFill>
                  <a:schemeClr val="tx1"/>
                </a:solidFill>
                <a:latin typeface="华文中宋" panose="02010600040101010101" charset="-122"/>
                <a:ea typeface="华文中宋" panose="02010600040101010101" charset="-122"/>
              </a:rPr>
              <a:t>两个重要指令：</a:t>
            </a:r>
            <a:r>
              <a:rPr lang="en-US" altLang="zh-CN" dirty="0">
                <a:solidFill>
                  <a:schemeClr val="tx1"/>
                </a:solidFill>
                <a:latin typeface="华文中宋" panose="02010600040101010101" charset="-122"/>
                <a:ea typeface="华文中宋" panose="02010600040101010101" charset="-122"/>
              </a:rPr>
              <a:t>CMP</a:t>
            </a:r>
            <a:r>
              <a:rPr lang="zh-CN" altLang="en-US" dirty="0">
                <a:solidFill>
                  <a:schemeClr val="tx1"/>
                </a:solidFill>
                <a:latin typeface="华文中宋" panose="02010600040101010101" charset="-122"/>
                <a:ea typeface="华文中宋" panose="02010600040101010101" charset="-122"/>
              </a:rPr>
              <a:t>，</a:t>
            </a:r>
            <a:r>
              <a:rPr lang="en-US" altLang="zh-CN" dirty="0">
                <a:solidFill>
                  <a:schemeClr val="tx1"/>
                </a:solidFill>
                <a:latin typeface="华文中宋" panose="02010600040101010101" charset="-122"/>
                <a:ea typeface="华文中宋" panose="02010600040101010101" charset="-122"/>
              </a:rPr>
              <a:t>TEST</a:t>
            </a:r>
            <a:endParaRPr lang="en-US" altLang="zh-CN" dirty="0">
              <a:latin typeface="华文中宋" panose="02010600040101010101" charset="-122"/>
              <a:ea typeface="华文中宋" panose="02010600040101010101" charset="-122"/>
            </a:endParaRPr>
          </a:p>
          <a:p>
            <a:r>
              <a:rPr lang="en-US" altLang="zh-CN" dirty="0">
                <a:latin typeface="华文中宋" panose="02010600040101010101" charset="-122"/>
                <a:ea typeface="华文中宋" panose="02010600040101010101" charset="-122"/>
              </a:rPr>
              <a:t>CMP</a:t>
            </a:r>
            <a:endParaRPr lang="en-US" altLang="zh-CN" dirty="0">
              <a:latin typeface="华文中宋" panose="02010600040101010101" charset="-122"/>
              <a:ea typeface="华文中宋" panose="02010600040101010101" charset="-122"/>
            </a:endParaRPr>
          </a:p>
          <a:p>
            <a:pPr lvl="1"/>
            <a:r>
              <a:rPr lang="zh-CN" altLang="en-US" i="0" dirty="0">
                <a:latin typeface="华文中宋" panose="02010600040101010101" charset="-122"/>
                <a:ea typeface="华文中宋" panose="02010600040101010101" charset="-122"/>
              </a:rPr>
              <a:t>除了只设置条件码而不改变目的寄存器之外，</a:t>
            </a:r>
            <a:r>
              <a:rPr lang="en-US" altLang="zh-CN" i="0" dirty="0">
                <a:latin typeface="华文中宋" panose="02010600040101010101" charset="-122"/>
                <a:ea typeface="华文中宋" panose="02010600040101010101" charset="-122"/>
              </a:rPr>
              <a:t>CMP</a:t>
            </a:r>
            <a:r>
              <a:rPr lang="zh-CN" altLang="en-US" i="0" dirty="0">
                <a:latin typeface="华文中宋" panose="02010600040101010101" charset="-122"/>
                <a:ea typeface="华文中宋" panose="02010600040101010101" charset="-122"/>
              </a:rPr>
              <a:t>指令与</a:t>
            </a:r>
            <a:r>
              <a:rPr lang="en-US" altLang="zh-CN" i="0" dirty="0">
                <a:latin typeface="华文中宋" panose="02010600040101010101" charset="-122"/>
                <a:ea typeface="华文中宋" panose="02010600040101010101" charset="-122"/>
              </a:rPr>
              <a:t>SUB</a:t>
            </a:r>
            <a:r>
              <a:rPr lang="zh-CN" altLang="en-US" i="0" dirty="0">
                <a:latin typeface="华文中宋" panose="02010600040101010101" charset="-122"/>
                <a:ea typeface="华文中宋" panose="02010600040101010101" charset="-122"/>
              </a:rPr>
              <a:t>指令的行为是一样的</a:t>
            </a:r>
            <a:endParaRPr lang="zh-CN" altLang="en-US" i="0" dirty="0">
              <a:latin typeface="华文中宋" panose="02010600040101010101" charset="-122"/>
              <a:ea typeface="华文中宋" panose="02010600040101010101" charset="-122"/>
            </a:endParaRPr>
          </a:p>
          <a:p>
            <a:pPr lvl="1"/>
            <a:r>
              <a:rPr lang="zh-CN" altLang="en-US" i="0" dirty="0">
                <a:latin typeface="华文中宋" panose="02010600040101010101" charset="-122"/>
                <a:ea typeface="华文中宋" panose="02010600040101010101" charset="-122"/>
              </a:rPr>
              <a:t>注意</a:t>
            </a:r>
            <a:r>
              <a:rPr lang="en-US" altLang="zh-CN" i="0" dirty="0">
                <a:latin typeface="华文中宋" panose="02010600040101010101" charset="-122"/>
                <a:ea typeface="华文中宋" panose="02010600040101010101" charset="-122"/>
              </a:rPr>
              <a:t> cmpq S1, S2 </a:t>
            </a:r>
            <a:r>
              <a:rPr lang="zh-CN" altLang="en-US" i="0" dirty="0">
                <a:latin typeface="华文中宋" panose="02010600040101010101" charset="-122"/>
                <a:ea typeface="华文中宋" panose="02010600040101010101" charset="-122"/>
              </a:rPr>
              <a:t>是取</a:t>
            </a:r>
            <a:r>
              <a:rPr lang="en-US" altLang="zh-CN" i="0" dirty="0">
                <a:latin typeface="华文中宋" panose="02010600040101010101" charset="-122"/>
                <a:ea typeface="华文中宋" panose="02010600040101010101" charset="-122"/>
              </a:rPr>
              <a:t> S2-S1 </a:t>
            </a:r>
            <a:r>
              <a:rPr lang="zh-CN" altLang="en-US" i="0" dirty="0">
                <a:latin typeface="华文中宋" panose="02010600040101010101" charset="-122"/>
                <a:ea typeface="华文中宋" panose="02010600040101010101" charset="-122"/>
              </a:rPr>
              <a:t>用来设置条件码（</a:t>
            </a:r>
            <a:r>
              <a:rPr lang="en-US" altLang="zh-CN" i="0" dirty="0">
                <a:latin typeface="华文中宋" panose="02010600040101010101" charset="-122"/>
                <a:ea typeface="华文中宋" panose="02010600040101010101" charset="-122"/>
              </a:rPr>
              <a:t>ATT</a:t>
            </a:r>
            <a:r>
              <a:rPr lang="zh-CN" altLang="en-US" i="0" dirty="0">
                <a:latin typeface="华文中宋" panose="02010600040101010101" charset="-122"/>
                <a:ea typeface="华文中宋" panose="02010600040101010101" charset="-122"/>
              </a:rPr>
              <a:t>格式）</a:t>
            </a:r>
            <a:endParaRPr lang="zh-CN" altLang="en-US" i="0" dirty="0">
              <a:latin typeface="华文中宋" panose="02010600040101010101" charset="-122"/>
              <a:ea typeface="华文中宋" panose="02010600040101010101" charset="-122"/>
            </a:endParaRPr>
          </a:p>
          <a:p>
            <a:pPr marL="384175" lvl="0" indent="-384175">
              <a:buFont typeface="Franklin Gothic Book" panose="020B0503020102020204" pitchFamily="34" charset="0"/>
              <a:buChar char="■"/>
            </a:pPr>
            <a:r>
              <a:rPr lang="en-US" altLang="zh-CN" i="0" dirty="0">
                <a:solidFill>
                  <a:schemeClr val="tx2"/>
                </a:solidFill>
                <a:latin typeface="华文中宋" panose="02010600040101010101" charset="-122"/>
                <a:ea typeface="华文中宋" panose="02010600040101010101" charset="-122"/>
              </a:rPr>
              <a:t>TEST</a:t>
            </a:r>
            <a:endParaRPr lang="en-US" altLang="zh-CN" i="0" dirty="0">
              <a:solidFill>
                <a:schemeClr val="tx2"/>
              </a:solidFill>
              <a:latin typeface="华文中宋" panose="02010600040101010101" charset="-122"/>
              <a:ea typeface="华文中宋" panose="02010600040101010101" charset="-122"/>
            </a:endParaRPr>
          </a:p>
          <a:p>
            <a:pPr marL="914400" lvl="1" indent="-384175">
              <a:buFont typeface="Franklin Gothic Book" panose="020B0503020102020204" pitchFamily="34" charset="0"/>
              <a:buChar char="–"/>
            </a:pPr>
            <a:r>
              <a:rPr lang="zh-CN" altLang="en-US" i="0" dirty="0">
                <a:solidFill>
                  <a:schemeClr val="tx2"/>
                </a:solidFill>
                <a:latin typeface="华文中宋" panose="02010600040101010101" charset="-122"/>
                <a:ea typeface="华文中宋" panose="02010600040101010101" charset="-122"/>
              </a:rPr>
              <a:t>除了只设置条件码而不改变目的寄存器之外，</a:t>
            </a:r>
            <a:r>
              <a:rPr lang="en-US" altLang="zh-CN" i="0" dirty="0">
                <a:solidFill>
                  <a:schemeClr val="tx2"/>
                </a:solidFill>
                <a:latin typeface="华文中宋" panose="02010600040101010101" charset="-122"/>
                <a:ea typeface="华文中宋" panose="02010600040101010101" charset="-122"/>
              </a:rPr>
              <a:t>TEST</a:t>
            </a:r>
            <a:r>
              <a:rPr lang="zh-CN" altLang="en-US" i="0" dirty="0">
                <a:solidFill>
                  <a:schemeClr val="tx2"/>
                </a:solidFill>
                <a:latin typeface="华文中宋" panose="02010600040101010101" charset="-122"/>
                <a:ea typeface="华文中宋" panose="02010600040101010101" charset="-122"/>
              </a:rPr>
              <a:t>指令与</a:t>
            </a:r>
            <a:r>
              <a:rPr lang="en-US" altLang="zh-CN" i="0" dirty="0">
                <a:solidFill>
                  <a:schemeClr val="tx2"/>
                </a:solidFill>
                <a:latin typeface="华文中宋" panose="02010600040101010101" charset="-122"/>
                <a:ea typeface="华文中宋" panose="02010600040101010101" charset="-122"/>
              </a:rPr>
              <a:t>AND</a:t>
            </a:r>
            <a:r>
              <a:rPr lang="zh-CN" altLang="en-US" i="0" dirty="0">
                <a:solidFill>
                  <a:schemeClr val="tx2"/>
                </a:solidFill>
                <a:latin typeface="华文中宋" panose="02010600040101010101" charset="-122"/>
                <a:ea typeface="华文中宋" panose="02010600040101010101" charset="-122"/>
              </a:rPr>
              <a:t>指令的行为是一样的</a:t>
            </a:r>
            <a:endParaRPr lang="zh-CN" altLang="en-US" i="0" dirty="0">
              <a:solidFill>
                <a:schemeClr val="tx2"/>
              </a:solidFill>
              <a:latin typeface="华文中宋" panose="02010600040101010101" charset="-122"/>
              <a:ea typeface="华文中宋" panose="02010600040101010101" charset="-122"/>
            </a:endParaRPr>
          </a:p>
          <a:p>
            <a:pPr marL="914400" lvl="1" indent="-384175">
              <a:buFont typeface="Franklin Gothic Book" panose="020B0503020102020204" pitchFamily="34" charset="0"/>
              <a:buChar char="–"/>
            </a:pPr>
            <a:r>
              <a:rPr lang="zh-CN" altLang="en-US" i="0" dirty="0">
                <a:solidFill>
                  <a:schemeClr val="tx2"/>
                </a:solidFill>
                <a:latin typeface="华文中宋" panose="02010600040101010101" charset="-122"/>
                <a:ea typeface="华文中宋" panose="02010600040101010101" charset="-122"/>
              </a:rPr>
              <a:t>两种典型用法</a:t>
            </a:r>
            <a:endParaRPr lang="zh-CN" altLang="en-US" i="0" dirty="0">
              <a:solidFill>
                <a:schemeClr val="tx2"/>
              </a:solidFill>
              <a:latin typeface="华文中宋" panose="02010600040101010101" charset="-122"/>
              <a:ea typeface="华文中宋" panose="02010600040101010101" charset="-122"/>
            </a:endParaRPr>
          </a:p>
          <a:p>
            <a:pPr marL="1371600" lvl="2" indent="-384175">
              <a:buFont typeface="Franklin Gothic Book" panose="020B0503020102020204" pitchFamily="34" charset="0"/>
              <a:buChar char="–"/>
            </a:pPr>
            <a:r>
              <a:rPr lang="en-US" altLang="zh-CN" sz="1800" i="0" dirty="0">
                <a:solidFill>
                  <a:schemeClr val="tx2"/>
                </a:solidFill>
                <a:latin typeface="华文中宋" panose="02010600040101010101" charset="-122"/>
                <a:ea typeface="华文中宋" panose="02010600040101010101" charset="-122"/>
              </a:rPr>
              <a:t>1. </a:t>
            </a:r>
            <a:r>
              <a:rPr lang="zh-CN" altLang="en-US" sz="1800" i="0" dirty="0">
                <a:solidFill>
                  <a:schemeClr val="tx2"/>
                </a:solidFill>
                <a:latin typeface="华文中宋" panose="02010600040101010101" charset="-122"/>
                <a:ea typeface="华文中宋" panose="02010600040101010101" charset="-122"/>
              </a:rPr>
              <a:t>两个操作数一样，如</a:t>
            </a:r>
            <a:r>
              <a:rPr lang="en-US" altLang="zh-CN" sz="1800" i="0" dirty="0">
                <a:solidFill>
                  <a:schemeClr val="tx2"/>
                </a:solidFill>
                <a:latin typeface="华文中宋" panose="02010600040101010101" charset="-122"/>
                <a:ea typeface="华文中宋" panose="02010600040101010101" charset="-122"/>
              </a:rPr>
              <a:t> testq %rax, %rax </a:t>
            </a:r>
            <a:endParaRPr lang="en-US" altLang="zh-CN" sz="1800" i="0" dirty="0">
              <a:solidFill>
                <a:schemeClr val="tx2"/>
              </a:solidFill>
              <a:latin typeface="华文中宋" panose="02010600040101010101" charset="-122"/>
              <a:ea typeface="华文中宋" panose="02010600040101010101" charset="-122"/>
            </a:endParaRPr>
          </a:p>
          <a:p>
            <a:pPr marL="1828800" lvl="3" indent="-384175">
              <a:buFont typeface="Franklin Gothic Book" panose="020B0503020102020204" pitchFamily="34" charset="0"/>
              <a:buChar char="–"/>
            </a:pPr>
            <a:r>
              <a:rPr lang="zh-CN" altLang="en-US" i="0" dirty="0">
                <a:solidFill>
                  <a:schemeClr val="tx2"/>
                </a:solidFill>
                <a:latin typeface="华文中宋" panose="02010600040101010101" charset="-122"/>
                <a:ea typeface="华文中宋" panose="02010600040101010101" charset="-122"/>
              </a:rPr>
              <a:t>看</a:t>
            </a:r>
            <a:r>
              <a:rPr lang="en-US" altLang="zh-CN" i="0" dirty="0">
                <a:solidFill>
                  <a:schemeClr val="tx2"/>
                </a:solidFill>
                <a:latin typeface="华文中宋" panose="02010600040101010101" charset="-122"/>
                <a:ea typeface="华文中宋" panose="02010600040101010101" charset="-122"/>
              </a:rPr>
              <a:t> %rax </a:t>
            </a:r>
            <a:r>
              <a:rPr lang="zh-CN" altLang="en-US" i="0" dirty="0">
                <a:solidFill>
                  <a:schemeClr val="tx2"/>
                </a:solidFill>
                <a:latin typeface="华文中宋" panose="02010600040101010101" charset="-122"/>
                <a:ea typeface="华文中宋" panose="02010600040101010101" charset="-122"/>
              </a:rPr>
              <a:t>中的数和</a:t>
            </a:r>
            <a:r>
              <a:rPr lang="en-US" altLang="zh-CN" i="0" dirty="0">
                <a:solidFill>
                  <a:schemeClr val="tx2"/>
                </a:solidFill>
                <a:latin typeface="华文中宋" panose="02010600040101010101" charset="-122"/>
                <a:ea typeface="华文中宋" panose="02010600040101010101" charset="-122"/>
              </a:rPr>
              <a:t> 0 </a:t>
            </a:r>
            <a:r>
              <a:rPr lang="zh-CN" altLang="en-US" i="0" dirty="0">
                <a:solidFill>
                  <a:schemeClr val="tx2"/>
                </a:solidFill>
                <a:latin typeface="华文中宋" panose="02010600040101010101" charset="-122"/>
                <a:ea typeface="华文中宋" panose="02010600040101010101" charset="-122"/>
              </a:rPr>
              <a:t>的关系。</a:t>
            </a:r>
            <a:r>
              <a:rPr lang="en-US" altLang="zh-CN" i="0" dirty="0">
                <a:solidFill>
                  <a:schemeClr val="tx2"/>
                </a:solidFill>
                <a:latin typeface="华文中宋" panose="02010600040101010101" charset="-122"/>
                <a:ea typeface="华文中宋" panose="02010600040101010101" charset="-122"/>
              </a:rPr>
              <a:t>e.g. </a:t>
            </a:r>
            <a:r>
              <a:rPr lang="zh-CN" altLang="en-US" i="0" dirty="0">
                <a:solidFill>
                  <a:schemeClr val="tx2"/>
                </a:solidFill>
                <a:latin typeface="华文中宋" panose="02010600040101010101" charset="-122"/>
                <a:ea typeface="华文中宋" panose="02010600040101010101" charset="-122"/>
              </a:rPr>
              <a:t>上一句话后面跟</a:t>
            </a:r>
            <a:r>
              <a:rPr lang="en-US" altLang="zh-CN" i="0" dirty="0">
                <a:solidFill>
                  <a:schemeClr val="tx2"/>
                </a:solidFill>
                <a:latin typeface="华文中宋" panose="02010600040101010101" charset="-122"/>
                <a:ea typeface="华文中宋" panose="02010600040101010101" charset="-122"/>
              </a:rPr>
              <a:t> setg %al </a:t>
            </a:r>
            <a:r>
              <a:rPr lang="zh-CN" altLang="en-US" i="0" dirty="0">
                <a:solidFill>
                  <a:schemeClr val="tx2"/>
                </a:solidFill>
                <a:latin typeface="华文中宋" panose="02010600040101010101" charset="-122"/>
                <a:ea typeface="华文中宋" panose="02010600040101010101" charset="-122"/>
              </a:rPr>
              <a:t>，就表明当</a:t>
            </a:r>
            <a:r>
              <a:rPr lang="en-US" altLang="zh-CN" i="0" dirty="0">
                <a:solidFill>
                  <a:schemeClr val="tx2"/>
                </a:solidFill>
                <a:latin typeface="华文中宋" panose="02010600040101010101" charset="-122"/>
                <a:ea typeface="华文中宋" panose="02010600040101010101" charset="-122"/>
              </a:rPr>
              <a:t> %rax </a:t>
            </a:r>
            <a:r>
              <a:rPr lang="zh-CN" altLang="en-US" i="0" dirty="0">
                <a:solidFill>
                  <a:schemeClr val="tx2"/>
                </a:solidFill>
                <a:latin typeface="华文中宋" panose="02010600040101010101" charset="-122"/>
                <a:ea typeface="华文中宋" panose="02010600040101010101" charset="-122"/>
              </a:rPr>
              <a:t>值大于</a:t>
            </a:r>
            <a:r>
              <a:rPr lang="en-US" altLang="zh-CN" i="0" dirty="0">
                <a:solidFill>
                  <a:schemeClr val="tx2"/>
                </a:solidFill>
                <a:latin typeface="华文中宋" panose="02010600040101010101" charset="-122"/>
                <a:ea typeface="华文中宋" panose="02010600040101010101" charset="-122"/>
              </a:rPr>
              <a:t>0</a:t>
            </a:r>
            <a:r>
              <a:rPr lang="zh-CN" altLang="en-US" i="0" dirty="0">
                <a:solidFill>
                  <a:schemeClr val="tx2"/>
                </a:solidFill>
                <a:latin typeface="华文中宋" panose="02010600040101010101" charset="-122"/>
                <a:ea typeface="华文中宋" panose="02010600040101010101" charset="-122"/>
              </a:rPr>
              <a:t>时把</a:t>
            </a:r>
            <a:r>
              <a:rPr lang="en-US" altLang="zh-CN" i="0" dirty="0">
                <a:solidFill>
                  <a:schemeClr val="tx2"/>
                </a:solidFill>
                <a:latin typeface="华文中宋" panose="02010600040101010101" charset="-122"/>
                <a:ea typeface="华文中宋" panose="02010600040101010101" charset="-122"/>
              </a:rPr>
              <a:t> %al </a:t>
            </a:r>
            <a:r>
              <a:rPr lang="zh-CN" altLang="en-US" i="0" dirty="0">
                <a:solidFill>
                  <a:schemeClr val="tx2"/>
                </a:solidFill>
                <a:latin typeface="华文中宋" panose="02010600040101010101" charset="-122"/>
                <a:ea typeface="华文中宋" panose="02010600040101010101" charset="-122"/>
              </a:rPr>
              <a:t>的值设置为</a:t>
            </a:r>
            <a:r>
              <a:rPr lang="en-US" altLang="zh-CN" i="0" dirty="0">
                <a:solidFill>
                  <a:schemeClr val="tx2"/>
                </a:solidFill>
                <a:latin typeface="华文中宋" panose="02010600040101010101" charset="-122"/>
                <a:ea typeface="华文中宋" panose="02010600040101010101" charset="-122"/>
              </a:rPr>
              <a:t> 1 </a:t>
            </a:r>
            <a:r>
              <a:rPr lang="zh-CN" altLang="en-US" i="0" dirty="0">
                <a:solidFill>
                  <a:schemeClr val="tx2"/>
                </a:solidFill>
                <a:latin typeface="华文中宋" panose="02010600040101010101" charset="-122"/>
                <a:ea typeface="华文中宋" panose="02010600040101010101" charset="-122"/>
              </a:rPr>
              <a:t>，否则设成</a:t>
            </a:r>
            <a:r>
              <a:rPr lang="en-US" altLang="zh-CN" i="0" dirty="0">
                <a:solidFill>
                  <a:schemeClr val="tx2"/>
                </a:solidFill>
                <a:latin typeface="华文中宋" panose="02010600040101010101" charset="-122"/>
                <a:ea typeface="华文中宋" panose="02010600040101010101" charset="-122"/>
              </a:rPr>
              <a:t> 0 </a:t>
            </a:r>
            <a:endParaRPr lang="en-US" altLang="zh-CN" i="0" dirty="0">
              <a:solidFill>
                <a:schemeClr val="tx2"/>
              </a:solidFill>
              <a:latin typeface="华文中宋" panose="02010600040101010101" charset="-122"/>
              <a:ea typeface="华文中宋" panose="02010600040101010101" charset="-122"/>
            </a:endParaRPr>
          </a:p>
          <a:p>
            <a:pPr marL="1371600" lvl="2" indent="-384175">
              <a:buFont typeface="Franklin Gothic Book" panose="020B0503020102020204" pitchFamily="34" charset="0"/>
              <a:buChar char="–"/>
            </a:pPr>
            <a:r>
              <a:rPr lang="en-US" altLang="zh-CN" i="0" dirty="0">
                <a:solidFill>
                  <a:schemeClr val="tx2"/>
                </a:solidFill>
                <a:latin typeface="华文中宋" panose="02010600040101010101" charset="-122"/>
                <a:ea typeface="华文中宋" panose="02010600040101010101" charset="-122"/>
              </a:rPr>
              <a:t>2. </a:t>
            </a:r>
            <a:r>
              <a:rPr lang="zh-CN" altLang="en-US" i="0" dirty="0">
                <a:solidFill>
                  <a:schemeClr val="tx2"/>
                </a:solidFill>
                <a:latin typeface="华文中宋" panose="02010600040101010101" charset="-122"/>
                <a:ea typeface="华文中宋" panose="02010600040101010101" charset="-122"/>
              </a:rPr>
              <a:t>其中的一个操作数是一个掩码</a:t>
            </a:r>
            <a:endParaRPr lang="zh-CN" altLang="en-US" i="0" dirty="0">
              <a:solidFill>
                <a:schemeClr val="tx2"/>
              </a:solidFill>
              <a:latin typeface="华文中宋" panose="02010600040101010101" charset="-122"/>
              <a:ea typeface="华文中宋" panose="02010600040101010101" charset="-122"/>
            </a:endParaRPr>
          </a:p>
          <a:p>
            <a:pPr marL="1828800" lvl="3" indent="-384175">
              <a:buFont typeface="Franklin Gothic Book" panose="020B0503020102020204" pitchFamily="34" charset="0"/>
              <a:buChar char="–"/>
            </a:pPr>
            <a:r>
              <a:rPr lang="zh-CN" altLang="en-US" i="0" dirty="0">
                <a:solidFill>
                  <a:schemeClr val="tx2"/>
                </a:solidFill>
                <a:latin typeface="华文中宋" panose="02010600040101010101" charset="-122"/>
                <a:ea typeface="华文中宋" panose="02010600040101010101" charset="-122"/>
              </a:rPr>
              <a:t>与另一个操作数与完了之后，得到的结果就是让另一个操作数只剩下你想保留的那些位所得到的值，之后就可以对这些特定的位进行判断了</a:t>
            </a:r>
            <a:endParaRPr lang="zh-CN" altLang="en-US" i="0" dirty="0">
              <a:solidFill>
                <a:schemeClr val="tx2"/>
              </a:solidFill>
              <a:latin typeface="华文中宋" panose="02010600040101010101" charset="-122"/>
              <a:ea typeface="华文中宋" panose="02010600040101010101" charset="-122"/>
            </a:endParaRPr>
          </a:p>
          <a:p>
            <a:pPr marL="914400" lvl="1" indent="-384175">
              <a:buFont typeface="Franklin Gothic Book" panose="020B0503020102020204" pitchFamily="34" charset="0"/>
              <a:buChar char="–"/>
            </a:pPr>
            <a:endParaRPr lang="en-US" altLang="zh-CN" i="0" dirty="0">
              <a:solidFill>
                <a:schemeClr val="tx2"/>
              </a:solidFill>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set</a:t>
            </a:r>
            <a:r>
              <a:rPr lang="zh-CN" altLang="en-US" dirty="0"/>
              <a:t>指令</a:t>
            </a:r>
            <a:endParaRPr lang="zh-CN" altLang="en-US" dirty="0"/>
          </a:p>
        </p:txBody>
      </p:sp>
      <p:sp>
        <p:nvSpPr>
          <p:cNvPr id="6" name="内容占位符 5"/>
          <p:cNvSpPr>
            <a:spLocks noGrp="1"/>
          </p:cNvSpPr>
          <p:nvPr>
            <p:ph idx="1"/>
            <p:custDataLst>
              <p:tags r:id="rId1"/>
            </p:custDataLst>
          </p:nvPr>
        </p:nvSpPr>
        <p:spPr>
          <a:xfrm>
            <a:off x="1371600" y="1937385"/>
            <a:ext cx="9601200" cy="4175125"/>
          </a:xfrm>
        </p:spPr>
        <p:txBody>
          <a:bodyPr>
            <a:normAutofit/>
          </a:bodyPr>
          <a:p>
            <a:r>
              <a:rPr lang="zh-CN" altLang="en-US" dirty="0">
                <a:latin typeface="华文中宋" panose="02010600040101010101" charset="-122"/>
                <a:ea typeface="华文中宋" panose="02010600040101010101" charset="-122"/>
              </a:rPr>
              <a:t>目的操作数：</a:t>
            </a:r>
            <a:endParaRPr lang="zh-CN" altLang="en-US" dirty="0">
              <a:latin typeface="华文中宋" panose="02010600040101010101" charset="-122"/>
              <a:ea typeface="华文中宋" panose="02010600040101010101" charset="-122"/>
            </a:endParaRPr>
          </a:p>
          <a:p>
            <a:pPr lvl="1"/>
            <a:r>
              <a:rPr lang="en-US" altLang="zh-CN" i="0" dirty="0">
                <a:latin typeface="华文中宋" panose="02010600040101010101" charset="-122"/>
                <a:ea typeface="华文中宋" panose="02010600040101010101" charset="-122"/>
              </a:rPr>
              <a:t>1. </a:t>
            </a:r>
            <a:r>
              <a:rPr lang="zh-CN" altLang="en-US" i="0" dirty="0">
                <a:latin typeface="华文中宋" panose="02010600040101010101" charset="-122"/>
                <a:ea typeface="华文中宋" panose="02010600040101010101" charset="-122"/>
              </a:rPr>
              <a:t>低位</a:t>
            </a:r>
            <a:r>
              <a:rPr lang="zh-CN" altLang="en-US" b="1" i="0" dirty="0">
                <a:latin typeface="华文中宋" panose="02010600040101010101" charset="-122"/>
                <a:ea typeface="华文中宋" panose="02010600040101010101" charset="-122"/>
              </a:rPr>
              <a:t>单字节</a:t>
            </a:r>
            <a:r>
              <a:rPr lang="zh-CN" altLang="en-US" i="0" dirty="0">
                <a:latin typeface="华文中宋" panose="02010600040101010101" charset="-122"/>
                <a:ea typeface="华文中宋" panose="02010600040101010101" charset="-122"/>
              </a:rPr>
              <a:t>寄存器元素</a:t>
            </a:r>
            <a:endParaRPr lang="zh-CN" altLang="en-US" i="0" dirty="0">
              <a:latin typeface="华文中宋" panose="02010600040101010101" charset="-122"/>
              <a:ea typeface="华文中宋" panose="02010600040101010101" charset="-122"/>
            </a:endParaRPr>
          </a:p>
          <a:p>
            <a:pPr lvl="1"/>
            <a:r>
              <a:rPr lang="en-US" altLang="zh-CN" i="0" dirty="0">
                <a:latin typeface="华文中宋" panose="02010600040101010101" charset="-122"/>
                <a:ea typeface="华文中宋" panose="02010600040101010101" charset="-122"/>
              </a:rPr>
              <a:t>2. </a:t>
            </a:r>
            <a:r>
              <a:rPr lang="zh-CN" altLang="en-US" i="0" dirty="0">
                <a:latin typeface="华文中宋" panose="02010600040101010101" charset="-122"/>
                <a:ea typeface="华文中宋" panose="02010600040101010101" charset="-122"/>
              </a:rPr>
              <a:t>一个字节的内存位置</a:t>
            </a:r>
            <a:endParaRPr lang="en-US" altLang="zh-CN" i="0"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r>
              <a:rPr lang="zh-CN" altLang="en-US" b="0" smtClean="0">
                <a:latin typeface="Cambria Math" panose="02040503050406030204" pitchFamily="18" charset="0"/>
                <a:ea typeface="华文中宋" panose="02010600040101010101" charset="-122"/>
              </a:rPr>
              <a:t>满足条件时将目的字节置为</a:t>
            </a:r>
            <a:r>
              <a:rPr lang="en-US" altLang="zh-CN" b="0" smtClean="0">
                <a:latin typeface="Cambria Math" panose="02040503050406030204" pitchFamily="18" charset="0"/>
                <a:ea typeface="华文中宋" panose="02010600040101010101" charset="-122"/>
              </a:rPr>
              <a:t> 1</a:t>
            </a:r>
            <a:endParaRPr lang="en-US" altLang="zh-CN" b="0" smtClean="0">
              <a:latin typeface="Cambria Math" panose="02040503050406030204" pitchFamily="18" charset="0"/>
              <a:ea typeface="华文中宋" panose="02010600040101010101" charset="-122"/>
            </a:endParaRPr>
          </a:p>
          <a:p>
            <a:endParaRPr lang="en-US" altLang="zh-CN" b="0" dirty="0" smtClean="0">
              <a:latin typeface="Cambria Math" panose="02040503050406030204" pitchFamily="18" charset="0"/>
              <a:ea typeface="华文中宋" panose="02010600040101010101" charset="-122"/>
            </a:endParaRPr>
          </a:p>
          <a:p>
            <a:r>
              <a:rPr lang="zh-CN" altLang="en-US" dirty="0">
                <a:latin typeface="华文中宋" panose="02010600040101010101" charset="-122"/>
                <a:ea typeface="华文中宋" panose="02010600040101010101" charset="-122"/>
              </a:rPr>
              <a:t>需要记住每条</a:t>
            </a:r>
            <a:r>
              <a:rPr lang="en-US" altLang="zh-CN" dirty="0">
                <a:latin typeface="华文中宋" panose="02010600040101010101" charset="-122"/>
                <a:ea typeface="华文中宋" panose="02010600040101010101" charset="-122"/>
              </a:rPr>
              <a:t> set </a:t>
            </a:r>
            <a:r>
              <a:rPr lang="zh-CN" altLang="en-US" dirty="0">
                <a:latin typeface="华文中宋" panose="02010600040101010101" charset="-122"/>
                <a:ea typeface="华文中宋" panose="02010600040101010101" charset="-122"/>
              </a:rPr>
              <a:t>指令对应的条件码组合是什么（教材</a:t>
            </a:r>
            <a:r>
              <a:rPr lang="en-US" altLang="zh-CN" dirty="0">
                <a:latin typeface="华文中宋" panose="02010600040101010101" charset="-122"/>
                <a:ea typeface="华文中宋" panose="02010600040101010101" charset="-122"/>
              </a:rPr>
              <a:t>P137</a:t>
            </a:r>
            <a:r>
              <a:rPr lang="zh-CN" altLang="en-US" dirty="0">
                <a:latin typeface="华文中宋" panose="02010600040101010101" charset="-122"/>
                <a:ea typeface="华文中宋" panose="02010600040101010101" charset="-122"/>
              </a:rPr>
              <a:t>）</a:t>
            </a:r>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t>练习题</a:t>
            </a:r>
            <a:endParaRPr lang="zh-CN" dirty="0"/>
          </a:p>
        </p:txBody>
      </p:sp>
      <p:pic>
        <p:nvPicPr>
          <p:cNvPr id="4" name="Picture 3"/>
          <p:cNvPicPr>
            <a:picLocks noChangeAspect="1"/>
          </p:cNvPicPr>
          <p:nvPr>
            <p:custDataLst>
              <p:tags r:id="rId1"/>
            </p:custDataLst>
          </p:nvPr>
        </p:nvPicPr>
        <p:blipFill>
          <a:blip r:embed="rId2"/>
          <a:stretch>
            <a:fillRect/>
          </a:stretch>
        </p:blipFill>
        <p:spPr>
          <a:xfrm>
            <a:off x="2764765" y="2320253"/>
            <a:ext cx="6662469" cy="22174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t>练习题</a:t>
            </a:r>
            <a:endParaRPr lang="zh-CN" dirty="0"/>
          </a:p>
        </p:txBody>
      </p:sp>
      <p:pic>
        <p:nvPicPr>
          <p:cNvPr id="4" name="Picture 3"/>
          <p:cNvPicPr>
            <a:picLocks noChangeAspect="1"/>
          </p:cNvPicPr>
          <p:nvPr>
            <p:custDataLst>
              <p:tags r:id="rId1"/>
            </p:custDataLst>
          </p:nvPr>
        </p:nvPicPr>
        <p:blipFill>
          <a:blip r:embed="rId2"/>
          <a:stretch>
            <a:fillRect/>
          </a:stretch>
        </p:blipFill>
        <p:spPr>
          <a:xfrm>
            <a:off x="2764765" y="2320253"/>
            <a:ext cx="6662469" cy="2217494"/>
          </a:xfrm>
          <a:prstGeom prst="rect">
            <a:avLst/>
          </a:prstGeom>
        </p:spPr>
      </p:pic>
      <p:sp>
        <p:nvSpPr>
          <p:cNvPr id="5" name="文本框 4"/>
          <p:cNvSpPr txBox="1"/>
          <p:nvPr/>
        </p:nvSpPr>
        <p:spPr>
          <a:xfrm>
            <a:off x="8190230" y="2458085"/>
            <a:ext cx="381000" cy="460375"/>
          </a:xfrm>
          <a:prstGeom prst="rect">
            <a:avLst/>
          </a:prstGeom>
          <a:noFill/>
        </p:spPr>
        <p:txBody>
          <a:bodyPr wrap="square" rtlCol="0">
            <a:spAutoFit/>
          </a:bodyPr>
          <a:p>
            <a:r>
              <a:rPr lang="en-US" altLang="zh-CN" sz="2400" b="1">
                <a:solidFill>
                  <a:srgbClr val="FF0000"/>
                </a:solidFill>
              </a:rPr>
              <a:t>A</a:t>
            </a:r>
            <a:endParaRPr lang="en-US" altLang="zh-CN" sz="2400" b="1">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jump</a:t>
            </a:r>
            <a:r>
              <a:rPr lang="zh-CN" altLang="en-US" dirty="0"/>
              <a:t>指令</a:t>
            </a:r>
            <a:endParaRPr lang="zh-CN" altLang="en-US" dirty="0"/>
          </a:p>
        </p:txBody>
      </p:sp>
      <p:sp>
        <p:nvSpPr>
          <p:cNvPr id="3" name="内容占位符 2"/>
          <p:cNvSpPr>
            <a:spLocks noGrp="1"/>
          </p:cNvSpPr>
          <p:nvPr>
            <p:ph idx="1"/>
          </p:nvPr>
        </p:nvSpPr>
        <p:spPr>
          <a:xfrm>
            <a:off x="1371600" y="2286000"/>
            <a:ext cx="9601200" cy="3913505"/>
          </a:xfrm>
        </p:spPr>
        <p:txBody>
          <a:bodyPr>
            <a:normAutofit lnSpcReduction="10000"/>
          </a:bodyPr>
          <a:lstStyle/>
          <a:p>
            <a:r>
              <a:rPr lang="zh-CN" altLang="en-US" i="0" dirty="0">
                <a:latin typeface="华文中宋" panose="02010600040101010101" charset="-122"/>
                <a:ea typeface="华文中宋" panose="02010600040101010101" charset="-122"/>
                <a:cs typeface="Times New Roman" panose="02020603050405020304" pitchFamily="18" charset="0"/>
              </a:rPr>
              <a:t>格式</a:t>
            </a:r>
            <a:endParaRPr lang="zh-CN" altLang="en-US" i="0" dirty="0">
              <a:latin typeface="华文中宋" panose="02010600040101010101" charset="-122"/>
              <a:ea typeface="华文中宋" panose="02010600040101010101" charset="-122"/>
              <a:cs typeface="Times New Roman" panose="02020603050405020304" pitchFamily="18" charset="0"/>
            </a:endParaRPr>
          </a:p>
          <a:p>
            <a:pPr lvl="1"/>
            <a:r>
              <a:rPr lang="zh-CN" altLang="en-US" i="0" dirty="0">
                <a:latin typeface="华文中宋" panose="02010600040101010101" charset="-122"/>
                <a:ea typeface="华文中宋" panose="02010600040101010101" charset="-122"/>
                <a:cs typeface="Times New Roman" panose="02020603050405020304" pitchFamily="18" charset="0"/>
              </a:rPr>
              <a:t>直接跳转</a:t>
            </a:r>
            <a:endParaRPr lang="zh-CN" altLang="en-US" i="0" dirty="0">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en-US" altLang="zh-CN" i="0" dirty="0">
                <a:latin typeface="华文中宋" panose="02010600040101010101" charset="-122"/>
                <a:ea typeface="华文中宋" panose="02010600040101010101" charset="-122"/>
                <a:cs typeface="Times New Roman" panose="02020603050405020304" pitchFamily="18" charset="0"/>
              </a:rPr>
              <a:t>jmp </a:t>
            </a:r>
            <a:r>
              <a:rPr lang="en-US" altLang="zh-CN" i="1" dirty="0">
                <a:latin typeface="华文中宋" panose="02010600040101010101" charset="-122"/>
                <a:ea typeface="华文中宋" panose="02010600040101010101" charset="-122"/>
                <a:cs typeface="Times New Roman" panose="02020603050405020304" pitchFamily="18" charset="0"/>
              </a:rPr>
              <a:t>Label</a:t>
            </a:r>
            <a:r>
              <a:rPr lang="en-US" altLang="zh-CN" i="0" dirty="0">
                <a:latin typeface="华文中宋" panose="02010600040101010101" charset="-122"/>
                <a:ea typeface="华文中宋" panose="02010600040101010101" charset="-122"/>
                <a:cs typeface="Times New Roman" panose="02020603050405020304" pitchFamily="18" charset="0"/>
              </a:rPr>
              <a:t>          e.g. jmp .L1</a:t>
            </a:r>
            <a:endParaRPr lang="en-US" altLang="zh-CN" i="0" dirty="0">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zh-CN" altLang="en-US" i="0" dirty="0">
                <a:latin typeface="华文中宋" panose="02010600040101010101" charset="-122"/>
                <a:ea typeface="华文中宋" panose="02010600040101010101" charset="-122"/>
                <a:cs typeface="Times New Roman" panose="02020603050405020304" pitchFamily="18" charset="0"/>
              </a:rPr>
              <a:t>跳转目标作为指令的一部分编码</a:t>
            </a:r>
            <a:endParaRPr lang="zh-CN" altLang="en-US" i="0" dirty="0">
              <a:latin typeface="华文中宋" panose="02010600040101010101" charset="-122"/>
              <a:ea typeface="华文中宋" panose="02010600040101010101" charset="-122"/>
              <a:cs typeface="Times New Roman" panose="02020603050405020304" pitchFamily="18" charset="0"/>
            </a:endParaRPr>
          </a:p>
          <a:p>
            <a:pPr lvl="1"/>
            <a:r>
              <a:rPr lang="zh-CN" altLang="en-US" i="0" dirty="0">
                <a:latin typeface="华文中宋" panose="02010600040101010101" charset="-122"/>
                <a:ea typeface="华文中宋" panose="02010600040101010101" charset="-122"/>
                <a:cs typeface="Times New Roman" panose="02020603050405020304" pitchFamily="18" charset="0"/>
              </a:rPr>
              <a:t>间接跳转</a:t>
            </a:r>
            <a:endParaRPr lang="zh-CN" altLang="en-US" i="0" dirty="0">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rPr>
              <a:t>jmp </a:t>
            </a:r>
            <a:r>
              <a:rPr lang="en-US" altLang="zh-CN" i="1" dirty="0">
                <a:solidFill>
                  <a:schemeClr val="tx2"/>
                </a:solidFill>
                <a:latin typeface="华文中宋" panose="02010600040101010101" charset="-122"/>
                <a:ea typeface="华文中宋" panose="02010600040101010101" charset="-122"/>
                <a:cs typeface="Times New Roman" panose="02020603050405020304" pitchFamily="18" charset="0"/>
              </a:rPr>
              <a:t>*Operand</a:t>
            </a:r>
            <a:r>
              <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rPr>
              <a:t>    e.g. jmp *%rax ; jmp *(%rax) </a:t>
            </a:r>
            <a:endPar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rPr>
              <a:t>jmp *0x400233</a:t>
            </a:r>
            <a:endPar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rPr>
              <a:t>跳转目标是从寄存器或内存位置中读出的</a:t>
            </a:r>
            <a:endPar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rPr>
              <a:t>在后面介绍的</a:t>
            </a:r>
            <a:r>
              <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rPr>
              <a:t> switch </a:t>
            </a:r>
            <a:r>
              <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rPr>
              <a:t>跳转表中会用到</a:t>
            </a:r>
            <a:endPar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384175" lvl="0" indent="-384175">
              <a:buFont typeface="Franklin Gothic Book" panose="020B0503020102020204" pitchFamily="34" charset="0"/>
              <a:buChar char="■"/>
            </a:pPr>
            <a:endPar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384175" lvl="0" indent="-384175">
              <a:buFont typeface="Franklin Gothic Book" panose="020B0503020102020204" pitchFamily="34" charset="0"/>
              <a:buChar char="■"/>
            </a:pP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条件跳转只能是直接跳转</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384175" lvl="0" indent="-384175">
              <a:buFont typeface="Franklin Gothic Book" panose="020B0503020102020204" pitchFamily="34" charset="0"/>
              <a:buChar char="■"/>
            </a:pPr>
            <a:endParaRPr lang="en-US" altLang="zh-CN" i="0" dirty="0">
              <a:latin typeface="华文中宋" panose="02010600040101010101" charset="-122"/>
              <a:ea typeface="华文中宋" panose="02010600040101010101" charset="-122"/>
              <a:cs typeface="Times New Roman" panose="02020603050405020304" pitchFamily="18" charset="0"/>
            </a:endParaRPr>
          </a:p>
          <a:p>
            <a:pPr lvl="1"/>
            <a:endParaRPr lang="en-US" altLang="zh-CN" b="0" i="0" dirty="0">
              <a:latin typeface="华文中宋" panose="02010600040101010101" charset="-122"/>
              <a:ea typeface="华文中宋" panose="02010600040101010101" charset="-122"/>
              <a:cs typeface="Times New Roman" panose="02020603050405020304" pitchFamily="18" charset="0"/>
            </a:endParaRPr>
          </a:p>
          <a:p>
            <a:pPr marL="530225" lvl="1" indent="0">
              <a:buNone/>
            </a:pPr>
            <a:endParaRPr lang="en-US" altLang="zh-CN" i="0" dirty="0">
              <a:latin typeface="华文中宋" panose="02010600040101010101" charset="-122"/>
              <a:ea typeface="华文中宋" panose="02010600040101010101"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jump</a:t>
            </a:r>
            <a:r>
              <a:rPr lang="zh-CN" altLang="en-US" dirty="0"/>
              <a:t>指令</a:t>
            </a:r>
            <a:endParaRPr lang="zh-CN" altLang="en-US" dirty="0"/>
          </a:p>
        </p:txBody>
      </p:sp>
      <p:sp>
        <p:nvSpPr>
          <p:cNvPr id="3" name="内容占位符 2"/>
          <p:cNvSpPr>
            <a:spLocks noGrp="1"/>
          </p:cNvSpPr>
          <p:nvPr>
            <p:ph idx="1"/>
          </p:nvPr>
        </p:nvSpPr>
        <p:spPr>
          <a:xfrm>
            <a:off x="1371600" y="2286000"/>
            <a:ext cx="9601200" cy="3913505"/>
          </a:xfrm>
        </p:spPr>
        <p:txBody>
          <a:bodyPr>
            <a:normAutofit lnSpcReduction="10000"/>
          </a:bodyPr>
          <a:lstStyle/>
          <a:p>
            <a:r>
              <a:rPr lang="zh-CN" altLang="en-US" i="0" dirty="0">
                <a:latin typeface="华文中宋" panose="02010600040101010101" charset="-122"/>
                <a:ea typeface="华文中宋" panose="02010600040101010101" charset="-122"/>
                <a:cs typeface="Times New Roman" panose="02020603050405020304" pitchFamily="18" charset="0"/>
              </a:rPr>
              <a:t>编码</a:t>
            </a:r>
            <a:endParaRPr lang="zh-CN" altLang="en-US" i="0" dirty="0">
              <a:latin typeface="华文中宋" panose="02010600040101010101" charset="-122"/>
              <a:ea typeface="华文中宋" panose="02010600040101010101" charset="-122"/>
              <a:cs typeface="Times New Roman" panose="02020603050405020304" pitchFamily="18" charset="0"/>
            </a:endParaRPr>
          </a:p>
          <a:p>
            <a:pPr lvl="1"/>
            <a:r>
              <a:rPr lang="en-US" altLang="zh-CN" i="0" dirty="0">
                <a:latin typeface="华文中宋" panose="02010600040101010101" charset="-122"/>
                <a:ea typeface="华文中宋" panose="02010600040101010101" charset="-122"/>
                <a:cs typeface="Times New Roman" panose="02020603050405020304" pitchFamily="18" charset="0"/>
              </a:rPr>
              <a:t>PC </a:t>
            </a:r>
            <a:r>
              <a:rPr lang="zh-CN" altLang="en-US" i="0" dirty="0">
                <a:latin typeface="华文中宋" panose="02010600040101010101" charset="-122"/>
                <a:ea typeface="华文中宋" panose="02010600040101010101" charset="-122"/>
                <a:cs typeface="Times New Roman" panose="02020603050405020304" pitchFamily="18" charset="0"/>
              </a:rPr>
              <a:t>相对的</a:t>
            </a:r>
            <a:r>
              <a:rPr lang="en-US" altLang="zh-CN" i="0" dirty="0">
                <a:latin typeface="华文中宋" panose="02010600040101010101" charset="-122"/>
                <a:ea typeface="华文中宋" panose="02010600040101010101" charset="-122"/>
                <a:cs typeface="Times New Roman" panose="02020603050405020304" pitchFamily="18" charset="0"/>
              </a:rPr>
              <a:t> (PC-relative)</a:t>
            </a:r>
            <a:endParaRPr lang="zh-CN" altLang="en-US" i="0" dirty="0">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zh-CN" altLang="en-US" i="0" dirty="0">
                <a:latin typeface="华文中宋" panose="02010600040101010101" charset="-122"/>
                <a:ea typeface="华文中宋" panose="02010600040101010101" charset="-122"/>
                <a:cs typeface="Times New Roman" panose="02020603050405020304" pitchFamily="18" charset="0"/>
              </a:rPr>
              <a:t>将目标指令的地址与</a:t>
            </a:r>
            <a:r>
              <a:rPr lang="zh-CN" altLang="en-US" b="1" i="0" dirty="0">
                <a:latin typeface="华文中宋" panose="02010600040101010101" charset="-122"/>
                <a:ea typeface="华文中宋" panose="02010600040101010101" charset="-122"/>
                <a:cs typeface="Times New Roman" panose="02020603050405020304" pitchFamily="18" charset="0"/>
              </a:rPr>
              <a:t>紧跟在跳转指令后面那条指令</a:t>
            </a:r>
            <a:r>
              <a:rPr lang="zh-CN" altLang="en-US" i="0" dirty="0">
                <a:latin typeface="华文中宋" panose="02010600040101010101" charset="-122"/>
                <a:ea typeface="华文中宋" panose="02010600040101010101" charset="-122"/>
                <a:cs typeface="Times New Roman" panose="02020603050405020304" pitchFamily="18" charset="0"/>
              </a:rPr>
              <a:t>的地址之间的差作为编码</a:t>
            </a:r>
            <a:endParaRPr lang="zh-CN" altLang="en-US" i="0" dirty="0">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zh-CN" altLang="en-US" i="0" dirty="0">
                <a:latin typeface="华文中宋" panose="02010600040101010101" charset="-122"/>
                <a:ea typeface="华文中宋" panose="02010600040101010101" charset="-122"/>
                <a:cs typeface="Times New Roman" panose="02020603050405020304" pitchFamily="18" charset="0"/>
              </a:rPr>
              <a:t>当执行</a:t>
            </a:r>
            <a:r>
              <a:rPr lang="en-US" altLang="zh-CN" i="0" dirty="0">
                <a:latin typeface="华文中宋" panose="02010600040101010101" charset="-122"/>
                <a:ea typeface="华文中宋" panose="02010600040101010101" charset="-122"/>
                <a:cs typeface="Times New Roman" panose="02020603050405020304" pitchFamily="18" charset="0"/>
              </a:rPr>
              <a:t>PC</a:t>
            </a:r>
            <a:r>
              <a:rPr lang="zh-CN" altLang="en-US" i="0" dirty="0">
                <a:latin typeface="华文中宋" panose="02010600040101010101" charset="-122"/>
                <a:ea typeface="华文中宋" panose="02010600040101010101" charset="-122"/>
                <a:cs typeface="Times New Roman" panose="02020603050405020304" pitchFamily="18" charset="0"/>
              </a:rPr>
              <a:t>相对寻址时，程序计数器的值是跳转指令后面的那条指令的地址</a:t>
            </a:r>
            <a:endParaRPr lang="en-US" altLang="zh-CN" i="0" dirty="0">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zh-CN" altLang="en-US" i="0" dirty="0">
                <a:latin typeface="华文中宋" panose="02010600040101010101" charset="-122"/>
                <a:ea typeface="华文中宋" panose="02010600040101010101" charset="-122"/>
                <a:cs typeface="Times New Roman" panose="02020603050405020304" pitchFamily="18" charset="0"/>
              </a:rPr>
              <a:t>地址偏移量可以编码为</a:t>
            </a:r>
            <a:r>
              <a:rPr lang="en-US" altLang="zh-CN" i="0" dirty="0">
                <a:latin typeface="华文中宋" panose="02010600040101010101" charset="-122"/>
                <a:ea typeface="华文中宋" panose="02010600040101010101" charset="-122"/>
                <a:cs typeface="Times New Roman" panose="02020603050405020304" pitchFamily="18" charset="0"/>
              </a:rPr>
              <a:t>1</a:t>
            </a:r>
            <a:r>
              <a:rPr lang="zh-CN" altLang="en-US" i="0" dirty="0">
                <a:latin typeface="华文中宋" panose="02010600040101010101" charset="-122"/>
                <a:ea typeface="华文中宋" panose="02010600040101010101" charset="-122"/>
                <a:cs typeface="Times New Roman" panose="02020603050405020304" pitchFamily="18" charset="0"/>
              </a:rPr>
              <a:t>、</a:t>
            </a:r>
            <a:r>
              <a:rPr lang="en-US" altLang="zh-CN" i="0" dirty="0">
                <a:latin typeface="华文中宋" panose="02010600040101010101" charset="-122"/>
                <a:ea typeface="华文中宋" panose="02010600040101010101" charset="-122"/>
                <a:cs typeface="Times New Roman" panose="02020603050405020304" pitchFamily="18" charset="0"/>
              </a:rPr>
              <a:t>2</a:t>
            </a:r>
            <a:r>
              <a:rPr lang="zh-CN" altLang="en-US" i="0" dirty="0">
                <a:latin typeface="华文中宋" panose="02010600040101010101" charset="-122"/>
                <a:ea typeface="华文中宋" panose="02010600040101010101" charset="-122"/>
                <a:cs typeface="Times New Roman" panose="02020603050405020304" pitchFamily="18" charset="0"/>
              </a:rPr>
              <a:t>、</a:t>
            </a:r>
            <a:r>
              <a:rPr lang="en-US" altLang="zh-CN" i="0" dirty="0">
                <a:latin typeface="华文中宋" panose="02010600040101010101" charset="-122"/>
                <a:ea typeface="华文中宋" panose="02010600040101010101" charset="-122"/>
                <a:cs typeface="Times New Roman" panose="02020603050405020304" pitchFamily="18" charset="0"/>
              </a:rPr>
              <a:t>4</a:t>
            </a:r>
            <a:r>
              <a:rPr lang="zh-CN" altLang="en-US" i="0" dirty="0">
                <a:latin typeface="华文中宋" panose="02010600040101010101" charset="-122"/>
                <a:ea typeface="华文中宋" panose="02010600040101010101" charset="-122"/>
                <a:cs typeface="Times New Roman" panose="02020603050405020304" pitchFamily="18" charset="0"/>
              </a:rPr>
              <a:t>个字节</a:t>
            </a:r>
            <a:endParaRPr lang="zh-CN" altLang="en-US" i="0" dirty="0">
              <a:latin typeface="华文中宋" panose="02010600040101010101" charset="-122"/>
              <a:ea typeface="华文中宋" panose="02010600040101010101" charset="-122"/>
              <a:cs typeface="Times New Roman" panose="02020603050405020304" pitchFamily="18" charset="0"/>
            </a:endParaRPr>
          </a:p>
          <a:p>
            <a:pPr lvl="1"/>
            <a:r>
              <a:rPr lang="zh-CN" altLang="en-US" i="0" dirty="0">
                <a:latin typeface="华文中宋" panose="02010600040101010101" charset="-122"/>
                <a:ea typeface="华文中宋" panose="02010600040101010101" charset="-122"/>
                <a:cs typeface="Times New Roman" panose="02020603050405020304" pitchFamily="18" charset="0"/>
              </a:rPr>
              <a:t>绝对地址</a:t>
            </a:r>
            <a:endParaRPr lang="zh-CN" altLang="en-US" i="0" dirty="0">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用</a:t>
            </a:r>
            <a:r>
              <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rPr>
              <a:t>4</a:t>
            </a: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个字节直接指定目标</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1371600" lvl="2" indent="-384175">
              <a:buFont typeface="Franklin Gothic Book" panose="020B0503020102020204" pitchFamily="34" charset="0"/>
              <a:buChar char="–"/>
            </a:pPr>
            <a:endPar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384175" lvl="0" indent="-384175">
              <a:buFont typeface="Franklin Gothic Book" panose="020B0503020102020204" pitchFamily="34" charset="0"/>
              <a:buChar char="■"/>
            </a:pP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使用相对地址的一些好处</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914400" lvl="1" indent="-384175">
              <a:buFont typeface="Franklin Gothic Book" panose="020B0503020102020204" pitchFamily="34" charset="0"/>
              <a:buChar char="–"/>
            </a:pP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指令编码更简洁（很多情况下只需要</a:t>
            </a:r>
            <a:r>
              <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rPr>
              <a:t>1</a:t>
            </a: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a:t>
            </a:r>
            <a:r>
              <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rPr>
              <a:t>2</a:t>
            </a: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个字节指代地址）</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914400" lvl="1" indent="-384175">
              <a:buFont typeface="Franklin Gothic Book" panose="020B0503020102020204" pitchFamily="34" charset="0"/>
              <a:buChar char="–"/>
            </a:pP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代码可以不做任何改变就移到内存中不同的位置</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384175" lvl="0" indent="-384175">
              <a:buFont typeface="Franklin Gothic Book" panose="020B0503020102020204" pitchFamily="34" charset="0"/>
              <a:buChar char="■"/>
            </a:pPr>
            <a:endParaRPr lang="en-US" altLang="zh-CN" i="0" dirty="0">
              <a:latin typeface="华文中宋" panose="02010600040101010101" charset="-122"/>
              <a:ea typeface="华文中宋" panose="02010600040101010101" charset="-122"/>
              <a:cs typeface="Times New Roman" panose="02020603050405020304" pitchFamily="18" charset="0"/>
            </a:endParaRPr>
          </a:p>
          <a:p>
            <a:pPr lvl="1"/>
            <a:endParaRPr lang="en-US" altLang="zh-CN" b="0" i="0" dirty="0">
              <a:latin typeface="华文中宋" panose="02010600040101010101" charset="-122"/>
              <a:ea typeface="华文中宋" panose="02010600040101010101" charset="-122"/>
              <a:cs typeface="Times New Roman" panose="02020603050405020304" pitchFamily="18" charset="0"/>
            </a:endParaRPr>
          </a:p>
          <a:p>
            <a:pPr marL="530225" lvl="1" indent="0">
              <a:buNone/>
            </a:pPr>
            <a:endParaRPr lang="en-US" altLang="zh-CN" i="0" dirty="0">
              <a:latin typeface="华文中宋" panose="02010600040101010101" charset="-122"/>
              <a:ea typeface="华文中宋" panose="02010600040101010101"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t>练习题</a:t>
            </a:r>
            <a:endParaRPr lang="zh-CN" dirty="0"/>
          </a:p>
        </p:txBody>
      </p:sp>
      <p:pic>
        <p:nvPicPr>
          <p:cNvPr id="5" name="图片 4"/>
          <p:cNvPicPr>
            <a:picLocks noChangeAspect="1"/>
          </p:cNvPicPr>
          <p:nvPr>
            <p:custDataLst>
              <p:tags r:id="rId1"/>
            </p:custDataLst>
          </p:nvPr>
        </p:nvPicPr>
        <p:blipFill>
          <a:blip r:embed="rId2"/>
          <a:stretch>
            <a:fillRect/>
          </a:stretch>
        </p:blipFill>
        <p:spPr>
          <a:xfrm>
            <a:off x="826105" y="2457506"/>
            <a:ext cx="10539789" cy="19429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zh-CN" altLang="en-US" dirty="0"/>
              <a:t>从</a:t>
            </a:r>
            <a:r>
              <a:rPr lang="en-US" altLang="zh-CN" dirty="0"/>
              <a:t>C</a:t>
            </a:r>
            <a:r>
              <a:rPr lang="zh-CN" altLang="en-US" dirty="0"/>
              <a:t>源代码到汇编</a:t>
            </a:r>
            <a:r>
              <a:rPr lang="zh-CN" altLang="en-US" dirty="0"/>
              <a:t>代码</a:t>
            </a:r>
            <a:endParaRPr lang="zh-CN" altLang="en-US" dirty="0"/>
          </a:p>
        </p:txBody>
      </p:sp>
      <p:sp>
        <p:nvSpPr>
          <p:cNvPr id="3" name="内容占位符 2"/>
          <p:cNvSpPr>
            <a:spLocks noGrp="1"/>
          </p:cNvSpPr>
          <p:nvPr>
            <p:ph idx="1"/>
          </p:nvPr>
        </p:nvSpPr>
        <p:spPr>
          <a:xfrm>
            <a:off x="1371600" y="1937385"/>
            <a:ext cx="9878695" cy="3581400"/>
          </a:xfrm>
        </p:spPr>
        <p:txBody>
          <a:bodyPr/>
          <a:lstStyle/>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 </a:t>
            </a:r>
            <a:r>
              <a:rPr lang="zh-CN" altLang="en-US" sz="2000" dirty="0">
                <a:latin typeface="Times New Roman" panose="02020603050405020304" pitchFamily="18" charset="0"/>
                <a:ea typeface="华文中宋" panose="02010600040101010101" charset="-122"/>
                <a:cs typeface="Times New Roman" panose="02020603050405020304" pitchFamily="18" charset="0"/>
              </a:rPr>
              <a:t>使用</a:t>
            </a:r>
            <a:r>
              <a:rPr lang="en-US" altLang="zh-CN" sz="2000" dirty="0">
                <a:latin typeface="Times New Roman" panose="02020603050405020304" pitchFamily="18" charset="0"/>
                <a:ea typeface="华文中宋" panose="02010600040101010101" charset="-122"/>
                <a:cs typeface="Times New Roman" panose="02020603050405020304" pitchFamily="18" charset="0"/>
              </a:rPr>
              <a:t>-S</a:t>
            </a:r>
            <a:r>
              <a:rPr lang="zh-CN" altLang="en-US" sz="2000" dirty="0">
                <a:latin typeface="Times New Roman" panose="02020603050405020304" pitchFamily="18" charset="0"/>
                <a:ea typeface="华文中宋" panose="02010600040101010101" charset="-122"/>
                <a:cs typeface="Times New Roman" panose="02020603050405020304" pitchFamily="18" charset="0"/>
              </a:rPr>
              <a:t>指令可以生成</a:t>
            </a:r>
            <a:r>
              <a:rPr lang="en-US" altLang="zh-CN" sz="2000" dirty="0">
                <a:latin typeface="Times New Roman" panose="02020603050405020304" pitchFamily="18" charset="0"/>
                <a:ea typeface="华文中宋" panose="02010600040101010101" charset="-122"/>
                <a:cs typeface="Times New Roman" panose="02020603050405020304" pitchFamily="18" charset="0"/>
              </a:rPr>
              <a:t>.s</a:t>
            </a:r>
            <a:r>
              <a:rPr lang="zh-CN" altLang="en-US" sz="2000" dirty="0">
                <a:latin typeface="Times New Roman" panose="02020603050405020304" pitchFamily="18" charset="0"/>
                <a:ea typeface="华文中宋" panose="02010600040101010101" charset="-122"/>
                <a:cs typeface="Times New Roman" panose="02020603050405020304" pitchFamily="18" charset="0"/>
              </a:rPr>
              <a:t>汇编代码文本，使用</a:t>
            </a:r>
            <a:r>
              <a:rPr lang="en-US" altLang="zh-CN" sz="2000" dirty="0">
                <a:latin typeface="Times New Roman" panose="02020603050405020304" pitchFamily="18" charset="0"/>
                <a:ea typeface="华文中宋" panose="02010600040101010101" charset="-122"/>
                <a:cs typeface="Times New Roman" panose="02020603050405020304" pitchFamily="18" charset="0"/>
              </a:rPr>
              <a:t>-c</a:t>
            </a:r>
            <a:r>
              <a:rPr lang="zh-CN" altLang="en-US" sz="2000" dirty="0">
                <a:latin typeface="Times New Roman" panose="02020603050405020304" pitchFamily="18" charset="0"/>
                <a:ea typeface="华文中宋" panose="02010600040101010101" charset="-122"/>
                <a:cs typeface="Times New Roman" panose="02020603050405020304" pitchFamily="18" charset="0"/>
              </a:rPr>
              <a:t>命令可以生成</a:t>
            </a:r>
            <a:r>
              <a:rPr lang="en-US" altLang="zh-CN" sz="2000" dirty="0">
                <a:latin typeface="Times New Roman" panose="02020603050405020304" pitchFamily="18" charset="0"/>
                <a:ea typeface="华文中宋" panose="02010600040101010101" charset="-122"/>
                <a:cs typeface="Times New Roman" panose="02020603050405020304" pitchFamily="18" charset="0"/>
              </a:rPr>
              <a:t>.o</a:t>
            </a:r>
            <a:r>
              <a:rPr lang="zh-CN" altLang="en-US" sz="2000" dirty="0">
                <a:latin typeface="Times New Roman" panose="02020603050405020304" pitchFamily="18" charset="0"/>
                <a:ea typeface="华文中宋" panose="02010600040101010101" charset="-122"/>
                <a:cs typeface="Times New Roman" panose="02020603050405020304" pitchFamily="18" charset="0"/>
              </a:rPr>
              <a:t>二进制汇编</a:t>
            </a:r>
            <a:r>
              <a:rPr lang="zh-CN" altLang="en-US" sz="2000" dirty="0">
                <a:latin typeface="Times New Roman" panose="02020603050405020304" pitchFamily="18" charset="0"/>
                <a:ea typeface="华文中宋" panose="02010600040101010101" charset="-122"/>
                <a:cs typeface="Times New Roman" panose="02020603050405020304" pitchFamily="18" charset="0"/>
              </a:rPr>
              <a:t>代码文件</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使用</a:t>
            </a:r>
            <a:r>
              <a:rPr lang="en-US" altLang="zh-CN" sz="2000" dirty="0">
                <a:latin typeface="Times New Roman" panose="02020603050405020304" pitchFamily="18" charset="0"/>
                <a:ea typeface="华文中宋" panose="02010600040101010101" charset="-122"/>
                <a:cs typeface="Times New Roman" panose="02020603050405020304" pitchFamily="18" charset="0"/>
              </a:rPr>
              <a:t>objdump</a:t>
            </a:r>
            <a:r>
              <a:rPr lang="zh-CN" altLang="en-US" sz="2000" dirty="0">
                <a:latin typeface="Times New Roman" panose="02020603050405020304" pitchFamily="18" charset="0"/>
                <a:ea typeface="华文中宋" panose="02010600040101010101" charset="-122"/>
                <a:cs typeface="Times New Roman" panose="02020603050405020304" pitchFamily="18" charset="0"/>
              </a:rPr>
              <a:t>可以将二进制汇编文件通过反汇编得到它的汇编代码</a:t>
            </a:r>
            <a:r>
              <a:rPr lang="zh-CN" altLang="en-US" sz="2000" dirty="0">
                <a:latin typeface="Times New Roman" panose="02020603050405020304" pitchFamily="18" charset="0"/>
                <a:ea typeface="华文中宋" panose="02010600040101010101" charset="-122"/>
                <a:cs typeface="Times New Roman" panose="02020603050405020304" pitchFamily="18" charset="0"/>
              </a:rPr>
              <a:t>文本</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下图是</a:t>
            </a:r>
            <a:r>
              <a:rPr lang="en-US" altLang="zh-CN" sz="2000" dirty="0">
                <a:latin typeface="Times New Roman" panose="02020603050405020304" pitchFamily="18" charset="0"/>
                <a:ea typeface="华文中宋" panose="02010600040101010101" charset="-122"/>
                <a:cs typeface="Times New Roman" panose="02020603050405020304" pitchFamily="18" charset="0"/>
              </a:rPr>
              <a:t>objdump</a:t>
            </a:r>
            <a:r>
              <a:rPr lang="zh-CN" altLang="en-US" sz="2000" dirty="0">
                <a:latin typeface="Times New Roman" panose="02020603050405020304" pitchFamily="18" charset="0"/>
                <a:ea typeface="华文中宋" panose="02010600040101010101" charset="-122"/>
                <a:cs typeface="Times New Roman" panose="02020603050405020304" pitchFamily="18" charset="0"/>
              </a:rPr>
              <a:t>可能的输入，左侧是汇编代码的二进制编码和对应的存储地址，右侧是汇编</a:t>
            </a:r>
            <a:r>
              <a:rPr lang="zh-CN" altLang="en-US" sz="2000" dirty="0">
                <a:latin typeface="Times New Roman" panose="02020603050405020304" pitchFamily="18" charset="0"/>
                <a:ea typeface="华文中宋" panose="02010600040101010101" charset="-122"/>
                <a:cs typeface="Times New Roman" panose="02020603050405020304" pitchFamily="18" charset="0"/>
              </a:rPr>
              <a:t>代码</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5" name="图片 4"/>
          <p:cNvPicPr>
            <a:picLocks noChangeAspect="1"/>
          </p:cNvPicPr>
          <p:nvPr>
            <p:custDataLst>
              <p:tags r:id="rId1"/>
            </p:custDataLst>
          </p:nvPr>
        </p:nvPicPr>
        <p:blipFill>
          <a:blip r:embed="rId2"/>
          <a:stretch>
            <a:fillRect/>
          </a:stretch>
        </p:blipFill>
        <p:spPr>
          <a:xfrm>
            <a:off x="2747010" y="3974465"/>
            <a:ext cx="6431280" cy="16916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t>练习题</a:t>
            </a:r>
            <a:endParaRPr lang="zh-CN" dirty="0"/>
          </a:p>
        </p:txBody>
      </p:sp>
      <p:pic>
        <p:nvPicPr>
          <p:cNvPr id="5" name="图片 4"/>
          <p:cNvPicPr>
            <a:picLocks noChangeAspect="1"/>
          </p:cNvPicPr>
          <p:nvPr>
            <p:custDataLst>
              <p:tags r:id="rId1"/>
            </p:custDataLst>
          </p:nvPr>
        </p:nvPicPr>
        <p:blipFill>
          <a:blip r:embed="rId2"/>
          <a:stretch>
            <a:fillRect/>
          </a:stretch>
        </p:blipFill>
        <p:spPr>
          <a:xfrm>
            <a:off x="826105" y="2457506"/>
            <a:ext cx="10539789" cy="1942987"/>
          </a:xfrm>
          <a:prstGeom prst="rect">
            <a:avLst/>
          </a:prstGeom>
        </p:spPr>
      </p:pic>
      <p:sp>
        <p:nvSpPr>
          <p:cNvPr id="6" name="文本框 5"/>
          <p:cNvSpPr txBox="1"/>
          <p:nvPr>
            <p:custDataLst>
              <p:tags r:id="rId3"/>
            </p:custDataLst>
          </p:nvPr>
        </p:nvSpPr>
        <p:spPr>
          <a:xfrm>
            <a:off x="8190230" y="2458085"/>
            <a:ext cx="381000" cy="460375"/>
          </a:xfrm>
          <a:prstGeom prst="rect">
            <a:avLst/>
          </a:prstGeom>
          <a:noFill/>
        </p:spPr>
        <p:txBody>
          <a:bodyPr wrap="square" rtlCol="0">
            <a:spAutoFit/>
          </a:bodyPr>
          <a:p>
            <a:r>
              <a:rPr lang="en-US" altLang="zh-CN" sz="2400" b="1">
                <a:solidFill>
                  <a:srgbClr val="FF0000"/>
                </a:solidFill>
              </a:rPr>
              <a:t>B</a:t>
            </a:r>
            <a:endParaRPr lang="en-US" altLang="zh-CN" sz="2400" b="1">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t>练习题</a:t>
            </a:r>
            <a:endParaRPr lang="zh-CN" dirty="0"/>
          </a:p>
        </p:txBody>
      </p:sp>
      <p:pic>
        <p:nvPicPr>
          <p:cNvPr id="3" name="图片 2"/>
          <p:cNvPicPr>
            <a:picLocks noChangeAspect="1"/>
          </p:cNvPicPr>
          <p:nvPr>
            <p:custDataLst>
              <p:tags r:id="rId1"/>
            </p:custDataLst>
          </p:nvPr>
        </p:nvPicPr>
        <p:blipFill>
          <a:blip r:embed="rId2"/>
          <a:stretch>
            <a:fillRect/>
          </a:stretch>
        </p:blipFill>
        <p:spPr>
          <a:xfrm>
            <a:off x="1512570" y="1736725"/>
            <a:ext cx="9799320" cy="31908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dirty="0"/>
              <a:t>练习题</a:t>
            </a:r>
            <a:endParaRPr lang="zh-CN" dirty="0"/>
          </a:p>
        </p:txBody>
      </p:sp>
      <p:pic>
        <p:nvPicPr>
          <p:cNvPr id="3" name="图片 2"/>
          <p:cNvPicPr>
            <a:picLocks noChangeAspect="1"/>
          </p:cNvPicPr>
          <p:nvPr>
            <p:custDataLst>
              <p:tags r:id="rId1"/>
            </p:custDataLst>
          </p:nvPr>
        </p:nvPicPr>
        <p:blipFill>
          <a:blip r:embed="rId2"/>
          <a:stretch>
            <a:fillRect/>
          </a:stretch>
        </p:blipFill>
        <p:spPr>
          <a:xfrm>
            <a:off x="1512570" y="1736725"/>
            <a:ext cx="9997440" cy="32556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cmov</a:t>
            </a:r>
            <a:r>
              <a:rPr lang="zh-CN" altLang="en-US" dirty="0"/>
              <a:t>指令</a:t>
            </a:r>
            <a:endParaRPr lang="zh-CN" altLang="en-US" dirty="0"/>
          </a:p>
        </p:txBody>
      </p:sp>
      <p:sp>
        <p:nvSpPr>
          <p:cNvPr id="7" name="内容占位符 6"/>
          <p:cNvSpPr>
            <a:spLocks noGrp="1"/>
          </p:cNvSpPr>
          <p:nvPr>
            <p:ph idx="1"/>
            <p:custDataLst>
              <p:tags r:id="rId1"/>
            </p:custDataLst>
          </p:nvPr>
        </p:nvSpPr>
        <p:spPr>
          <a:xfrm>
            <a:off x="1371600" y="2286000"/>
            <a:ext cx="9601200" cy="3913505"/>
          </a:xfrm>
        </p:spPr>
        <p:txBody>
          <a:bodyPr>
            <a:normAutofit lnSpcReduction="20000"/>
          </a:bodyPr>
          <a:lstStyle/>
          <a:p>
            <a:r>
              <a:rPr lang="zh-CN" altLang="en-US" i="0" dirty="0">
                <a:latin typeface="华文中宋" panose="02010600040101010101" charset="-122"/>
                <a:ea typeface="华文中宋" panose="02010600040101010101" charset="-122"/>
                <a:cs typeface="Times New Roman" panose="02020603050405020304" pitchFamily="18" charset="0"/>
              </a:rPr>
              <a:t>格式</a:t>
            </a:r>
            <a:endParaRPr lang="zh-CN" altLang="en-US" i="0" dirty="0">
              <a:latin typeface="华文中宋" panose="02010600040101010101" charset="-122"/>
              <a:ea typeface="华文中宋" panose="02010600040101010101" charset="-122"/>
              <a:cs typeface="Times New Roman" panose="02020603050405020304" pitchFamily="18" charset="0"/>
            </a:endParaRPr>
          </a:p>
          <a:p>
            <a:pPr lvl="1"/>
            <a:r>
              <a:rPr lang="zh-CN" altLang="en-US" i="0" dirty="0">
                <a:latin typeface="华文中宋" panose="02010600040101010101" charset="-122"/>
                <a:ea typeface="华文中宋" panose="02010600040101010101" charset="-122"/>
                <a:cs typeface="Times New Roman" panose="02020603050405020304" pitchFamily="18" charset="0"/>
              </a:rPr>
              <a:t>源：寄存器或内存地址</a:t>
            </a:r>
            <a:r>
              <a:rPr lang="en-US" altLang="zh-CN" i="0" dirty="0">
                <a:latin typeface="华文中宋" panose="02010600040101010101" charset="-122"/>
                <a:ea typeface="华文中宋" panose="02010600040101010101" charset="-122"/>
                <a:cs typeface="Times New Roman" panose="02020603050405020304" pitchFamily="18" charset="0"/>
              </a:rPr>
              <a:t>        </a:t>
            </a:r>
            <a:r>
              <a:rPr lang="zh-CN" altLang="en-US" i="0" dirty="0">
                <a:latin typeface="华文中宋" panose="02010600040101010101" charset="-122"/>
                <a:ea typeface="华文中宋" panose="02010600040101010101" charset="-122"/>
                <a:cs typeface="Times New Roman" panose="02020603050405020304" pitchFamily="18" charset="0"/>
              </a:rPr>
              <a:t>目的：寄存器</a:t>
            </a:r>
            <a:endParaRPr lang="zh-CN" altLang="en-US" i="0" dirty="0">
              <a:latin typeface="华文中宋" panose="02010600040101010101" charset="-122"/>
              <a:ea typeface="华文中宋" panose="02010600040101010101" charset="-122"/>
              <a:cs typeface="Times New Roman" panose="02020603050405020304" pitchFamily="18" charset="0"/>
            </a:endParaRPr>
          </a:p>
          <a:p>
            <a:pPr marL="987425" lvl="2" indent="0">
              <a:buFont typeface="Franklin Gothic Book" panose="020B0503020102020204" pitchFamily="34" charset="0"/>
              <a:buNone/>
            </a:pPr>
            <a:endPar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384175" lvl="0" indent="-384175">
              <a:buFont typeface="Franklin Gothic Book" panose="020B0503020102020204" pitchFamily="34" charset="0"/>
              <a:buChar char="■"/>
            </a:pP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能传送多长的数？</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914400" lvl="1" indent="-384175">
              <a:buFont typeface="Franklin Gothic Book" panose="020B0503020102020204" pitchFamily="34" charset="0"/>
              <a:buChar char="–"/>
            </a:pP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不能传送单字节，</a:t>
            </a:r>
            <a:r>
              <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rPr>
              <a:t>16</a:t>
            </a: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位、</a:t>
            </a:r>
            <a:r>
              <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rPr>
              <a:t>32</a:t>
            </a: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位、</a:t>
            </a:r>
            <a:r>
              <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rPr>
              <a:t>64</a:t>
            </a: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位均可</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914400" lvl="1" indent="-384175">
              <a:buFont typeface="Franklin Gothic Book" panose="020B0503020102020204" pitchFamily="34" charset="0"/>
              <a:buChar char="–"/>
            </a:pPr>
            <a:r>
              <a:rPr lang="zh-CN" altLang="en-US" i="0" dirty="0">
                <a:latin typeface="华文中宋" panose="02010600040101010101" charset="-122"/>
                <a:ea typeface="华文中宋" panose="02010600040101010101" charset="-122"/>
                <a:cs typeface="Times New Roman" panose="02020603050405020304" pitchFamily="18" charset="0"/>
              </a:rPr>
              <a:t>汇编器可以从目标寄存器的名字推测出条件传送指令的操作数长度</a:t>
            </a:r>
            <a:endParaRPr lang="en-US" altLang="zh-CN" i="0" dirty="0">
              <a:latin typeface="华文中宋" panose="02010600040101010101" charset="-122"/>
              <a:ea typeface="华文中宋" panose="02010600040101010101" charset="-122"/>
              <a:cs typeface="Times New Roman" panose="02020603050405020304" pitchFamily="18" charset="0"/>
            </a:endParaRPr>
          </a:p>
          <a:p>
            <a:pPr lvl="1"/>
            <a:endParaRPr lang="en-US" altLang="zh-CN" i="0" dirty="0">
              <a:latin typeface="华文中宋" panose="02010600040101010101" charset="-122"/>
              <a:ea typeface="华文中宋" panose="02010600040101010101" charset="-122"/>
              <a:cs typeface="Times New Roman" panose="02020603050405020304" pitchFamily="18" charset="0"/>
            </a:endParaRPr>
          </a:p>
          <a:p>
            <a:pPr marL="384175" lvl="0" indent="-384175">
              <a:buFont typeface="Franklin Gothic Book" panose="020B0503020102020204" pitchFamily="34" charset="0"/>
              <a:buChar char="■"/>
            </a:pPr>
            <a:r>
              <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rPr>
              <a:t>更符合现代处理器的性能特性</a:t>
            </a:r>
            <a:endPar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914400" lvl="1" indent="-384175">
              <a:buFont typeface="Franklin Gothic Book" panose="020B0503020102020204" pitchFamily="34" charset="0"/>
              <a:buChar char="–"/>
            </a:pPr>
            <a:r>
              <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rPr>
              <a:t>（在学习第四章之后会对此有更深刻的认知）</a:t>
            </a:r>
            <a:endPar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cmov</a:t>
            </a:r>
            <a:r>
              <a:rPr lang="zh-CN" altLang="en-US" dirty="0"/>
              <a:t>指令</a:t>
            </a:r>
            <a:endParaRPr lang="zh-CN" altLang="en-US" dirty="0"/>
          </a:p>
        </p:txBody>
      </p:sp>
      <p:sp>
        <p:nvSpPr>
          <p:cNvPr id="7" name="内容占位符 6"/>
          <p:cNvSpPr>
            <a:spLocks noGrp="1"/>
          </p:cNvSpPr>
          <p:nvPr>
            <p:ph idx="1"/>
            <p:custDataLst>
              <p:tags r:id="rId1"/>
            </p:custDataLst>
          </p:nvPr>
        </p:nvSpPr>
        <p:spPr>
          <a:xfrm>
            <a:off x="1371600" y="2286000"/>
            <a:ext cx="9601200" cy="3913505"/>
          </a:xfrm>
        </p:spPr>
        <p:txBody>
          <a:bodyPr>
            <a:normAutofit lnSpcReduction="10000"/>
          </a:bodyPr>
          <a:lstStyle/>
          <a:p>
            <a:r>
              <a:rPr lang="zh-CN" altLang="en-US" i="0" dirty="0">
                <a:latin typeface="华文中宋" panose="02010600040101010101" charset="-122"/>
                <a:ea typeface="华文中宋" panose="02010600040101010101" charset="-122"/>
                <a:cs typeface="Times New Roman" panose="02020603050405020304" pitchFamily="18" charset="0"/>
              </a:rPr>
              <a:t>条件传送的适用条件（教材</a:t>
            </a:r>
            <a:r>
              <a:rPr lang="en-US" altLang="zh-CN" i="0" dirty="0">
                <a:latin typeface="华文中宋" panose="02010600040101010101" charset="-122"/>
                <a:ea typeface="华文中宋" panose="02010600040101010101" charset="-122"/>
                <a:cs typeface="Times New Roman" panose="02020603050405020304" pitchFamily="18" charset="0"/>
              </a:rPr>
              <a:t>P148</a:t>
            </a:r>
            <a:r>
              <a:rPr lang="zh-CN" altLang="en-US" i="0" dirty="0">
                <a:latin typeface="华文中宋" panose="02010600040101010101" charset="-122"/>
                <a:ea typeface="华文中宋" panose="02010600040101010101" charset="-122"/>
                <a:cs typeface="Times New Roman" panose="02020603050405020304" pitchFamily="18" charset="0"/>
              </a:rPr>
              <a:t>）</a:t>
            </a:r>
            <a:endParaRPr lang="zh-CN" altLang="en-US" i="0" dirty="0">
              <a:latin typeface="华文中宋" panose="02010600040101010101" charset="-122"/>
              <a:ea typeface="华文中宋" panose="02010600040101010101" charset="-122"/>
              <a:cs typeface="Times New Roman" panose="02020603050405020304" pitchFamily="18" charset="0"/>
            </a:endParaRPr>
          </a:p>
          <a:p>
            <a:pPr lvl="1"/>
            <a:r>
              <a:rPr lang="zh-CN" altLang="en-US" i="0" dirty="0">
                <a:latin typeface="华文中宋" panose="02010600040101010101" charset="-122"/>
                <a:ea typeface="华文中宋" panose="02010600040101010101" charset="-122"/>
                <a:cs typeface="Times New Roman" panose="02020603050405020304" pitchFamily="18" charset="0"/>
              </a:rPr>
              <a:t>只有当两个表达式（</a:t>
            </a:r>
            <a:r>
              <a:rPr lang="en-US" altLang="zh-CN" i="0" dirty="0">
                <a:latin typeface="华文中宋" panose="02010600040101010101" charset="-122"/>
                <a:ea typeface="华文中宋" panose="02010600040101010101" charset="-122"/>
                <a:cs typeface="Times New Roman" panose="02020603050405020304" pitchFamily="18" charset="0"/>
              </a:rPr>
              <a:t>then-expr </a:t>
            </a:r>
            <a:r>
              <a:rPr lang="zh-CN" altLang="en-US" i="0" dirty="0">
                <a:latin typeface="华文中宋" panose="02010600040101010101" charset="-122"/>
                <a:ea typeface="华文中宋" panose="02010600040101010101" charset="-122"/>
                <a:cs typeface="Times New Roman" panose="02020603050405020304" pitchFamily="18" charset="0"/>
              </a:rPr>
              <a:t>和</a:t>
            </a:r>
            <a:r>
              <a:rPr lang="en-US" altLang="zh-CN" i="0" dirty="0">
                <a:latin typeface="华文中宋" panose="02010600040101010101" charset="-122"/>
                <a:ea typeface="华文中宋" panose="02010600040101010101" charset="-122"/>
                <a:cs typeface="Times New Roman" panose="02020603050405020304" pitchFamily="18" charset="0"/>
              </a:rPr>
              <a:t> else-expr</a:t>
            </a:r>
            <a:r>
              <a:rPr lang="zh-CN" altLang="en-US" i="0" dirty="0">
                <a:latin typeface="华文中宋" panose="02010600040101010101" charset="-122"/>
                <a:ea typeface="华文中宋" panose="02010600040101010101" charset="-122"/>
                <a:cs typeface="Times New Roman" panose="02020603050405020304" pitchFamily="18" charset="0"/>
              </a:rPr>
              <a:t>）都很容易计算时，</a:t>
            </a:r>
            <a:r>
              <a:rPr lang="en-US" altLang="zh-CN" i="0" dirty="0">
                <a:latin typeface="华文中宋" panose="02010600040101010101" charset="-122"/>
                <a:ea typeface="华文中宋" panose="02010600040101010101" charset="-122"/>
                <a:cs typeface="Times New Roman" panose="02020603050405020304" pitchFamily="18" charset="0"/>
              </a:rPr>
              <a:t>GCC</a:t>
            </a:r>
            <a:r>
              <a:rPr lang="zh-CN" altLang="en-US" i="0" dirty="0">
                <a:latin typeface="华文中宋" panose="02010600040101010101" charset="-122"/>
                <a:ea typeface="华文中宋" panose="02010600040101010101" charset="-122"/>
                <a:cs typeface="Times New Roman" panose="02020603050405020304" pitchFamily="18" charset="0"/>
              </a:rPr>
              <a:t>才会使用条件传送</a:t>
            </a:r>
            <a:endParaRPr lang="zh-CN" altLang="en-US" i="0" dirty="0">
              <a:latin typeface="华文中宋" panose="02010600040101010101" charset="-122"/>
              <a:ea typeface="华文中宋" panose="02010600040101010101" charset="-122"/>
              <a:cs typeface="Times New Roman" panose="02020603050405020304" pitchFamily="18" charset="0"/>
            </a:endParaRPr>
          </a:p>
          <a:p>
            <a:pPr marL="987425" lvl="2" indent="0">
              <a:buFont typeface="Franklin Gothic Book" panose="020B0503020102020204" pitchFamily="34" charset="0"/>
              <a:buNone/>
            </a:pPr>
            <a:endPar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384175" lvl="0" indent="-384175">
              <a:buFont typeface="Franklin Gothic Book" panose="020B0503020102020204" pitchFamily="34" charset="0"/>
              <a:buChar char="■"/>
            </a:pP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一些不会使用条件传送的情况</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lvl="1"/>
            <a:r>
              <a:rPr lang="en-US" b="0" i="0" dirty="0">
                <a:solidFill>
                  <a:schemeClr val="tx2"/>
                </a:solidFill>
                <a:latin typeface="华文中宋" panose="02010600040101010101" charset="-122"/>
                <a:ea typeface="华文中宋" panose="02010600040101010101" charset="-122"/>
                <a:cs typeface="Times New Roman" panose="02020603050405020304" pitchFamily="18" charset="0"/>
              </a:rPr>
              <a:t>1. </a:t>
            </a: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表达式的求值需要大量的运算</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lvl="1"/>
            <a:r>
              <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rPr>
              <a:t>2. </a:t>
            </a:r>
            <a:r>
              <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rPr>
              <a:t>表达式的求值可能导致错误</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987425" lvl="2" indent="0">
              <a:buNone/>
            </a:pPr>
            <a:r>
              <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rPr>
              <a:t>例：</a:t>
            </a:r>
            <a:r>
              <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rPr>
              <a:t>val = p ? *p : 0;</a:t>
            </a:r>
            <a:endPar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914400" lvl="1" indent="-384175">
              <a:buFont typeface="Franklin Gothic Book" panose="020B0503020102020204" pitchFamily="34" charset="0"/>
              <a:buChar char="–"/>
            </a:pPr>
            <a:r>
              <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rPr>
              <a:t>3. </a:t>
            </a:r>
            <a:r>
              <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rPr>
              <a:t>表达式的求值可能导致副作用</a:t>
            </a:r>
            <a:endPar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987425" lvl="2" indent="0">
              <a:buFont typeface="Franklin Gothic Book" panose="020B0503020102020204" pitchFamily="34" charset="0"/>
              <a:buNone/>
            </a:pPr>
            <a:r>
              <a:rPr lang="zh-CN" altLang="en-US" i="0" dirty="0">
                <a:solidFill>
                  <a:schemeClr val="tx2"/>
                </a:solidFill>
                <a:latin typeface="华文中宋" panose="02010600040101010101" charset="-122"/>
                <a:ea typeface="华文中宋" panose="02010600040101010101" charset="-122"/>
                <a:cs typeface="Times New Roman" panose="02020603050405020304" pitchFamily="18" charset="0"/>
              </a:rPr>
              <a:t>例：</a:t>
            </a:r>
            <a:r>
              <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rPr>
              <a:t>val = x &gt; 0 ? x*=7 : x+=3</a:t>
            </a:r>
            <a:endPar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0" lvl="0" indent="0">
              <a:buFont typeface="Franklin Gothic Book" panose="020B0503020102020204" pitchFamily="34" charset="0"/>
              <a:buNone/>
            </a:pPr>
            <a:endParaRPr lang="en-US" altLang="zh-CN" i="0" dirty="0">
              <a:solidFill>
                <a:schemeClr val="tx2"/>
              </a:solidFill>
              <a:latin typeface="华文中宋" panose="02010600040101010101" charset="-122"/>
              <a:ea typeface="华文中宋" panose="02010600040101010101"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练习题</a:t>
            </a:r>
            <a:endParaRPr lang="zh-CN" altLang="en-US" dirty="0"/>
          </a:p>
        </p:txBody>
      </p:sp>
      <p:pic>
        <p:nvPicPr>
          <p:cNvPr id="13" name="图片 12"/>
          <p:cNvPicPr>
            <a:picLocks noChangeAspect="1"/>
          </p:cNvPicPr>
          <p:nvPr>
            <p:custDataLst>
              <p:tags r:id="rId1"/>
            </p:custDataLst>
          </p:nvPr>
        </p:nvPicPr>
        <p:blipFill>
          <a:blip r:embed="rId2"/>
          <a:stretch>
            <a:fillRect/>
          </a:stretch>
        </p:blipFill>
        <p:spPr>
          <a:xfrm>
            <a:off x="2502535" y="1384300"/>
            <a:ext cx="7950200" cy="425005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练习题</a:t>
            </a:r>
            <a:endParaRPr lang="zh-CN" altLang="en-US" dirty="0"/>
          </a:p>
        </p:txBody>
      </p:sp>
      <p:pic>
        <p:nvPicPr>
          <p:cNvPr id="5" name="图片 4"/>
          <p:cNvPicPr>
            <a:picLocks noChangeAspect="1"/>
          </p:cNvPicPr>
          <p:nvPr>
            <p:custDataLst>
              <p:tags r:id="rId1"/>
            </p:custDataLst>
          </p:nvPr>
        </p:nvPicPr>
        <p:blipFill>
          <a:blip r:embed="rId2"/>
          <a:stretch>
            <a:fillRect/>
          </a:stretch>
        </p:blipFill>
        <p:spPr>
          <a:xfrm>
            <a:off x="2850515" y="1310640"/>
            <a:ext cx="7744460" cy="55689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do-while</a:t>
            </a:r>
            <a:r>
              <a:rPr lang="zh-CN" altLang="en-US" dirty="0"/>
              <a:t>循环</a:t>
            </a:r>
            <a:endParaRPr lang="zh-CN" altLang="en-US" dirty="0"/>
          </a:p>
        </p:txBody>
      </p:sp>
      <p:pic>
        <p:nvPicPr>
          <p:cNvPr id="5" name="内容占位符 4"/>
          <p:cNvPicPr>
            <a:picLocks noGrp="1" noChangeAspect="1"/>
          </p:cNvPicPr>
          <p:nvPr>
            <p:ph sz="half" idx="1"/>
            <p:custDataLst>
              <p:tags r:id="rId1"/>
            </p:custDataLst>
          </p:nvPr>
        </p:nvPicPr>
        <p:blipFill>
          <a:blip r:embed="rId2"/>
          <a:stretch>
            <a:fillRect/>
          </a:stretch>
        </p:blipFill>
        <p:spPr>
          <a:xfrm>
            <a:off x="1371848" y="1923861"/>
            <a:ext cx="3271024" cy="1084006"/>
          </a:xfrm>
          <a:prstGeom prst="rect">
            <a:avLst/>
          </a:prstGeom>
        </p:spPr>
      </p:pic>
      <p:pic>
        <p:nvPicPr>
          <p:cNvPr id="6" name="内容占位符 5"/>
          <p:cNvPicPr>
            <a:picLocks noGrp="1" noChangeAspect="1"/>
          </p:cNvPicPr>
          <p:nvPr>
            <p:ph sz="half" idx="2"/>
            <p:custDataLst>
              <p:tags r:id="rId3"/>
            </p:custDataLst>
          </p:nvPr>
        </p:nvPicPr>
        <p:blipFill>
          <a:blip r:embed="rId4"/>
          <a:stretch>
            <a:fillRect/>
          </a:stretch>
        </p:blipFill>
        <p:spPr>
          <a:xfrm>
            <a:off x="1371848" y="3914904"/>
            <a:ext cx="2676293" cy="1909916"/>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5522494" y="51830"/>
            <a:ext cx="5908379" cy="680617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while</a:t>
            </a:r>
            <a:r>
              <a:rPr lang="zh-CN" altLang="en-US" dirty="0"/>
              <a:t>循环</a:t>
            </a:r>
            <a:r>
              <a:rPr lang="en-US" altLang="zh-CN" dirty="0"/>
              <a:t>-</a:t>
            </a:r>
            <a:br>
              <a:rPr lang="en-US" altLang="zh-CN" dirty="0"/>
            </a:br>
            <a:r>
              <a:rPr lang="en-US" altLang="zh-CN" sz="3600" dirty="0"/>
              <a:t>jump to middle</a:t>
            </a:r>
            <a:endParaRPr lang="en-US" altLang="zh-CN" sz="3600" dirty="0"/>
          </a:p>
        </p:txBody>
      </p:sp>
      <p:pic>
        <p:nvPicPr>
          <p:cNvPr id="5" name="内容占位符 4"/>
          <p:cNvPicPr>
            <a:picLocks noGrp="1" noChangeAspect="1"/>
          </p:cNvPicPr>
          <p:nvPr>
            <p:ph sz="half" idx="1"/>
            <p:custDataLst>
              <p:tags r:id="rId1"/>
            </p:custDataLst>
          </p:nvPr>
        </p:nvPicPr>
        <p:blipFill>
          <a:blip r:embed="rId2"/>
          <a:stretch>
            <a:fillRect/>
          </a:stretch>
        </p:blipFill>
        <p:spPr>
          <a:xfrm>
            <a:off x="1581785" y="2138045"/>
            <a:ext cx="2824976" cy="789039"/>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581785" y="3283085"/>
            <a:ext cx="3092605" cy="2883310"/>
          </a:xfrm>
          <a:prstGeom prst="rect">
            <a:avLst/>
          </a:prstGeom>
        </p:spPr>
      </p:pic>
      <p:pic>
        <p:nvPicPr>
          <p:cNvPr id="8" name="内容占位符 7"/>
          <p:cNvPicPr>
            <a:picLocks noGrp="1" noChangeAspect="1"/>
          </p:cNvPicPr>
          <p:nvPr>
            <p:ph sz="half" idx="2"/>
            <p:custDataLst>
              <p:tags r:id="rId5"/>
            </p:custDataLst>
          </p:nvPr>
        </p:nvPicPr>
        <p:blipFill>
          <a:blip r:embed="rId6"/>
          <a:stretch>
            <a:fillRect/>
          </a:stretch>
        </p:blipFill>
        <p:spPr>
          <a:xfrm>
            <a:off x="5642811" y="32965"/>
            <a:ext cx="5871410" cy="67988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while</a:t>
            </a:r>
            <a:r>
              <a:rPr lang="zh-CN" altLang="en-US" dirty="0"/>
              <a:t>循环</a:t>
            </a:r>
            <a:r>
              <a:rPr lang="en-US" altLang="zh-CN" dirty="0"/>
              <a:t>-</a:t>
            </a:r>
            <a:br>
              <a:rPr lang="en-US" altLang="zh-CN" dirty="0"/>
            </a:br>
            <a:r>
              <a:rPr lang="en-US" altLang="zh-CN" sz="3600" dirty="0"/>
              <a:t>guarded do</a:t>
            </a:r>
            <a:endParaRPr lang="en-US" altLang="zh-CN" sz="3600" dirty="0"/>
          </a:p>
        </p:txBody>
      </p:sp>
      <p:pic>
        <p:nvPicPr>
          <p:cNvPr id="4" name="图片 3"/>
          <p:cNvPicPr>
            <a:picLocks noChangeAspect="1"/>
          </p:cNvPicPr>
          <p:nvPr>
            <p:custDataLst>
              <p:tags r:id="rId1"/>
            </p:custDataLst>
          </p:nvPr>
        </p:nvPicPr>
        <p:blipFill>
          <a:blip r:embed="rId2"/>
          <a:stretch>
            <a:fillRect/>
          </a:stretch>
        </p:blipFill>
        <p:spPr>
          <a:xfrm>
            <a:off x="1506855" y="2042486"/>
            <a:ext cx="2822693" cy="792549"/>
          </a:xfrm>
          <a:prstGeom prst="rect">
            <a:avLst/>
          </a:prstGeom>
        </p:spPr>
      </p:pic>
      <p:pic>
        <p:nvPicPr>
          <p:cNvPr id="7" name="内容占位符 6"/>
          <p:cNvPicPr>
            <a:picLocks noGrp="1" noChangeAspect="1"/>
          </p:cNvPicPr>
          <p:nvPr>
            <p:ph sz="half" idx="1"/>
            <p:custDataLst>
              <p:tags r:id="rId3"/>
            </p:custDataLst>
          </p:nvPr>
        </p:nvPicPr>
        <p:blipFill>
          <a:blip r:embed="rId4"/>
          <a:stretch>
            <a:fillRect/>
          </a:stretch>
        </p:blipFill>
        <p:spPr>
          <a:xfrm>
            <a:off x="1506855" y="3224299"/>
            <a:ext cx="2914185" cy="3193026"/>
          </a:xfrm>
          <a:prstGeom prst="rect">
            <a:avLst/>
          </a:prstGeom>
        </p:spPr>
      </p:pic>
      <p:pic>
        <p:nvPicPr>
          <p:cNvPr id="9" name="内容占位符 8"/>
          <p:cNvPicPr>
            <a:picLocks noGrp="1" noChangeAspect="1"/>
          </p:cNvPicPr>
          <p:nvPr>
            <p:ph sz="half" idx="2"/>
            <p:custDataLst>
              <p:tags r:id="rId5"/>
            </p:custDataLst>
          </p:nvPr>
        </p:nvPicPr>
        <p:blipFill>
          <a:blip r:embed="rId6"/>
          <a:stretch>
            <a:fillRect/>
          </a:stretch>
        </p:blipFill>
        <p:spPr>
          <a:xfrm>
            <a:off x="6448927" y="0"/>
            <a:ext cx="5181600" cy="3052671"/>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6943174" y="3052671"/>
            <a:ext cx="4193106" cy="35370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zh-CN" altLang="en-US" dirty="0"/>
              <a:t>存储</a:t>
            </a:r>
            <a:endParaRPr lang="zh-CN" altLang="en-US" dirty="0"/>
          </a:p>
        </p:txBody>
      </p:sp>
      <p:sp>
        <p:nvSpPr>
          <p:cNvPr id="3" name="内容占位符 2"/>
          <p:cNvSpPr>
            <a:spLocks noGrp="1"/>
          </p:cNvSpPr>
          <p:nvPr>
            <p:ph idx="1"/>
          </p:nvPr>
        </p:nvSpPr>
        <p:spPr>
          <a:xfrm>
            <a:off x="1371600" y="1937385"/>
            <a:ext cx="4057015" cy="3581400"/>
          </a:xfrm>
        </p:spPr>
        <p:txBody>
          <a:bodyPr/>
          <a:lstStyle/>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 </a:t>
            </a:r>
            <a:r>
              <a:rPr lang="zh-CN" altLang="en-US" sz="2000" dirty="0">
                <a:latin typeface="Times New Roman" panose="02020603050405020304" pitchFamily="18" charset="0"/>
                <a:ea typeface="华文中宋" panose="02010600040101010101" charset="-122"/>
                <a:cs typeface="Times New Roman" panose="02020603050405020304" pitchFamily="18" charset="0"/>
              </a:rPr>
              <a:t>程序在运行时的存储主要有寄存器（条件</a:t>
            </a:r>
            <a:r>
              <a:rPr lang="zh-CN" altLang="en-US" sz="2000" dirty="0">
                <a:latin typeface="Times New Roman" panose="02020603050405020304" pitchFamily="18" charset="0"/>
                <a:ea typeface="华文中宋" panose="02010600040101010101" charset="-122"/>
                <a:cs typeface="Times New Roman" panose="02020603050405020304" pitchFamily="18" charset="0"/>
              </a:rPr>
              <a:t>码）、</a:t>
            </a:r>
            <a:r>
              <a:rPr lang="zh-CN" altLang="en-US" sz="2000" dirty="0">
                <a:latin typeface="Times New Roman" panose="02020603050405020304" pitchFamily="18" charset="0"/>
                <a:ea typeface="华文中宋" panose="02010600040101010101" charset="-122"/>
                <a:cs typeface="Times New Roman" panose="02020603050405020304" pitchFamily="18" charset="0"/>
              </a:rPr>
              <a:t>内存</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内存可以抽象为一个下标范围为</a:t>
            </a:r>
            <a:r>
              <a:rPr lang="en-US" altLang="zh-CN" sz="2000" dirty="0">
                <a:latin typeface="Times New Roman" panose="02020603050405020304" pitchFamily="18" charset="0"/>
                <a:ea typeface="华文中宋" panose="02010600040101010101" charset="-122"/>
                <a:cs typeface="Times New Roman" panose="02020603050405020304" pitchFamily="18" charset="0"/>
              </a:rPr>
              <a:t>2^32</a:t>
            </a:r>
            <a:r>
              <a:rPr lang="zh-CN" altLang="en-US" sz="2000" dirty="0">
                <a:latin typeface="Times New Roman" panose="02020603050405020304" pitchFamily="18" charset="0"/>
                <a:ea typeface="华文中宋" panose="02010600040101010101" charset="-122"/>
                <a:cs typeface="Times New Roman" panose="02020603050405020304" pitchFamily="18" charset="0"/>
              </a:rPr>
              <a:t>或</a:t>
            </a:r>
            <a:r>
              <a:rPr lang="en-US" altLang="zh-CN" sz="2000" dirty="0">
                <a:latin typeface="Times New Roman" panose="02020603050405020304" pitchFamily="18" charset="0"/>
                <a:ea typeface="华文中宋" panose="02010600040101010101" charset="-122"/>
                <a:cs typeface="Times New Roman" panose="02020603050405020304" pitchFamily="18" charset="0"/>
              </a:rPr>
              <a:t>2^64</a:t>
            </a:r>
            <a:r>
              <a:rPr lang="zh-CN" altLang="en-US" sz="2000" dirty="0">
                <a:latin typeface="Times New Roman" panose="02020603050405020304" pitchFamily="18" charset="0"/>
                <a:ea typeface="华文中宋" panose="02010600040101010101" charset="-122"/>
                <a:cs typeface="Times New Roman" panose="02020603050405020304" pitchFamily="18" charset="0"/>
              </a:rPr>
              <a:t>的字节</a:t>
            </a:r>
            <a:r>
              <a:rPr lang="zh-CN" altLang="en-US" sz="2000" dirty="0">
                <a:latin typeface="Times New Roman" panose="02020603050405020304" pitchFamily="18" charset="0"/>
                <a:ea typeface="华文中宋" panose="02010600040101010101" charset="-122"/>
                <a:cs typeface="Times New Roman" panose="02020603050405020304" pitchFamily="18" charset="0"/>
              </a:rPr>
              <a:t>数组</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寄存器可以看作运行过程中可以快速访问的变量，所有寄存器都有特定的</a:t>
            </a:r>
            <a:r>
              <a:rPr lang="zh-CN" altLang="en-US" sz="2000" dirty="0">
                <a:latin typeface="Times New Roman" panose="02020603050405020304" pitchFamily="18" charset="0"/>
                <a:ea typeface="华文中宋" panose="02010600040101010101" charset="-122"/>
                <a:cs typeface="Times New Roman" panose="02020603050405020304" pitchFamily="18" charset="0"/>
              </a:rPr>
              <a:t>功能</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5" name="内容占位符 4"/>
          <p:cNvPicPr>
            <a:picLocks noGrp="1" noChangeAspect="1"/>
          </p:cNvPicPr>
          <p:nvPr>
            <p:ph sz="half" idx="2"/>
            <p:custDataLst>
              <p:tags r:id="rId1"/>
            </p:custDataLst>
          </p:nvPr>
        </p:nvPicPr>
        <p:blipFill>
          <a:blip r:embed="rId2"/>
          <a:stretch>
            <a:fillRect/>
          </a:stretch>
        </p:blipFill>
        <p:spPr>
          <a:xfrm>
            <a:off x="6096000" y="377825"/>
            <a:ext cx="5220970" cy="59118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a:t>
            </a:r>
            <a:r>
              <a:rPr lang="zh-CN" altLang="en-US" dirty="0"/>
              <a:t>循环：转成</a:t>
            </a:r>
            <a:r>
              <a:rPr lang="en-US" altLang="zh-CN" dirty="0"/>
              <a:t>while</a:t>
            </a:r>
            <a:r>
              <a:rPr lang="zh-CN" altLang="en-US" dirty="0"/>
              <a:t>循环</a:t>
            </a:r>
            <a:endParaRPr lang="zh-CN" altLang="en-US" dirty="0"/>
          </a:p>
        </p:txBody>
      </p:sp>
      <p:pic>
        <p:nvPicPr>
          <p:cNvPr id="5" name="内容占位符 4"/>
          <p:cNvPicPr>
            <a:picLocks noGrp="1" noChangeAspect="1"/>
          </p:cNvPicPr>
          <p:nvPr>
            <p:ph sz="half" idx="1"/>
            <p:custDataLst>
              <p:tags r:id="rId1"/>
            </p:custDataLst>
          </p:nvPr>
        </p:nvPicPr>
        <p:blipFill>
          <a:blip r:embed="rId2"/>
          <a:stretch>
            <a:fillRect/>
          </a:stretch>
        </p:blipFill>
        <p:spPr>
          <a:xfrm>
            <a:off x="1732915" y="1912854"/>
            <a:ext cx="5181600" cy="809307"/>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732748" y="3352632"/>
            <a:ext cx="2795239" cy="189516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switch</a:t>
            </a:r>
            <a:r>
              <a:rPr lang="zh-CN" altLang="en-US" dirty="0"/>
              <a:t>跳转表：不是不停</a:t>
            </a:r>
            <a:r>
              <a:rPr lang="en-US" altLang="zh-CN" dirty="0"/>
              <a:t>if-else</a:t>
            </a:r>
            <a:endParaRPr lang="en-US" altLang="zh-CN" dirty="0"/>
          </a:p>
        </p:txBody>
      </p:sp>
      <p:sp>
        <p:nvSpPr>
          <p:cNvPr id="3" name="内容占位符 2"/>
          <p:cNvSpPr>
            <a:spLocks noGrp="1"/>
          </p:cNvSpPr>
          <p:nvPr>
            <p:ph idx="1"/>
          </p:nvPr>
        </p:nvSpPr>
        <p:spPr>
          <a:xfrm>
            <a:off x="1436370" y="1638300"/>
            <a:ext cx="10301605" cy="5026025"/>
          </a:xfrm>
        </p:spPr>
        <p:txBody>
          <a:bodyPr>
            <a:normAutofit/>
          </a:bodyPr>
          <a:lstStyle/>
          <a:p>
            <a:r>
              <a:rPr lang="zh-CN" altLang="en-US" dirty="0">
                <a:latin typeface="华文中宋" panose="02010600040101010101" charset="-122"/>
                <a:ea typeface="华文中宋" panose="02010600040101010101" charset="-122"/>
              </a:rPr>
              <a:t>使用跳转表的场景：当开关情况数量比较多（例如</a:t>
            </a:r>
            <a:r>
              <a:rPr lang="en-US" altLang="zh-CN" dirty="0">
                <a:latin typeface="华文中宋" panose="02010600040101010101" charset="-122"/>
                <a:ea typeface="华文中宋" panose="02010600040101010101" charset="-122"/>
              </a:rPr>
              <a:t>4</a:t>
            </a:r>
            <a:r>
              <a:rPr lang="zh-CN" altLang="en-US" dirty="0">
                <a:latin typeface="华文中宋" panose="02010600040101010101" charset="-122"/>
                <a:ea typeface="华文中宋" panose="02010600040101010101" charset="-122"/>
              </a:rPr>
              <a:t>个以上），并且值的范围跨度比较小时</a:t>
            </a:r>
            <a:endParaRPr lang="zh-CN" altLang="en-US" dirty="0">
              <a:latin typeface="华文中宋" panose="02010600040101010101" charset="-122"/>
              <a:ea typeface="华文中宋" panose="02010600040101010101" charset="-122"/>
            </a:endParaRPr>
          </a:p>
          <a:p>
            <a:endParaRPr lang="zh-CN" altLang="en-US" dirty="0">
              <a:latin typeface="华文中宋" panose="02010600040101010101" charset="-122"/>
              <a:ea typeface="华文中宋" panose="02010600040101010101" charset="-122"/>
            </a:endParaRPr>
          </a:p>
          <a:p>
            <a:r>
              <a:rPr lang="zh-CN" altLang="en-US" dirty="0">
                <a:latin typeface="华文中宋" panose="02010600040101010101" charset="-122"/>
                <a:ea typeface="华文中宋" panose="02010600040101010101" charset="-122"/>
              </a:rPr>
              <a:t>使用跳转表的优点：执行开关语句的时间与开关情况的数量无关。可以看做一种用空间换时间的策略</a:t>
            </a:r>
            <a:endParaRPr lang="zh-CN" altLang="en-US" dirty="0">
              <a:latin typeface="华文中宋" panose="02010600040101010101" charset="-122"/>
              <a:ea typeface="华文中宋" panose="02010600040101010101" charset="-122"/>
            </a:endParaRPr>
          </a:p>
          <a:p>
            <a:endParaRPr lang="zh-CN" altLang="en-US" dirty="0">
              <a:latin typeface="华文中宋" panose="02010600040101010101" charset="-122"/>
              <a:ea typeface="华文中宋" panose="02010600040101010101" charset="-122"/>
            </a:endParaRPr>
          </a:p>
          <a:p>
            <a:r>
              <a:rPr lang="zh-CN" altLang="en-US" dirty="0">
                <a:latin typeface="华文中宋" panose="02010600040101010101" charset="-122"/>
                <a:ea typeface="华文中宋" panose="02010600040101010101" charset="-122"/>
              </a:rPr>
              <a:t>理解跳转表如何正确地应对</a:t>
            </a:r>
            <a:r>
              <a:rPr lang="en-US" altLang="zh-CN" dirty="0">
                <a:latin typeface="华文中宋" panose="02010600040101010101" charset="-122"/>
                <a:ea typeface="华文中宋" panose="02010600040101010101" charset="-122"/>
              </a:rPr>
              <a:t>default</a:t>
            </a:r>
            <a:r>
              <a:rPr lang="zh-CN" altLang="en-US" dirty="0">
                <a:latin typeface="华文中宋" panose="02010600040101010101" charset="-122"/>
                <a:ea typeface="华文中宋" panose="02010600040101010101" charset="-122"/>
              </a:rPr>
              <a:t>、重复的情况、没有</a:t>
            </a:r>
            <a:r>
              <a:rPr lang="en-US" altLang="zh-CN" dirty="0">
                <a:latin typeface="华文中宋" panose="02010600040101010101" charset="-122"/>
                <a:ea typeface="华文中宋" panose="02010600040101010101" charset="-122"/>
              </a:rPr>
              <a:t>break</a:t>
            </a:r>
            <a:r>
              <a:rPr lang="zh-CN" altLang="en-US" dirty="0">
                <a:latin typeface="华文中宋" panose="02010600040101010101" charset="-122"/>
                <a:ea typeface="华文中宋" panose="02010600040101010101" charset="-122"/>
              </a:rPr>
              <a:t>的</a:t>
            </a:r>
            <a:r>
              <a:rPr lang="en-US" altLang="zh-CN" dirty="0">
                <a:latin typeface="华文中宋" panose="02010600040101010101" charset="-122"/>
                <a:ea typeface="华文中宋" panose="02010600040101010101" charset="-122"/>
              </a:rPr>
              <a:t>case</a:t>
            </a:r>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a:p>
            <a:r>
              <a:rPr lang="zh-CN" altLang="en-US" dirty="0">
                <a:latin typeface="华文中宋" panose="02010600040101010101" charset="-122"/>
                <a:ea typeface="华文中宋" panose="02010600040101010101" charset="-122"/>
                <a:cs typeface="Times New Roman" panose="02020603050405020304" pitchFamily="18" charset="0"/>
                <a:sym typeface="+mn-ea"/>
              </a:rPr>
              <a:t>具体实现</a:t>
            </a:r>
            <a:endParaRPr lang="zh-CN" altLang="en-US" i="0" dirty="0">
              <a:latin typeface="华文中宋" panose="02010600040101010101" charset="-122"/>
              <a:ea typeface="华文中宋" panose="02010600040101010101" charset="-122"/>
              <a:cs typeface="Times New Roman" panose="02020603050405020304" pitchFamily="18" charset="0"/>
            </a:endParaRPr>
          </a:p>
          <a:p>
            <a:pPr lvl="1"/>
            <a:r>
              <a:rPr lang="zh-CN" altLang="en-US" i="0" dirty="0">
                <a:latin typeface="华文中宋" panose="02010600040101010101" charset="-122"/>
                <a:ea typeface="华文中宋" panose="02010600040101010101" charset="-122"/>
                <a:cs typeface="Times New Roman" panose="02020603050405020304" pitchFamily="18" charset="0"/>
                <a:sym typeface="+mn-ea"/>
              </a:rPr>
              <a:t>在</a:t>
            </a:r>
            <a:r>
              <a:rPr lang="en-US" altLang="zh-CN" i="0" dirty="0">
                <a:latin typeface="华文中宋" panose="02010600040101010101" charset="-122"/>
                <a:ea typeface="华文中宋" panose="02010600040101010101" charset="-122"/>
                <a:cs typeface="Times New Roman" panose="02020603050405020304" pitchFamily="18" charset="0"/>
                <a:sym typeface="+mn-ea"/>
              </a:rPr>
              <a:t> .rodata</a:t>
            </a:r>
            <a:r>
              <a:rPr lang="zh-CN" altLang="en-US" i="0" dirty="0">
                <a:latin typeface="华文中宋" panose="02010600040101010101" charset="-122"/>
                <a:ea typeface="华文中宋" panose="02010600040101010101" charset="-122"/>
                <a:cs typeface="Times New Roman" panose="02020603050405020304" pitchFamily="18" charset="0"/>
                <a:sym typeface="+mn-ea"/>
              </a:rPr>
              <a:t>（只读数据）段中，用连续的地址存放一张跳转表，跳转表中的每一个表项对应了</a:t>
            </a:r>
            <a:r>
              <a:rPr lang="en-US" altLang="zh-CN" i="0" dirty="0">
                <a:latin typeface="华文中宋" panose="02010600040101010101" charset="-122"/>
                <a:ea typeface="华文中宋" panose="02010600040101010101" charset="-122"/>
                <a:cs typeface="Times New Roman" panose="02020603050405020304" pitchFamily="18" charset="0"/>
                <a:sym typeface="+mn-ea"/>
              </a:rPr>
              <a:t> switch </a:t>
            </a:r>
            <a:r>
              <a:rPr lang="zh-CN" altLang="en-US" i="0" dirty="0">
                <a:latin typeface="华文中宋" panose="02010600040101010101" charset="-122"/>
                <a:ea typeface="华文中宋" panose="02010600040101010101" charset="-122"/>
                <a:cs typeface="Times New Roman" panose="02020603050405020304" pitchFamily="18" charset="0"/>
                <a:sym typeface="+mn-ea"/>
              </a:rPr>
              <a:t>的一个分支代码段的所在地址</a:t>
            </a:r>
            <a:endParaRPr lang="zh-CN" altLang="en-US"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lvl="1"/>
            <a:r>
              <a:rPr lang="zh-CN" altLang="en-US" i="0" dirty="0">
                <a:latin typeface="华文中宋" panose="02010600040101010101" charset="-122"/>
                <a:ea typeface="华文中宋" panose="02010600040101010101" charset="-122"/>
                <a:cs typeface="Times New Roman" panose="02020603050405020304" pitchFamily="18" charset="0"/>
                <a:sym typeface="+mn-ea"/>
              </a:rPr>
              <a:t>在</a:t>
            </a:r>
            <a:r>
              <a:rPr lang="en-US" altLang="zh-CN" i="0" dirty="0">
                <a:latin typeface="华文中宋" panose="02010600040101010101" charset="-122"/>
                <a:ea typeface="华文中宋" panose="02010600040101010101" charset="-122"/>
                <a:cs typeface="Times New Roman" panose="02020603050405020304" pitchFamily="18" charset="0"/>
                <a:sym typeface="+mn-ea"/>
              </a:rPr>
              <a:t> switch </a:t>
            </a:r>
            <a:r>
              <a:rPr lang="zh-CN" altLang="en-US" i="0" dirty="0">
                <a:latin typeface="华文中宋" panose="02010600040101010101" charset="-122"/>
                <a:ea typeface="华文中宋" panose="02010600040101010101" charset="-122"/>
                <a:cs typeface="Times New Roman" panose="02020603050405020304" pitchFamily="18" charset="0"/>
                <a:sym typeface="+mn-ea"/>
              </a:rPr>
              <a:t>对应的汇编代码段中，用</a:t>
            </a:r>
            <a:r>
              <a:rPr lang="en-US" altLang="zh-CN" i="0" dirty="0">
                <a:latin typeface="华文中宋" panose="02010600040101010101" charset="-122"/>
                <a:ea typeface="华文中宋" panose="02010600040101010101" charset="-122"/>
                <a:cs typeface="Times New Roman" panose="02020603050405020304" pitchFamily="18" charset="0"/>
                <a:sym typeface="+mn-ea"/>
              </a:rPr>
              <a:t> jmp </a:t>
            </a:r>
            <a:r>
              <a:rPr lang="zh-CN" altLang="en-US" b="1" i="0" dirty="0">
                <a:latin typeface="华文中宋" panose="02010600040101010101" charset="-122"/>
                <a:ea typeface="华文中宋" panose="02010600040101010101" charset="-122"/>
                <a:cs typeface="Times New Roman" panose="02020603050405020304" pitchFamily="18" charset="0"/>
                <a:sym typeface="+mn-ea"/>
              </a:rPr>
              <a:t>间接跳转</a:t>
            </a:r>
            <a:r>
              <a:rPr lang="zh-CN" altLang="en-US" i="0" dirty="0">
                <a:latin typeface="华文中宋" panose="02010600040101010101" charset="-122"/>
                <a:ea typeface="华文中宋" panose="02010600040101010101" charset="-122"/>
                <a:cs typeface="Times New Roman" panose="02020603050405020304" pitchFamily="18" charset="0"/>
                <a:sym typeface="+mn-ea"/>
              </a:rPr>
              <a:t>的方式跳转到对应的分支</a:t>
            </a:r>
            <a:endParaRPr lang="en-US" altLang="zh-CN" b="0" i="0" dirty="0">
              <a:solidFill>
                <a:schemeClr val="tx2"/>
              </a:solidFill>
              <a:latin typeface="华文中宋" panose="02010600040101010101" charset="-122"/>
              <a:ea typeface="华文中宋" panose="02010600040101010101" charset="-122"/>
              <a:cs typeface="Times New Roman" panose="02020603050405020304" pitchFamily="18" charset="0"/>
            </a:endParaRPr>
          </a:p>
          <a:p>
            <a:pPr marL="0" lvl="0" indent="0">
              <a:buFont typeface="Franklin Gothic Book" panose="020B0503020102020204" pitchFamily="34" charset="0"/>
              <a:buNone/>
            </a:pPr>
            <a:endParaRPr lang="en-US" altLang="zh-CN" i="0" dirty="0">
              <a:latin typeface="华文中宋" panose="02010600040101010101" charset="-122"/>
              <a:ea typeface="华文中宋" panose="02010600040101010101" charset="-122"/>
              <a:cs typeface="Times New Roman" panose="02020603050405020304" pitchFamily="18" charset="0"/>
            </a:endParaRPr>
          </a:p>
          <a:p>
            <a:pPr marL="530225" lvl="1" indent="0">
              <a:buNone/>
            </a:pPr>
            <a:endParaRPr lang="en-US" altLang="zh-CN" i="0" dirty="0">
              <a:latin typeface="华文中宋" panose="02010600040101010101" charset="-122"/>
              <a:ea typeface="华文中宋" panose="02010600040101010101" charset="-122"/>
              <a:cs typeface="Times New Roman" panose="02020603050405020304" pitchFamily="18" charset="0"/>
            </a:endParaRPr>
          </a:p>
          <a:p>
            <a:endParaRPr lang="en-US" altLang="zh-CN" dirty="0">
              <a:latin typeface="华文中宋" panose="02010600040101010101" charset="-122"/>
              <a:ea typeface="华文中宋" panose="02010600040101010101" charset="-122"/>
            </a:endParaRPr>
          </a:p>
          <a:p>
            <a:endParaRPr lang="en-US" altLang="zh-CN" dirty="0">
              <a:latin typeface="华文中宋" panose="02010600040101010101" charset="-122"/>
              <a:ea typeface="华文中宋" panose="0201060004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switch</a:t>
            </a:r>
            <a:r>
              <a:rPr lang="zh-CN" altLang="en-US" dirty="0"/>
              <a:t>跳转表</a:t>
            </a:r>
            <a:r>
              <a:rPr lang="zh-CN" altLang="en-US" dirty="0">
                <a:sym typeface="+mn-ea"/>
              </a:rPr>
              <a:t>：不是不停</a:t>
            </a:r>
            <a:r>
              <a:rPr lang="en-US" altLang="zh-CN" dirty="0">
                <a:sym typeface="+mn-ea"/>
              </a:rPr>
              <a:t>if-else</a:t>
            </a:r>
            <a:endParaRPr lang="zh-CN" altLang="en-US" dirty="0"/>
          </a:p>
        </p:txBody>
      </p:sp>
      <p:pic>
        <p:nvPicPr>
          <p:cNvPr id="8" name="内容占位符 7"/>
          <p:cNvPicPr>
            <a:picLocks noGrp="1" noChangeAspect="1"/>
          </p:cNvPicPr>
          <p:nvPr>
            <p:ph sz="half" idx="1"/>
            <p:custDataLst>
              <p:tags r:id="rId1"/>
            </p:custDataLst>
          </p:nvPr>
        </p:nvPicPr>
        <p:blipFill>
          <a:blip r:embed="rId2"/>
          <a:stretch>
            <a:fillRect/>
          </a:stretch>
        </p:blipFill>
        <p:spPr>
          <a:xfrm>
            <a:off x="1028350" y="1825625"/>
            <a:ext cx="4801300" cy="4351338"/>
          </a:xfrm>
          <a:prstGeom prst="rect">
            <a:avLst/>
          </a:prstGeom>
        </p:spPr>
      </p:pic>
      <p:pic>
        <p:nvPicPr>
          <p:cNvPr id="9" name="内容占位符 8"/>
          <p:cNvPicPr>
            <a:picLocks noGrp="1" noChangeAspect="1"/>
          </p:cNvPicPr>
          <p:nvPr>
            <p:ph sz="half" idx="2"/>
            <p:custDataLst>
              <p:tags r:id="rId3"/>
            </p:custDataLst>
          </p:nvPr>
        </p:nvPicPr>
        <p:blipFill>
          <a:blip r:embed="rId4"/>
          <a:stretch>
            <a:fillRect/>
          </a:stretch>
        </p:blipFill>
        <p:spPr>
          <a:xfrm>
            <a:off x="6172200" y="2798710"/>
            <a:ext cx="5181600" cy="24051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zh-CN" altLang="en-US" dirty="0"/>
              <a:t>操作数</a:t>
            </a:r>
            <a:r>
              <a:rPr lang="zh-CN" altLang="en-US" dirty="0"/>
              <a:t>指示符</a:t>
            </a:r>
            <a:endParaRPr lang="zh-CN" altLang="en-US" dirty="0"/>
          </a:p>
        </p:txBody>
      </p:sp>
      <p:sp>
        <p:nvSpPr>
          <p:cNvPr id="3" name="内容占位符 2"/>
          <p:cNvSpPr>
            <a:spLocks noGrp="1"/>
          </p:cNvSpPr>
          <p:nvPr>
            <p:ph idx="1"/>
          </p:nvPr>
        </p:nvSpPr>
        <p:spPr>
          <a:xfrm>
            <a:off x="1371600" y="1937385"/>
            <a:ext cx="9601200" cy="3581400"/>
          </a:xfrm>
        </p:spPr>
        <p:txBody>
          <a:bodyPr/>
          <a:lstStyle/>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 </a:t>
            </a:r>
            <a:r>
              <a:rPr lang="zh-CN" altLang="en-US" sz="2000" dirty="0">
                <a:latin typeface="Times New Roman" panose="02020603050405020304" pitchFamily="18" charset="0"/>
                <a:ea typeface="华文中宋" panose="02010600040101010101" charset="-122"/>
                <a:cs typeface="Times New Roman" panose="02020603050405020304" pitchFamily="18" charset="0"/>
              </a:rPr>
              <a:t>操作数主要各式如下</a:t>
            </a:r>
            <a:r>
              <a:rPr lang="zh-CN" altLang="en-US" sz="2000" dirty="0">
                <a:latin typeface="Times New Roman" panose="02020603050405020304" pitchFamily="18" charset="0"/>
                <a:ea typeface="华文中宋" panose="02010600040101010101" charset="-122"/>
                <a:cs typeface="Times New Roman" panose="02020603050405020304" pitchFamily="18" charset="0"/>
              </a:rPr>
              <a:t>图注意基址和变址寄存器必须是</a:t>
            </a:r>
            <a:r>
              <a:rPr lang="en-US" altLang="zh-CN" sz="2000" dirty="0">
                <a:latin typeface="Times New Roman" panose="02020603050405020304" pitchFamily="18" charset="0"/>
                <a:ea typeface="华文中宋" panose="02010600040101010101" charset="-122"/>
                <a:cs typeface="Times New Roman" panose="02020603050405020304" pitchFamily="18" charset="0"/>
              </a:rPr>
              <a:t>64</a:t>
            </a:r>
            <a:r>
              <a:rPr lang="zh-CN" altLang="en-US" sz="2000" dirty="0">
                <a:latin typeface="Times New Roman" panose="02020603050405020304" pitchFamily="18" charset="0"/>
                <a:ea typeface="华文中宋" panose="02010600040101010101" charset="-122"/>
                <a:cs typeface="Times New Roman" panose="02020603050405020304" pitchFamily="18" charset="0"/>
              </a:rPr>
              <a:t>位寄存器，比例因子必须是</a:t>
            </a:r>
            <a:r>
              <a:rPr lang="en-US" altLang="zh-CN" sz="2000" dirty="0">
                <a:latin typeface="Times New Roman" panose="02020603050405020304" pitchFamily="18" charset="0"/>
                <a:ea typeface="华文中宋" panose="02010600040101010101" charset="-122"/>
                <a:cs typeface="Times New Roman" panose="02020603050405020304" pitchFamily="18" charset="0"/>
              </a:rPr>
              <a:t>1,2,4,8</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(%eax) </a:t>
            </a:r>
            <a:r>
              <a:rPr lang="zh-CN" altLang="en-US" sz="2000" dirty="0">
                <a:latin typeface="Times New Roman" panose="02020603050405020304" pitchFamily="18" charset="0"/>
                <a:ea typeface="华文中宋" panose="02010600040101010101" charset="-122"/>
                <a:cs typeface="Times New Roman" panose="02020603050405020304" pitchFamily="18" charset="0"/>
              </a:rPr>
              <a:t>不合法</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(,%rax,3)</a:t>
            </a:r>
            <a:r>
              <a:rPr lang="zh-CN" altLang="en-US" sz="2000" dirty="0">
                <a:latin typeface="Times New Roman" panose="02020603050405020304" pitchFamily="18" charset="0"/>
                <a:ea typeface="华文中宋" panose="02010600040101010101" charset="-122"/>
                <a:cs typeface="Times New Roman" panose="02020603050405020304" pitchFamily="18" charset="0"/>
              </a:rPr>
              <a:t>不合法</a:t>
            </a:r>
            <a:r>
              <a:rPr lang="en-US" altLang="zh-CN" sz="2000" dirty="0">
                <a:latin typeface="Times New Roman" panose="02020603050405020304" pitchFamily="18" charset="0"/>
                <a:ea typeface="华文中宋" panose="02010600040101010101" charset="-122"/>
                <a:cs typeface="Times New Roman" panose="02020603050405020304" pitchFamily="18" charset="0"/>
              </a:rPr>
              <a:t>sh</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(%rax,4)</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4" name="内容占位符 3"/>
          <p:cNvPicPr>
            <a:picLocks noGrp="1" noChangeAspect="1"/>
          </p:cNvPicPr>
          <p:nvPr>
            <p:custDataLst>
              <p:tags r:id="rId1"/>
            </p:custDataLst>
          </p:nvPr>
        </p:nvPicPr>
        <p:blipFill>
          <a:blip r:embed="rId2"/>
          <a:stretch>
            <a:fillRect/>
          </a:stretch>
        </p:blipFill>
        <p:spPr>
          <a:xfrm>
            <a:off x="4486617" y="2753420"/>
            <a:ext cx="7375533" cy="34685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zh-CN" altLang="en-US" dirty="0"/>
              <a:t>操作数</a:t>
            </a:r>
            <a:r>
              <a:rPr lang="zh-CN" altLang="en-US" dirty="0"/>
              <a:t>指示符</a:t>
            </a:r>
            <a:endParaRPr lang="zh-CN" altLang="en-US" dirty="0"/>
          </a:p>
        </p:txBody>
      </p:sp>
      <p:sp>
        <p:nvSpPr>
          <p:cNvPr id="3" name="内容占位符 2"/>
          <p:cNvSpPr>
            <a:spLocks noGrp="1"/>
          </p:cNvSpPr>
          <p:nvPr>
            <p:ph idx="1"/>
          </p:nvPr>
        </p:nvSpPr>
        <p:spPr>
          <a:xfrm>
            <a:off x="1371600" y="1937385"/>
            <a:ext cx="9601200" cy="3581400"/>
          </a:xfrm>
        </p:spPr>
        <p:txBody>
          <a:bodyPr/>
          <a:lstStyle/>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 </a:t>
            </a:r>
            <a:r>
              <a:rPr lang="zh-CN" altLang="en-US" sz="2000" dirty="0">
                <a:latin typeface="Times New Roman" panose="02020603050405020304" pitchFamily="18" charset="0"/>
                <a:ea typeface="华文中宋" panose="02010600040101010101" charset="-122"/>
                <a:cs typeface="Times New Roman" panose="02020603050405020304" pitchFamily="18" charset="0"/>
              </a:rPr>
              <a:t>操作数主要各式如下</a:t>
            </a:r>
            <a:r>
              <a:rPr lang="zh-CN" altLang="en-US" sz="2000" dirty="0">
                <a:latin typeface="Times New Roman" panose="02020603050405020304" pitchFamily="18" charset="0"/>
                <a:ea typeface="华文中宋" panose="02010600040101010101" charset="-122"/>
                <a:cs typeface="Times New Roman" panose="02020603050405020304" pitchFamily="18" charset="0"/>
              </a:rPr>
              <a:t>图注意基址和变址寄存器必须是</a:t>
            </a:r>
            <a:r>
              <a:rPr lang="en-US" altLang="zh-CN" sz="2000" dirty="0">
                <a:latin typeface="Times New Roman" panose="02020603050405020304" pitchFamily="18" charset="0"/>
                <a:ea typeface="华文中宋" panose="02010600040101010101" charset="-122"/>
                <a:cs typeface="Times New Roman" panose="02020603050405020304" pitchFamily="18" charset="0"/>
              </a:rPr>
              <a:t>64</a:t>
            </a:r>
            <a:r>
              <a:rPr lang="zh-CN" altLang="en-US" sz="2000" dirty="0">
                <a:latin typeface="Times New Roman" panose="02020603050405020304" pitchFamily="18" charset="0"/>
                <a:ea typeface="华文中宋" panose="02010600040101010101" charset="-122"/>
                <a:cs typeface="Times New Roman" panose="02020603050405020304" pitchFamily="18" charset="0"/>
              </a:rPr>
              <a:t>位寄存器，比例因子必须是</a:t>
            </a:r>
            <a:r>
              <a:rPr lang="en-US" altLang="zh-CN" sz="2000" dirty="0">
                <a:latin typeface="Times New Roman" panose="02020603050405020304" pitchFamily="18" charset="0"/>
                <a:ea typeface="华文中宋" panose="02010600040101010101" charset="-122"/>
                <a:cs typeface="Times New Roman" panose="02020603050405020304" pitchFamily="18" charset="0"/>
              </a:rPr>
              <a:t>1,2,4,8</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(%eax) </a:t>
            </a:r>
            <a:r>
              <a:rPr lang="zh-CN" altLang="en-US" sz="2000" dirty="0">
                <a:latin typeface="Times New Roman" panose="02020603050405020304" pitchFamily="18" charset="0"/>
                <a:ea typeface="华文中宋" panose="02010600040101010101" charset="-122"/>
                <a:cs typeface="Times New Roman" panose="02020603050405020304" pitchFamily="18" charset="0"/>
              </a:rPr>
              <a:t>不合法</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(,%rax,3)</a:t>
            </a:r>
            <a:r>
              <a:rPr lang="zh-CN" altLang="en-US" sz="2000" dirty="0">
                <a:latin typeface="Times New Roman" panose="02020603050405020304" pitchFamily="18" charset="0"/>
                <a:ea typeface="华文中宋" panose="02010600040101010101" charset="-122"/>
                <a:cs typeface="Times New Roman" panose="02020603050405020304" pitchFamily="18" charset="0"/>
              </a:rPr>
              <a:t>不合法</a:t>
            </a:r>
            <a:r>
              <a:rPr lang="en-US" altLang="zh-CN" sz="2000" dirty="0">
                <a:latin typeface="Times New Roman" panose="02020603050405020304" pitchFamily="18" charset="0"/>
                <a:ea typeface="华文中宋" panose="02010600040101010101" charset="-122"/>
                <a:cs typeface="Times New Roman" panose="02020603050405020304" pitchFamily="18" charset="0"/>
              </a:rPr>
              <a:t>sh</a:t>
            </a:r>
            <a:endParaRPr lang="en-US" altLang="zh-CN"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4" name="内容占位符 3"/>
          <p:cNvPicPr>
            <a:picLocks noGrp="1" noChangeAspect="1"/>
          </p:cNvPicPr>
          <p:nvPr>
            <p:custDataLst>
              <p:tags r:id="rId1"/>
            </p:custDataLst>
          </p:nvPr>
        </p:nvPicPr>
        <p:blipFill>
          <a:blip r:embed="rId2"/>
          <a:stretch>
            <a:fillRect/>
          </a:stretch>
        </p:blipFill>
        <p:spPr>
          <a:xfrm>
            <a:off x="4486617" y="2753420"/>
            <a:ext cx="7375533" cy="34685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en-US" altLang="zh-CN" dirty="0"/>
              <a:t>mov</a:t>
            </a:r>
            <a:r>
              <a:rPr lang="zh-CN" altLang="en-US" dirty="0"/>
              <a:t>类</a:t>
            </a:r>
            <a:r>
              <a:rPr lang="zh-CN" altLang="en-US" dirty="0"/>
              <a:t>指令</a:t>
            </a:r>
            <a:endParaRPr lang="zh-CN" altLang="en-US" dirty="0"/>
          </a:p>
        </p:txBody>
      </p:sp>
      <p:sp>
        <p:nvSpPr>
          <p:cNvPr id="3" name="内容占位符 2"/>
          <p:cNvSpPr>
            <a:spLocks noGrp="1"/>
          </p:cNvSpPr>
          <p:nvPr>
            <p:ph idx="1"/>
          </p:nvPr>
        </p:nvSpPr>
        <p:spPr>
          <a:xfrm>
            <a:off x="1371600" y="1937385"/>
            <a:ext cx="9601200" cy="3581400"/>
          </a:xfrm>
        </p:spPr>
        <p:txBody>
          <a:bodyPr/>
          <a:lstStyle/>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 </a:t>
            </a:r>
            <a:r>
              <a:rPr lang="zh-CN" altLang="en-US" sz="2000" dirty="0">
                <a:latin typeface="Times New Roman" panose="02020603050405020304" pitchFamily="18" charset="0"/>
                <a:ea typeface="华文中宋" panose="02010600040101010101" charset="-122"/>
                <a:cs typeface="Times New Roman" panose="02020603050405020304" pitchFamily="18" charset="0"/>
              </a:rPr>
              <a:t>注意</a:t>
            </a:r>
            <a:r>
              <a:rPr lang="en-US" altLang="zh-CN" sz="2000" dirty="0">
                <a:latin typeface="Times New Roman" panose="02020603050405020304" pitchFamily="18" charset="0"/>
                <a:ea typeface="华文中宋" panose="02010600040101010101" charset="-122"/>
                <a:cs typeface="Times New Roman" panose="02020603050405020304" pitchFamily="18" charset="0"/>
              </a:rPr>
              <a:t>mov</a:t>
            </a:r>
            <a:r>
              <a:rPr lang="zh-CN" altLang="en-US" sz="2000" dirty="0">
                <a:latin typeface="Times New Roman" panose="02020603050405020304" pitchFamily="18" charset="0"/>
                <a:ea typeface="华文中宋" panose="02010600040101010101" charset="-122"/>
                <a:cs typeface="Times New Roman" panose="02020603050405020304" pitchFamily="18" charset="0"/>
              </a:rPr>
              <a:t>指令的两个操作不能都是内存类型，寄存器大小必须和指令后缀</a:t>
            </a:r>
            <a:r>
              <a:rPr lang="zh-CN" altLang="en-US" sz="2000" dirty="0">
                <a:latin typeface="Times New Roman" panose="02020603050405020304" pitchFamily="18" charset="0"/>
                <a:ea typeface="华文中宋" panose="02010600040101010101" charset="-122"/>
                <a:cs typeface="Times New Roman" panose="02020603050405020304" pitchFamily="18" charset="0"/>
              </a:rPr>
              <a:t>匹配</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movl</a:t>
            </a:r>
            <a:r>
              <a:rPr lang="zh-CN" altLang="en-US" sz="2000" dirty="0">
                <a:latin typeface="Times New Roman" panose="02020603050405020304" pitchFamily="18" charset="0"/>
                <a:ea typeface="华文中宋" panose="02010600040101010101" charset="-122"/>
                <a:cs typeface="Times New Roman" panose="02020603050405020304" pitchFamily="18" charset="0"/>
              </a:rPr>
              <a:t>指令以寄存器为目的时，会将高位</a:t>
            </a:r>
            <a:r>
              <a:rPr lang="en-US" altLang="zh-CN" sz="2000" dirty="0">
                <a:latin typeface="Times New Roman" panose="02020603050405020304" pitchFamily="18" charset="0"/>
                <a:ea typeface="华文中宋" panose="02010600040101010101" charset="-122"/>
                <a:cs typeface="Times New Roman" panose="02020603050405020304" pitchFamily="18" charset="0"/>
              </a:rPr>
              <a:t>4</a:t>
            </a:r>
            <a:r>
              <a:rPr lang="zh-CN" altLang="en-US" sz="2000" dirty="0">
                <a:latin typeface="Times New Roman" panose="02020603050405020304" pitchFamily="18" charset="0"/>
                <a:ea typeface="华文中宋" panose="02010600040101010101" charset="-122"/>
                <a:cs typeface="Times New Roman" panose="02020603050405020304" pitchFamily="18" charset="0"/>
              </a:rPr>
              <a:t>字节</a:t>
            </a:r>
            <a:r>
              <a:rPr lang="zh-CN" altLang="en-US" sz="2000" dirty="0">
                <a:latin typeface="Times New Roman" panose="02020603050405020304" pitchFamily="18" charset="0"/>
                <a:ea typeface="华文中宋" panose="02010600040101010101" charset="-122"/>
                <a:cs typeface="Times New Roman" panose="02020603050405020304" pitchFamily="18" charset="0"/>
              </a:rPr>
              <a:t>清零</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5" name="内容占位符 4"/>
          <p:cNvPicPr>
            <a:picLocks noGrp="1" noChangeAspect="1"/>
          </p:cNvPicPr>
          <p:nvPr>
            <p:ph sz="half" idx="2"/>
            <p:custDataLst>
              <p:tags r:id="rId1"/>
            </p:custDataLst>
          </p:nvPr>
        </p:nvPicPr>
        <p:blipFill>
          <a:blip r:embed="rId2"/>
          <a:stretch>
            <a:fillRect/>
          </a:stretch>
        </p:blipFill>
        <p:spPr>
          <a:xfrm>
            <a:off x="3948430" y="3229610"/>
            <a:ext cx="6848475" cy="25330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740229"/>
          </a:xfrm>
        </p:spPr>
        <p:txBody>
          <a:bodyPr/>
          <a:lstStyle/>
          <a:p>
            <a:r>
              <a:rPr lang="en-US" altLang="zh-CN" dirty="0"/>
              <a:t>mov</a:t>
            </a:r>
            <a:r>
              <a:rPr lang="zh-CN" altLang="en-US" dirty="0"/>
              <a:t>类</a:t>
            </a:r>
            <a:r>
              <a:rPr lang="zh-CN" altLang="en-US" dirty="0"/>
              <a:t>指令</a:t>
            </a:r>
            <a:endParaRPr lang="zh-CN" altLang="en-US" dirty="0"/>
          </a:p>
        </p:txBody>
      </p:sp>
      <p:sp>
        <p:nvSpPr>
          <p:cNvPr id="3" name="内容占位符 2"/>
          <p:cNvSpPr>
            <a:spLocks noGrp="1"/>
          </p:cNvSpPr>
          <p:nvPr>
            <p:ph idx="1"/>
          </p:nvPr>
        </p:nvSpPr>
        <p:spPr>
          <a:xfrm>
            <a:off x="1134745" y="2626360"/>
            <a:ext cx="4212590" cy="3581400"/>
          </a:xfrm>
        </p:spPr>
        <p:txBody>
          <a:bodyPr/>
          <a:lstStyle/>
          <a:p>
            <a:pPr indent="0">
              <a:lnSpc>
                <a:spcPct val="150000"/>
              </a:lnSpc>
              <a:spcBef>
                <a:spcPts val="0"/>
              </a:spcBef>
            </a:pPr>
            <a:r>
              <a:rPr lang="en-US" altLang="zh-CN" sz="2000" dirty="0">
                <a:latin typeface="Times New Roman" panose="02020603050405020304" pitchFamily="18" charset="0"/>
                <a:ea typeface="华文中宋" panose="02010600040101010101" charset="-122"/>
                <a:cs typeface="Times New Roman" panose="02020603050405020304" pitchFamily="18" charset="0"/>
              </a:rPr>
              <a:t>z</a:t>
            </a:r>
            <a:r>
              <a:rPr lang="zh-CN" altLang="en-US" sz="2000" dirty="0">
                <a:latin typeface="Times New Roman" panose="02020603050405020304" pitchFamily="18" charset="0"/>
                <a:ea typeface="华文中宋" panose="02010600040101010101" charset="-122"/>
                <a:cs typeface="Times New Roman" panose="02020603050405020304" pitchFamily="18" charset="0"/>
              </a:rPr>
              <a:t>表示零扩展，</a:t>
            </a:r>
            <a:r>
              <a:rPr lang="en-US" altLang="zh-CN" sz="2000" dirty="0">
                <a:latin typeface="Times New Roman" panose="02020603050405020304" pitchFamily="18" charset="0"/>
                <a:ea typeface="华文中宋" panose="02010600040101010101" charset="-122"/>
                <a:cs typeface="Times New Roman" panose="02020603050405020304" pitchFamily="18" charset="0"/>
              </a:rPr>
              <a:t>s</a:t>
            </a:r>
            <a:r>
              <a:rPr lang="zh-CN" altLang="en-US" sz="2000" dirty="0">
                <a:latin typeface="Times New Roman" panose="02020603050405020304" pitchFamily="18" charset="0"/>
                <a:ea typeface="华文中宋" panose="02010600040101010101" charset="-122"/>
                <a:cs typeface="Times New Roman" panose="02020603050405020304" pitchFamily="18" charset="0"/>
              </a:rPr>
              <a:t>表示符号扩展</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a:p>
            <a:pPr indent="0">
              <a:lnSpc>
                <a:spcPct val="150000"/>
              </a:lnSpc>
              <a:spcBef>
                <a:spcPts val="0"/>
              </a:spcBef>
            </a:pPr>
            <a:r>
              <a:rPr lang="zh-CN" altLang="en-US" sz="2000" dirty="0">
                <a:latin typeface="Times New Roman" panose="02020603050405020304" pitchFamily="18" charset="0"/>
                <a:ea typeface="华文中宋" panose="02010600040101010101" charset="-122"/>
                <a:cs typeface="Times New Roman" panose="02020603050405020304" pitchFamily="18" charset="0"/>
              </a:rPr>
              <a:t>后两个字符表示扩展的字节</a:t>
            </a:r>
            <a:r>
              <a:rPr lang="zh-CN" altLang="en-US" sz="2000" dirty="0">
                <a:latin typeface="Times New Roman" panose="02020603050405020304" pitchFamily="18" charset="0"/>
                <a:ea typeface="华文中宋" panose="02010600040101010101" charset="-122"/>
                <a:cs typeface="Times New Roman" panose="02020603050405020304" pitchFamily="18" charset="0"/>
              </a:rPr>
              <a:t>数</a:t>
            </a:r>
            <a:endParaRPr lang="zh-CN" altLang="en-US" sz="2000" dirty="0">
              <a:latin typeface="Times New Roman" panose="02020603050405020304" pitchFamily="18" charset="0"/>
              <a:ea typeface="华文中宋" panose="02010600040101010101" charset="-122"/>
              <a:cs typeface="Times New Roman" panose="02020603050405020304" pitchFamily="18" charset="0"/>
            </a:endParaRPr>
          </a:p>
        </p:txBody>
      </p:sp>
      <p:pic>
        <p:nvPicPr>
          <p:cNvPr id="4" name="内容占位符 3"/>
          <p:cNvPicPr>
            <a:picLocks noGrp="1" noChangeAspect="1"/>
          </p:cNvPicPr>
          <p:nvPr>
            <p:ph sz="half" idx="2"/>
            <p:custDataLst>
              <p:tags r:id="rId1"/>
            </p:custDataLst>
          </p:nvPr>
        </p:nvPicPr>
        <p:blipFill>
          <a:blip r:embed="rId2"/>
          <a:stretch>
            <a:fillRect/>
          </a:stretch>
        </p:blipFill>
        <p:spPr>
          <a:xfrm>
            <a:off x="5584825" y="1247140"/>
            <a:ext cx="6463030" cy="46850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例题</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1083310" y="2171700"/>
            <a:ext cx="10652760" cy="278955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 name="KSO_WM_UNIT_PLACING_PICTURE_USER_VIEWPORT" val="{&quot;height&quot;:5127,&quot;width&quot;:15744}"/>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UNIT_PLACING_PICTURE_USER_VIEWPORT" val="{&quot;height&quot;:1707.096062992126,&quot;width&quot;:5151.218897637796}"/>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COMMONDATA" val="eyJoZGlkIjoiMDQwYjA4MmMxYmQzNTdkMzVjM2Y5ZWIxYzk3MTU4OGUifQ=="/>
  <p:tag name="KSO_WPP_MARK_KEY" val="39a76ae6-e962-4d9a-ba27-56f1cecea6d8"/>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TM10001105[[fn=剪切]]</Template>
  <TotalTime>0</TotalTime>
  <Words>2504</Words>
  <Application>WPS 演示</Application>
  <PresentationFormat>宽屏</PresentationFormat>
  <Paragraphs>262</Paragraphs>
  <Slides>42</Slides>
  <Notes>0</Notes>
  <HiddenSlides>0</HiddenSlides>
  <MMClips>0</MMClips>
  <ScaleCrop>false</ScaleCrop>
  <HeadingPairs>
    <vt:vector size="6" baseType="variant">
      <vt:variant>
        <vt:lpstr>已用的字体</vt:lpstr>
      </vt:variant>
      <vt:variant>
        <vt:i4>11</vt:i4>
      </vt:variant>
      <vt:variant>
        <vt:lpstr>主题</vt:lpstr>
      </vt:variant>
      <vt:variant>
        <vt:i4>21</vt:i4>
      </vt:variant>
      <vt:variant>
        <vt:lpstr>幻灯片标题</vt:lpstr>
      </vt:variant>
      <vt:variant>
        <vt:i4>42</vt:i4>
      </vt:variant>
    </vt:vector>
  </HeadingPairs>
  <TitlesOfParts>
    <vt:vector size="74" baseType="lpstr">
      <vt:lpstr>Arial</vt:lpstr>
      <vt:lpstr>宋体</vt:lpstr>
      <vt:lpstr>Wingdings</vt:lpstr>
      <vt:lpstr>Franklin Gothic Book</vt:lpstr>
      <vt:lpstr>Times New Roman</vt:lpstr>
      <vt:lpstr>华文中宋</vt:lpstr>
      <vt:lpstr>华文楷体</vt:lpstr>
      <vt:lpstr>微软雅黑</vt:lpstr>
      <vt:lpstr>Arial Unicode MS</vt:lpstr>
      <vt:lpstr>Calibri</vt:lpstr>
      <vt:lpstr>Cambria Math</vt:lpstr>
      <vt:lpstr>剪切</vt:lpstr>
      <vt:lpstr>1_剪切</vt:lpstr>
      <vt:lpstr>2_剪切</vt:lpstr>
      <vt:lpstr>3_剪切</vt:lpstr>
      <vt:lpstr>4_剪切</vt:lpstr>
      <vt:lpstr>5_剪切</vt:lpstr>
      <vt:lpstr>6_剪切</vt:lpstr>
      <vt:lpstr>7_剪切</vt:lpstr>
      <vt:lpstr>8_剪切</vt:lpstr>
      <vt:lpstr>9_剪切</vt:lpstr>
      <vt:lpstr>10_剪切</vt:lpstr>
      <vt:lpstr>11_剪切</vt:lpstr>
      <vt:lpstr>12_剪切</vt:lpstr>
      <vt:lpstr>13_剪切</vt:lpstr>
      <vt:lpstr>14_剪切</vt:lpstr>
      <vt:lpstr>15_剪切</vt:lpstr>
      <vt:lpstr>16_剪切</vt:lpstr>
      <vt:lpstr>17_剪切</vt:lpstr>
      <vt:lpstr>18_剪切</vt:lpstr>
      <vt:lpstr>19_剪切</vt:lpstr>
      <vt:lpstr>20_剪切</vt:lpstr>
      <vt:lpstr>MACHINE PROG: BASICS</vt:lpstr>
      <vt:lpstr>概览</vt:lpstr>
      <vt:lpstr>从C源代码到汇编代码</vt:lpstr>
      <vt:lpstr>存储</vt:lpstr>
      <vt:lpstr>操作数指示符</vt:lpstr>
      <vt:lpstr>操作数指示符</vt:lpstr>
      <vt:lpstr>mov类指令</vt:lpstr>
      <vt:lpstr>mov类指令</vt:lpstr>
      <vt:lpstr>例题</vt:lpstr>
      <vt:lpstr>例题</vt:lpstr>
      <vt:lpstr>栈操作</vt:lpstr>
      <vt:lpstr>栈操作</vt:lpstr>
      <vt:lpstr>栈操作</vt:lpstr>
      <vt:lpstr>算术操作</vt:lpstr>
      <vt:lpstr>例题</vt:lpstr>
      <vt:lpstr>例题</vt:lpstr>
      <vt:lpstr>特殊算术操作</vt:lpstr>
      <vt:lpstr>例题</vt:lpstr>
      <vt:lpstr>例题</vt:lpstr>
      <vt:lpstr>MACHINE PROG: CONTROL</vt:lpstr>
      <vt:lpstr>条件码</vt:lpstr>
      <vt:lpstr>条件码</vt:lpstr>
      <vt:lpstr>条件码</vt:lpstr>
      <vt:lpstr>set指令</vt:lpstr>
      <vt:lpstr>练习题</vt:lpstr>
      <vt:lpstr>练习题</vt:lpstr>
      <vt:lpstr>jump指令</vt:lpstr>
      <vt:lpstr>jump指令</vt:lpstr>
      <vt:lpstr>练习题</vt:lpstr>
      <vt:lpstr>练习题</vt:lpstr>
      <vt:lpstr>练习题</vt:lpstr>
      <vt:lpstr>练习题</vt:lpstr>
      <vt:lpstr>cmov指令</vt:lpstr>
      <vt:lpstr>cmov指令</vt:lpstr>
      <vt:lpstr>练习题</vt:lpstr>
      <vt:lpstr>练习题</vt:lpstr>
      <vt:lpstr>do-while循环</vt:lpstr>
      <vt:lpstr>while循环- jump to middle</vt:lpstr>
      <vt:lpstr>while循环- guarded do</vt:lpstr>
      <vt:lpstr>for循环：转成while循环</vt:lpstr>
      <vt:lpstr>switch跳转表：不是不停if-else</vt:lpstr>
      <vt:lpstr>switch跳转表：不是不停if-else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Bits, Bytes, and Integers</dc:title>
  <dc:creator>陈 奕阳</dc:creator>
  <cp:lastModifiedBy>DELL</cp:lastModifiedBy>
  <cp:revision>136</cp:revision>
  <dcterms:created xsi:type="dcterms:W3CDTF">2023-09-13T07:07:00Z</dcterms:created>
  <dcterms:modified xsi:type="dcterms:W3CDTF">2023-09-27T12:17:34Z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6821841D2941473FB0FC69C693D805E2_12</vt:lpwstr>
  </property>
  <property fmtid="{D5CDD505-2E9C-101B-9397-08002B2CF9AE}" pid="3" name="KSOProductBuildVer">
    <vt:lpwstr>2052-12.1.0.15374</vt:lpwstr>
  </property>
</Properties>
</file>