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2" r:id="rId48"/>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7942"/>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0"/>
    <p:restoredTop sz="95846"/>
  </p:normalViewPr>
  <p:slideViewPr>
    <p:cSldViewPr snapToGrid="0">
      <p:cViewPr varScale="1">
        <p:scale>
          <a:sx n="98" d="100"/>
          <a:sy n="98" d="100"/>
        </p:scale>
        <p:origin x="216"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tags" Target="tags/tag1.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3D13128C-00B6-CB4B-91C0-2F53DAC8B6A7}"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3D13128C-00B6-CB4B-91C0-2F53DAC8B6A7}"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3D13128C-00B6-CB4B-91C0-2F53DAC8B6A7}"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3D13128C-00B6-CB4B-91C0-2F53DAC8B6A7}"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3D13128C-00B6-CB4B-91C0-2F53DAC8B6A7}"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3D13128C-00B6-CB4B-91C0-2F53DAC8B6A7}"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3D13128C-00B6-CB4B-91C0-2F53DAC8B6A7}" type="datetimeFigureOut">
              <a:rPr/>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3D13128C-00B6-CB4B-91C0-2F53DAC8B6A7}" type="datetimeFigureOut">
              <a:rPr/>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13128C-00B6-CB4B-91C0-2F53DAC8B6A7}" type="datetimeFigureOut">
              <a:rPr/>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3D13128C-00B6-CB4B-91C0-2F53DAC8B6A7}"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3D13128C-00B6-CB4B-91C0-2F53DAC8B6A7}"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D01BB78-39FB-2B47-9918-A3006BD9A7C4}" type="slidenum">
              <a:rPr/>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13128C-00B6-CB4B-91C0-2F53DAC8B6A7}" type="datetimeFigureOut">
              <a:rPr/>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1BB78-39FB-2B47-9918-A3006BD9A7C4}" type="slidenum">
              <a:rPr/>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alphaModFix amt="50000"/>
          </a:blip>
          <a:srcRect l="-6758" t="-28766" r="6758" b="28766"/>
          <a:stretch>
            <a:fillRect/>
          </a:stretch>
        </p:blipFill>
        <p:spPr>
          <a:xfrm>
            <a:off x="8133080" y="1894762"/>
            <a:ext cx="4058920" cy="4640024"/>
          </a:xfrm>
          <a:prstGeom prst="rect">
            <a:avLst/>
          </a:prstGeom>
        </p:spPr>
      </p:pic>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13" name="标题 1"/>
          <p:cNvSpPr>
            <a:spLocks noGrp="1"/>
          </p:cNvSpPr>
          <p:nvPr>
            <p:ph type="ctrTitle"/>
          </p:nvPr>
        </p:nvSpPr>
        <p:spPr>
          <a:xfrm>
            <a:off x="1475444" y="902695"/>
            <a:ext cx="9241111" cy="2387600"/>
          </a:xfrm>
        </p:spPr>
        <p:txBody>
          <a:bodyPr>
            <a:normAutofit/>
          </a:bodyPr>
          <a:lstStyle/>
          <a:p>
            <a:r>
              <a:rPr kumimoji="1" lang="en-US" altLang="zh-CN" sz="4400" b="1" dirty="0">
                <a:ea typeface="黑体" panose="02010609060101010101" pitchFamily="49" charset="-122"/>
              </a:rPr>
              <a:t>ICS</a:t>
            </a:r>
            <a:r>
              <a:rPr kumimoji="1" lang="en-US" altLang="zh-CN" sz="4400" dirty="0">
                <a:ea typeface="黑体" panose="02010609060101010101" pitchFamily="49" charset="-122"/>
              </a:rPr>
              <a:t> </a:t>
            </a:r>
            <a:r>
              <a:rPr kumimoji="1" lang="zh-CN" altLang="en-US" sz="4400" dirty="0">
                <a:ea typeface="黑体" panose="02010609060101010101" pitchFamily="49" charset="-122"/>
              </a:rPr>
              <a:t>第 </a:t>
            </a:r>
            <a:r>
              <a:rPr kumimoji="1" lang="en-US" altLang="zh-CN" sz="4000" dirty="0">
                <a:solidFill>
                  <a:srgbClr val="0070C0"/>
                </a:solidFill>
                <a:latin typeface="Menlo" panose="020B0609030804020204" pitchFamily="49" charset="0"/>
                <a:ea typeface="Menlo" panose="020B0609030804020204" pitchFamily="49" charset="0"/>
                <a:cs typeface="Menlo" panose="020B0609030804020204" pitchFamily="49" charset="0"/>
              </a:rPr>
              <a:t>0.0.0.13</a:t>
            </a:r>
            <a:r>
              <a:rPr kumimoji="1" lang="en-US" altLang="zh-CN" sz="4000" dirty="0">
                <a:ea typeface="黑体" panose="02010609060101010101" pitchFamily="49" charset="-122"/>
              </a:rPr>
              <a:t> </a:t>
            </a:r>
            <a:r>
              <a:rPr kumimoji="1" lang="zh-CN" altLang="en-US" sz="4400" dirty="0">
                <a:ea typeface="黑体" panose="02010609060101010101" pitchFamily="49" charset="-122"/>
              </a:rPr>
              <a:t>次小班课</a:t>
            </a:r>
            <a:endParaRPr kumimoji="1" lang="zh-CN" altLang="en-US" sz="4400" baseline="30000" dirty="0">
              <a:ea typeface="黑体" panose="02010609060101010101" pitchFamily="49" charset="-122"/>
            </a:endParaRPr>
          </a:p>
        </p:txBody>
      </p:sp>
      <p:sp>
        <p:nvSpPr>
          <p:cNvPr id="14" name="副标题 2"/>
          <p:cNvSpPr>
            <a:spLocks noGrp="1"/>
          </p:cNvSpPr>
          <p:nvPr>
            <p:ph type="subTitle" idx="1"/>
          </p:nvPr>
        </p:nvSpPr>
        <p:spPr>
          <a:xfrm>
            <a:off x="2667000" y="3386893"/>
            <a:ext cx="6858000" cy="1655762"/>
          </a:xfrm>
        </p:spPr>
        <p:txBody>
          <a:bodyPr/>
          <a:lstStyle/>
          <a:p>
            <a:endParaRPr lang="en-US" altLang="zh-CN" sz="1800" b="1" dirty="0">
              <a:solidFill>
                <a:srgbClr val="0070C0"/>
              </a:solidFill>
              <a:latin typeface="+mj-lt"/>
              <a:ea typeface="Hei" pitchFamily="2" charset="-122"/>
            </a:endParaRPr>
          </a:p>
          <a:p>
            <a:r>
              <a:rPr lang="en-US" altLang="zh-CN" sz="1800" dirty="0">
                <a:effectLst/>
                <a:latin typeface="+mj-lt"/>
                <a:ea typeface="Hei" pitchFamily="2" charset="-122"/>
              </a:rPr>
              <a:t>Fall 2023, </a:t>
            </a:r>
            <a:r>
              <a:rPr lang="en-US" altLang="zh-CN" sz="1800" dirty="0">
                <a:effectLst/>
                <a:latin typeface="+mj-lt"/>
              </a:rPr>
              <a:t>Dec 13</a:t>
            </a:r>
            <a:r>
              <a:rPr lang="en-US" altLang="zh-CN" sz="1800" baseline="30000" dirty="0">
                <a:effectLst/>
                <a:latin typeface="+mj-lt"/>
              </a:rPr>
              <a:t>th</a:t>
            </a:r>
            <a:r>
              <a:rPr lang="en-US" altLang="zh-CN" sz="1800" dirty="0">
                <a:effectLst/>
                <a:latin typeface="+mj-lt"/>
              </a:rPr>
              <a:t>, 2023</a:t>
            </a:r>
            <a:endParaRPr lang="en-US" altLang="zh-CN" dirty="0">
              <a:effectLst/>
              <a:latin typeface="+mj-lt"/>
            </a:endParaRPr>
          </a:p>
          <a:p>
            <a:endParaRPr kumimoji="1" lang="zh-CN" altLang="en-US"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文本框 1"/>
          <p:cNvSpPr txBox="1"/>
          <p:nvPr/>
        </p:nvSpPr>
        <p:spPr>
          <a:xfrm>
            <a:off x="347033" y="1365186"/>
            <a:ext cx="8678980" cy="967957"/>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B. IP Addressing (3): Subnets, Classful &amp; CIDR</a:t>
            </a:r>
            <a:endParaRPr kumimoji="1" lang="en-US" altLang="zh-CN" sz="2000" dirty="0">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Take this IP: 172.31.46.248/20. Why is it </a:t>
            </a:r>
            <a:r>
              <a:rPr kumimoji="1" lang="en-US" altLang="zh-CN" sz="2000" b="1" dirty="0">
                <a:latin typeface="Calibri" panose="020F0502020204030204" pitchFamily="34" charset="0"/>
                <a:ea typeface="黑体" panose="02010609060101010101" pitchFamily="49" charset="-122"/>
              </a:rPr>
              <a:t>dotted</a:t>
            </a:r>
            <a:r>
              <a:rPr kumimoji="1" lang="en-US" altLang="zh-CN" sz="2000" dirty="0">
                <a:latin typeface="Calibri" panose="020F0502020204030204" pitchFamily="34" charset="0"/>
                <a:ea typeface="黑体" panose="02010609060101010101" pitchFamily="49" charset="-122"/>
              </a:rPr>
              <a:t>, and what is the </a:t>
            </a:r>
            <a:r>
              <a:rPr kumimoji="1" lang="en-US" altLang="zh-CN" sz="2000" b="1" dirty="0">
                <a:latin typeface="Calibri" panose="020F0502020204030204" pitchFamily="34" charset="0"/>
                <a:ea typeface="黑体" panose="02010609060101010101" pitchFamily="49" charset="-122"/>
              </a:rPr>
              <a:t>slash(/)</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p:txBody>
      </p:sp>
      <p:pic>
        <p:nvPicPr>
          <p:cNvPr id="3" name="图片 2"/>
          <p:cNvPicPr>
            <a:picLocks noChangeAspect="1"/>
          </p:cNvPicPr>
          <p:nvPr/>
        </p:nvPicPr>
        <p:blipFill rotWithShape="1">
          <a:blip r:embed="rId1"/>
          <a:srcRect t="52965" b="40275"/>
          <a:stretch>
            <a:fillRect/>
          </a:stretch>
        </p:blipFill>
        <p:spPr>
          <a:xfrm>
            <a:off x="461332" y="2401175"/>
            <a:ext cx="7772400" cy="187037"/>
          </a:xfrm>
          <a:prstGeom prst="rect">
            <a:avLst/>
          </a:prstGeom>
        </p:spPr>
      </p:pic>
      <p:pic>
        <p:nvPicPr>
          <p:cNvPr id="4" name="图片 3"/>
          <p:cNvPicPr>
            <a:picLocks noChangeAspect="1"/>
          </p:cNvPicPr>
          <p:nvPr/>
        </p:nvPicPr>
        <p:blipFill rotWithShape="1">
          <a:blip r:embed="rId2"/>
          <a:srcRect r="2342"/>
          <a:stretch>
            <a:fillRect/>
          </a:stretch>
        </p:blipFill>
        <p:spPr>
          <a:xfrm>
            <a:off x="3488535" y="2656244"/>
            <a:ext cx="8703466" cy="3641929"/>
          </a:xfrm>
          <a:prstGeom prst="rect">
            <a:avLst/>
          </a:prstGeom>
        </p:spPr>
      </p:pic>
      <p:sp>
        <p:nvSpPr>
          <p:cNvPr id="5" name="矩形 4"/>
          <p:cNvSpPr/>
          <p:nvPr/>
        </p:nvSpPr>
        <p:spPr>
          <a:xfrm>
            <a:off x="461331" y="3454801"/>
            <a:ext cx="2927812" cy="1704473"/>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sz="1400" dirty="0">
                <a:solidFill>
                  <a:sysClr val="windowText" lastClr="000000"/>
                </a:solidFill>
              </a:rPr>
              <a:t>The slash(/) means a </a:t>
            </a:r>
            <a:r>
              <a:rPr kumimoji="1" lang="en-US" altLang="zh-CN" sz="1400" b="1" dirty="0">
                <a:solidFill>
                  <a:sysClr val="windowText" lastClr="000000"/>
                </a:solidFill>
              </a:rPr>
              <a:t>subnet mask</a:t>
            </a:r>
            <a:r>
              <a:rPr kumimoji="1" lang="en-US" altLang="zh-CN" sz="1400" dirty="0">
                <a:solidFill>
                  <a:sysClr val="windowText" lastClr="000000"/>
                </a:solidFill>
              </a:rPr>
              <a:t>.</a:t>
            </a:r>
            <a:endParaRPr kumimoji="1" lang="en-US" altLang="zh-CN" sz="1400" dirty="0">
              <a:solidFill>
                <a:sysClr val="windowText" lastClr="000000"/>
              </a:solidFill>
            </a:endParaRPr>
          </a:p>
          <a:p>
            <a:r>
              <a:rPr kumimoji="1" lang="en-US" altLang="zh-CN" sz="1400" dirty="0">
                <a:solidFill>
                  <a:sysClr val="windowText" lastClr="000000"/>
                </a:solidFill>
              </a:rPr>
              <a:t>172.31.46.248/20 means the leftmost 20 bits describe a subnet. The remaining 12 bits specify a host.</a:t>
            </a:r>
            <a:endParaRPr kumimoji="1" lang="zh-CN" altLang="en-US" sz="1400" dirty="0">
              <a:solidFill>
                <a:sysClr val="windowText" lastClr="000000"/>
              </a:solidFill>
            </a:endParaRPr>
          </a:p>
        </p:txBody>
      </p:sp>
      <p:sp>
        <p:nvSpPr>
          <p:cNvPr id="6"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Network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网络漫游：网络层</a:t>
            </a:r>
            <a:endParaRPr kumimoji="1" lang="en-US" altLang="zh-CN" sz="2400" b="1" dirty="0">
              <a:latin typeface="+mn-lt"/>
              <a:ea typeface="黑体" panose="02010609060101010101" pitchFamily="49" charset="-122"/>
            </a:endParaRPr>
          </a:p>
        </p:txBody>
      </p:sp>
      <p:sp>
        <p:nvSpPr>
          <p:cNvPr id="16" name="文本框 15"/>
          <p:cNvSpPr txBox="1"/>
          <p:nvPr/>
        </p:nvSpPr>
        <p:spPr>
          <a:xfrm>
            <a:off x="461331" y="3078882"/>
            <a:ext cx="2927811" cy="369332"/>
          </a:xfrm>
          <a:prstGeom prst="rect">
            <a:avLst/>
          </a:prstGeom>
          <a:solidFill>
            <a:srgbClr val="0070C0"/>
          </a:solidFill>
        </p:spPr>
        <p:txBody>
          <a:bodyPr wrap="square" anchor="ctr">
            <a:spAutoFit/>
          </a:bodyPr>
          <a:lstStyle/>
          <a:p>
            <a:pPr algn="ctr">
              <a:buClr>
                <a:srgbClr val="0070C0"/>
              </a:buClr>
              <a:buSzPct val="75000"/>
            </a:pPr>
            <a:r>
              <a:rPr kumimoji="1" lang="en-US" altLang="zh-CN" b="1" dirty="0">
                <a:solidFill>
                  <a:schemeClr val="bg1"/>
                </a:solidFill>
                <a:latin typeface="Calibri" panose="020F0502020204030204" pitchFamily="34" charset="0"/>
                <a:ea typeface="黑体" panose="02010609060101010101" pitchFamily="49" charset="-122"/>
              </a:rPr>
              <a:t>Subnets</a:t>
            </a:r>
            <a:endParaRPr kumimoji="1" lang="en-US" altLang="zh-CN" dirty="0">
              <a:solidFill>
                <a:schemeClr val="bg1"/>
              </a:solidFill>
              <a:latin typeface="Calibri" panose="020F0502020204030204" pitchFamily="34" charset="0"/>
              <a:ea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9"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Network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网络漫游：网络层</a:t>
            </a:r>
            <a:endParaRPr kumimoji="1" lang="en-US" altLang="zh-CN" sz="2400" b="1" dirty="0">
              <a:latin typeface="+mn-lt"/>
              <a:ea typeface="黑体" panose="02010609060101010101" pitchFamily="49" charset="-122"/>
            </a:endParaRPr>
          </a:p>
        </p:txBody>
      </p:sp>
      <p:sp>
        <p:nvSpPr>
          <p:cNvPr id="10" name="文本框 9"/>
          <p:cNvSpPr txBox="1"/>
          <p:nvPr/>
        </p:nvSpPr>
        <p:spPr>
          <a:xfrm>
            <a:off x="347033" y="1770677"/>
            <a:ext cx="11497934" cy="4199611"/>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Why Subnets?</a:t>
            </a:r>
            <a:endParaRPr kumimoji="1" lang="en-US" altLang="zh-CN" sz="2000" b="1" dirty="0">
              <a:solidFill>
                <a:srgbClr val="0070C0"/>
              </a:solidFill>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To give the network some structure – for routers!</a:t>
            </a:r>
            <a:endParaRPr kumimoji="1" lang="en-US" altLang="zh-CN" sz="2000" dirty="0">
              <a:latin typeface="Calibri" panose="020F0502020204030204" pitchFamily="34" charset="0"/>
              <a:ea typeface="黑体" panose="02010609060101010101" pitchFamily="49" charset="-122"/>
            </a:endParaRPr>
          </a:p>
          <a:p>
            <a:pPr lvl="1">
              <a:lnSpc>
                <a:spcPct val="150000"/>
              </a:lnSpc>
              <a:buClr>
                <a:srgbClr val="0070C0"/>
              </a:buClr>
              <a:buSzPct val="75000"/>
            </a:pPr>
            <a:r>
              <a:rPr kumimoji="1" lang="en-US" altLang="zh-CN" sz="2000" dirty="0">
                <a:solidFill>
                  <a:schemeClr val="bg1">
                    <a:lumMod val="50000"/>
                  </a:schemeClr>
                </a:solidFill>
                <a:latin typeface="Calibri" panose="020F0502020204030204" pitchFamily="34" charset="0"/>
                <a:ea typeface="黑体" panose="02010609060101010101" pitchFamily="49" charset="-122"/>
              </a:rPr>
              <a:t>(The routing table need not contain all IP addresses, only subnets. Routing tables can be really large…)</a:t>
            </a:r>
            <a:endParaRPr kumimoji="1" lang="en-US" altLang="zh-CN" sz="2000" dirty="0">
              <a:solidFill>
                <a:schemeClr val="bg1">
                  <a:lumMod val="50000"/>
                </a:schemeClr>
              </a:solidFill>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Enables </a:t>
            </a:r>
            <a:r>
              <a:rPr kumimoji="1" lang="en-US" altLang="zh-CN" sz="2000" b="1" dirty="0">
                <a:latin typeface="Calibri" panose="020F0502020204030204" pitchFamily="34" charset="0"/>
                <a:ea typeface="黑体" panose="02010609060101010101" pitchFamily="49" charset="-122"/>
              </a:rPr>
              <a:t>private networks and</a:t>
            </a:r>
            <a:r>
              <a:rPr kumimoji="1" lang="en-US" altLang="zh-CN" sz="2000" dirty="0">
                <a:latin typeface="Calibri" panose="020F0502020204030204" pitchFamily="34" charset="0"/>
                <a:ea typeface="黑体" panose="02010609060101010101" pitchFamily="49" charset="-122"/>
              </a:rPr>
              <a:t> </a:t>
            </a:r>
            <a:r>
              <a:rPr kumimoji="1" lang="en-US" altLang="zh-CN" sz="2000" b="1" dirty="0">
                <a:latin typeface="Calibri" panose="020F0502020204030204" pitchFamily="34" charset="0"/>
                <a:ea typeface="黑体" panose="02010609060101010101" pitchFamily="49" charset="-122"/>
              </a:rPr>
              <a:t>public networks</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marL="800100" lvl="1" indent="-342900">
              <a:lnSpc>
                <a:spcPct val="150000"/>
              </a:lnSpc>
              <a:buClr>
                <a:srgbClr val="0070C0"/>
              </a:buClr>
              <a:buSzPct val="75000"/>
              <a:buFont typeface="Wingdings" panose="05000000000000000000" pitchFamily="2" charset="2"/>
              <a:buChar char="Ø"/>
            </a:pPr>
            <a:r>
              <a:rPr kumimoji="1" lang="en-US" altLang="zh-CN" sz="2000" dirty="0">
                <a:latin typeface="Calibri" panose="020F0502020204030204" pitchFamily="34" charset="0"/>
                <a:ea typeface="黑体" panose="02010609060101010101" pitchFamily="49" charset="-122"/>
              </a:rPr>
              <a:t>Certain subnets are reserved for private assignment. In fact, the IP you see with </a:t>
            </a:r>
            <a:r>
              <a:rPr kumimoji="1" lang="en-US" altLang="zh-CN" dirty="0">
                <a:highlight>
                  <a:srgbClr val="C0C0C0"/>
                </a:highlight>
                <a:latin typeface="Menlo" panose="020B0609030804020204" pitchFamily="49" charset="0"/>
                <a:ea typeface="Menlo" panose="020B0609030804020204" pitchFamily="49" charset="0"/>
                <a:cs typeface="Menlo" panose="020B0609030804020204" pitchFamily="49" charset="0"/>
              </a:rPr>
              <a:t>hostname –</a:t>
            </a:r>
            <a:r>
              <a:rPr kumimoji="1" lang="en-US" altLang="zh-CN" dirty="0" err="1">
                <a:highlight>
                  <a:srgbClr val="C0C0C0"/>
                </a:highlight>
                <a:latin typeface="Menlo" panose="020B0609030804020204" pitchFamily="49" charset="0"/>
                <a:ea typeface="Menlo" panose="020B0609030804020204" pitchFamily="49" charset="0"/>
                <a:cs typeface="Menlo" panose="020B0609030804020204" pitchFamily="49" charset="0"/>
              </a:rPr>
              <a:t>i</a:t>
            </a:r>
            <a:r>
              <a:rPr kumimoji="1" lang="en-US" altLang="zh-CN" sz="2000" dirty="0">
                <a:latin typeface="Calibri" panose="020F0502020204030204" pitchFamily="34" charset="0"/>
                <a:ea typeface="黑体" panose="02010609060101010101" pitchFamily="49" charset="-122"/>
              </a:rPr>
              <a:t> is most likely private.</a:t>
            </a:r>
            <a:endParaRPr kumimoji="1" lang="en-US" altLang="zh-CN" sz="2000" dirty="0">
              <a:latin typeface="Calibri" panose="020F0502020204030204" pitchFamily="34" charset="0"/>
              <a:ea typeface="黑体" panose="02010609060101010101" pitchFamily="49" charset="-122"/>
            </a:endParaRPr>
          </a:p>
          <a:p>
            <a:pPr marL="800100" lvl="1" indent="-342900">
              <a:lnSpc>
                <a:spcPct val="150000"/>
              </a:lnSpc>
              <a:buClr>
                <a:srgbClr val="0070C0"/>
              </a:buClr>
              <a:buSzPct val="75000"/>
              <a:buFont typeface="Wingdings" panose="05000000000000000000" pitchFamily="2" charset="2"/>
              <a:buChar char="Ø"/>
            </a:pPr>
            <a:r>
              <a:rPr kumimoji="1" lang="en-US" altLang="zh-CN" sz="2000" dirty="0">
                <a:latin typeface="Calibri" panose="020F0502020204030204" pitchFamily="34" charset="0"/>
                <a:ea typeface="黑体" panose="02010609060101010101" pitchFamily="49" charset="-122"/>
              </a:rPr>
              <a:t>IP addresses can be </a:t>
            </a:r>
            <a:r>
              <a:rPr kumimoji="1" lang="en-US" altLang="zh-CN" sz="2000" i="1" dirty="0">
                <a:latin typeface="Calibri" panose="020F0502020204030204" pitchFamily="34" charset="0"/>
                <a:ea typeface="黑体" panose="02010609060101010101" pitchFamily="49" charset="-122"/>
              </a:rPr>
              <a:t>reused</a:t>
            </a:r>
            <a:r>
              <a:rPr kumimoji="1" lang="en-US" altLang="zh-CN" sz="2000" dirty="0">
                <a:latin typeface="Calibri" panose="020F0502020204030204" pitchFamily="34" charset="0"/>
                <a:ea typeface="黑体" panose="02010609060101010101" pitchFamily="49" charset="-122"/>
              </a:rPr>
              <a:t> across private networks. This helps with the IPv4 depletion problem (more on that later).</a:t>
            </a:r>
            <a:endParaRPr kumimoji="1" lang="en-US" altLang="zh-CN" sz="2000" dirty="0">
              <a:latin typeface="Calibri" panose="020F0502020204030204" pitchFamily="34" charset="0"/>
              <a:ea typeface="黑体" panose="02010609060101010101" pitchFamily="49" charset="-122"/>
            </a:endParaRPr>
          </a:p>
          <a:p>
            <a:pPr>
              <a:lnSpc>
                <a:spcPct val="150000"/>
              </a:lnSpc>
              <a:buClr>
                <a:srgbClr val="0070C0"/>
              </a:buClr>
              <a:buSzPct val="75000"/>
            </a:pPr>
            <a:endParaRPr kumimoji="1" lang="en-US" altLang="zh-CN" sz="2000" dirty="0">
              <a:latin typeface="Calibri" panose="020F0502020204030204" pitchFamily="34" charset="0"/>
              <a:ea typeface="黑体" panose="02010609060101010101" pitchFamily="49"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47033" y="1580643"/>
            <a:ext cx="9303863" cy="4727411"/>
          </a:xfrm>
          <a:prstGeom prst="rect">
            <a:avLst/>
          </a:prstGeom>
        </p:spPr>
      </p:pic>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a:solidFill>
                  <a:srgbClr val="0070C0"/>
                </a:solidFill>
                <a:latin typeface="+mn-lt"/>
                <a:ea typeface="黑体" panose="02010609060101010101" pitchFamily="49" charset="-122"/>
              </a:rPr>
              <a:t>A Network Tour: Network Layer</a:t>
            </a:r>
            <a:endParaRPr kumimoji="1" lang="en-US" altLang="zh-CN" sz="4000">
              <a:solidFill>
                <a:srgbClr val="0070C0"/>
              </a:solidFill>
              <a:latin typeface="+mn-lt"/>
              <a:ea typeface="黑体" panose="02010609060101010101" pitchFamily="49" charset="-122"/>
            </a:endParaRPr>
          </a:p>
          <a:p>
            <a:pPr algn="l"/>
            <a:r>
              <a:rPr kumimoji="1" lang="zh-CN" altLang="en-US" sz="2400" b="1">
                <a:latin typeface="+mn-lt"/>
                <a:ea typeface="黑体" panose="02010609060101010101" pitchFamily="49" charset="-122"/>
              </a:rPr>
              <a:t>网络漫游：网络层</a:t>
            </a:r>
            <a:endParaRPr kumimoji="1" lang="en-US" altLang="zh-CN" sz="2400" b="1">
              <a:latin typeface="+mn-lt"/>
              <a:ea typeface="黑体" panose="02010609060101010101" pitchFamily="49" charset="-122"/>
            </a:endParaRPr>
          </a:p>
        </p:txBody>
      </p:sp>
      <p:sp>
        <p:nvSpPr>
          <p:cNvPr id="3" name="文本框 2"/>
          <p:cNvSpPr txBox="1"/>
          <p:nvPr/>
        </p:nvSpPr>
        <p:spPr>
          <a:xfrm>
            <a:off x="347033" y="1225416"/>
            <a:ext cx="8678980"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Classful IP Addressing</a:t>
            </a:r>
            <a:endParaRPr kumimoji="1" lang="en-US" altLang="zh-CN" sz="2000" b="1" dirty="0">
              <a:solidFill>
                <a:srgbClr val="0070C0"/>
              </a:solidFill>
              <a:latin typeface="Calibri" panose="020F0502020204030204" pitchFamily="34" charset="0"/>
              <a:ea typeface="黑体" panose="02010609060101010101" pitchFamily="49"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Network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网络漫游：网络层</a:t>
            </a:r>
            <a:endParaRPr kumimoji="1" lang="en-US" altLang="zh-CN" sz="2400" b="1" dirty="0">
              <a:latin typeface="+mn-lt"/>
              <a:ea typeface="黑体" panose="02010609060101010101" pitchFamily="49" charset="-122"/>
            </a:endParaRPr>
          </a:p>
        </p:txBody>
      </p:sp>
      <p:sp>
        <p:nvSpPr>
          <p:cNvPr id="6" name="文本框 5"/>
          <p:cNvSpPr txBox="1"/>
          <p:nvPr/>
        </p:nvSpPr>
        <p:spPr>
          <a:xfrm>
            <a:off x="347032" y="1581072"/>
            <a:ext cx="8678980"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Other Special IP Addresses</a:t>
            </a:r>
            <a:endParaRPr kumimoji="1" lang="en-US" altLang="zh-CN" sz="2000" b="1" dirty="0">
              <a:solidFill>
                <a:srgbClr val="0070C0"/>
              </a:solidFill>
              <a:latin typeface="Calibri" panose="020F0502020204030204" pitchFamily="34" charset="0"/>
              <a:ea typeface="黑体" panose="02010609060101010101" pitchFamily="49" charset="-122"/>
            </a:endParaRPr>
          </a:p>
        </p:txBody>
      </p:sp>
      <p:pic>
        <p:nvPicPr>
          <p:cNvPr id="9" name="图片 8"/>
          <p:cNvPicPr>
            <a:picLocks noChangeAspect="1"/>
          </p:cNvPicPr>
          <p:nvPr/>
        </p:nvPicPr>
        <p:blipFill>
          <a:blip r:embed="rId1"/>
          <a:stretch>
            <a:fillRect/>
          </a:stretch>
        </p:blipFill>
        <p:spPr>
          <a:xfrm>
            <a:off x="347032" y="2303250"/>
            <a:ext cx="10914003" cy="36058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Network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网络漫游：网络层</a:t>
            </a:r>
            <a:endParaRPr kumimoji="1" lang="en-US" altLang="zh-CN" sz="2400" b="1" dirty="0">
              <a:latin typeface="+mn-lt"/>
              <a:ea typeface="黑体" panose="02010609060101010101" pitchFamily="49" charset="-122"/>
            </a:endParaRPr>
          </a:p>
        </p:txBody>
      </p:sp>
      <p:sp>
        <p:nvSpPr>
          <p:cNvPr id="3" name="文本框 2"/>
          <p:cNvSpPr txBox="1"/>
          <p:nvPr/>
        </p:nvSpPr>
        <p:spPr>
          <a:xfrm>
            <a:off x="347032" y="1313410"/>
            <a:ext cx="8678980" cy="506292"/>
          </a:xfrm>
          <a:prstGeom prst="rect">
            <a:avLst/>
          </a:prstGeom>
          <a:noFill/>
        </p:spPr>
        <p:txBody>
          <a:bodyPr wrap="square" rtlCol="0">
            <a:spAutoFit/>
          </a:bodyPr>
          <a:lstStyle/>
          <a:p>
            <a:pPr>
              <a:lnSpc>
                <a:spcPct val="150000"/>
              </a:lnSpc>
              <a:buClr>
                <a:srgbClr val="0070C0"/>
              </a:buClr>
              <a:buSzPct val="75000"/>
            </a:pPr>
            <a:r>
              <a:rPr kumimoji="1" lang="en-US" altLang="zh-CN" sz="2000" b="1">
                <a:solidFill>
                  <a:srgbClr val="0070C0"/>
                </a:solidFill>
                <a:latin typeface="Calibri" panose="020F0502020204030204" pitchFamily="34" charset="0"/>
                <a:ea typeface="黑体" panose="02010609060101010101" pitchFamily="49" charset="-122"/>
              </a:rPr>
              <a:t>CIDR Addressing</a:t>
            </a:r>
            <a:endParaRPr kumimoji="1" lang="en-US" altLang="zh-CN" sz="2000" b="1">
              <a:solidFill>
                <a:srgbClr val="0070C0"/>
              </a:solidFill>
              <a:latin typeface="Calibri" panose="020F0502020204030204" pitchFamily="34" charset="0"/>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347032" y="1819702"/>
            <a:ext cx="8381331" cy="2558586"/>
          </a:xfrm>
          <a:prstGeom prst="rect">
            <a:avLst/>
          </a:prstGeom>
        </p:spPr>
      </p:pic>
      <p:sp>
        <p:nvSpPr>
          <p:cNvPr id="10" name="矩形 9"/>
          <p:cNvSpPr/>
          <p:nvPr/>
        </p:nvSpPr>
        <p:spPr>
          <a:xfrm>
            <a:off x="347032" y="4249882"/>
            <a:ext cx="11311568" cy="2086592"/>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sz="1600" b="1" dirty="0">
                <a:solidFill>
                  <a:sysClr val="windowText" lastClr="000000"/>
                </a:solidFill>
              </a:rPr>
              <a:t>IPv4, IPv6 and IP address depletion</a:t>
            </a:r>
            <a:endParaRPr kumimoji="1" lang="en-US" altLang="zh-CN" sz="1600" b="1" dirty="0">
              <a:solidFill>
                <a:sysClr val="windowText" lastClr="000000"/>
              </a:solidFill>
            </a:endParaRPr>
          </a:p>
          <a:p>
            <a:r>
              <a:rPr kumimoji="1" lang="en-US" altLang="zh-CN" sz="1600" dirty="0">
                <a:solidFill>
                  <a:sysClr val="windowText" lastClr="000000"/>
                </a:solidFill>
              </a:rPr>
              <a:t>IPv4 addresses (32-bit) have been depleted in February 2011. IPv6 (128-bit), despite being over 20-year-old and offering more addresses, is still not quite here because of its tricky differences.</a:t>
            </a:r>
            <a:endParaRPr kumimoji="1" lang="en-US" altLang="zh-CN" sz="1600" dirty="0">
              <a:solidFill>
                <a:sysClr val="windowText" lastClr="000000"/>
              </a:solidFill>
            </a:endParaRPr>
          </a:p>
          <a:p>
            <a:r>
              <a:rPr kumimoji="1" lang="en-US" altLang="zh-CN" sz="1600" dirty="0">
                <a:solidFill>
                  <a:sysClr val="windowText" lastClr="000000"/>
                </a:solidFill>
              </a:rPr>
              <a:t>The only way Internet is still growing, and what enables YOU to launch random Linux VMs that also have IP addresses, is to </a:t>
            </a:r>
            <a:r>
              <a:rPr kumimoji="1" lang="en-US" altLang="zh-CN" sz="1600" b="1" dirty="0">
                <a:solidFill>
                  <a:sysClr val="windowText" lastClr="000000"/>
                </a:solidFill>
              </a:rPr>
              <a:t>reuse private IP addresses</a:t>
            </a:r>
            <a:r>
              <a:rPr kumimoji="1" lang="en-US" altLang="zh-CN" sz="1600" dirty="0">
                <a:solidFill>
                  <a:sysClr val="windowText" lastClr="000000"/>
                </a:solidFill>
              </a:rPr>
              <a:t>. </a:t>
            </a:r>
            <a:endParaRPr kumimoji="1" lang="en-US" altLang="zh-CN" sz="1600" dirty="0">
              <a:solidFill>
                <a:sysClr val="windowText" lastClr="000000"/>
              </a:solidFill>
            </a:endParaRPr>
          </a:p>
          <a:p>
            <a:r>
              <a:rPr kumimoji="1" lang="en-US" altLang="zh-CN" sz="1600" dirty="0">
                <a:solidFill>
                  <a:sysClr val="windowText" lastClr="000000"/>
                </a:solidFill>
              </a:rPr>
              <a:t>Being private, your VM’s IP address is only reachable within your LAN (you cannot make it a public server), and your classmate’s VM IP can be exactly the same as yours.</a:t>
            </a:r>
            <a:endParaRPr kumimoji="1" lang="en-US" altLang="zh-CN" sz="1600" dirty="0">
              <a:solidFill>
                <a:sysClr val="windowText" lastClr="000000"/>
              </a:solidFill>
            </a:endParaRPr>
          </a:p>
          <a:p>
            <a:r>
              <a:rPr kumimoji="1" lang="en-US" altLang="zh-CN" sz="1600" i="1" dirty="0">
                <a:solidFill>
                  <a:sysClr val="windowText" lastClr="000000"/>
                </a:solidFill>
                <a:latin typeface="Consolas" panose="020B0609020204030204" pitchFamily="49" charset="0"/>
                <a:cs typeface="Consolas" panose="020B0609020204030204" pitchFamily="49" charset="0"/>
              </a:rPr>
              <a:t>Wonder how your VM connects to the Internet anyway?</a:t>
            </a:r>
            <a:endParaRPr kumimoji="1" lang="zh-CN" altLang="en-US" sz="1600" i="1" dirty="0">
              <a:solidFill>
                <a:sysClr val="windowText" lastClr="000000"/>
              </a:solidFill>
              <a:latin typeface="Consolas" panose="020B0609020204030204" pitchFamily="49" charset="0"/>
              <a:cs typeface="Consolas" panose="020B0609020204030204" pitchFamily="49"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Network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网络漫游：网络层</a:t>
            </a:r>
            <a:endParaRPr kumimoji="1" lang="en-US" altLang="zh-CN" sz="2400" b="1" dirty="0">
              <a:latin typeface="+mn-lt"/>
              <a:ea typeface="黑体" panose="02010609060101010101" pitchFamily="49" charset="-122"/>
            </a:endParaRPr>
          </a:p>
        </p:txBody>
      </p:sp>
      <p:sp>
        <p:nvSpPr>
          <p:cNvPr id="6" name="文本框 5"/>
          <p:cNvSpPr txBox="1"/>
          <p:nvPr/>
        </p:nvSpPr>
        <p:spPr>
          <a:xfrm>
            <a:off x="347031" y="1313410"/>
            <a:ext cx="11497935" cy="5127686"/>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B. IP Addressing (4): IP Configuration*</a:t>
            </a:r>
            <a:endParaRPr kumimoji="1" lang="en-US" altLang="zh-CN" sz="20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General idea: IP addresses are always </a:t>
            </a:r>
            <a:r>
              <a:rPr kumimoji="1" lang="en-US" altLang="zh-CN" sz="2000" b="1" dirty="0">
                <a:latin typeface="Calibri" panose="020F0502020204030204" pitchFamily="34" charset="0"/>
                <a:ea typeface="黑体" panose="02010609060101010101" pitchFamily="49" charset="-122"/>
              </a:rPr>
              <a:t>assigned</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b="1" dirty="0">
                <a:latin typeface="Calibri" panose="020F0502020204030204" pitchFamily="34" charset="0"/>
                <a:ea typeface="黑体" panose="02010609060101010101" pitchFamily="49" charset="-122"/>
              </a:rPr>
              <a:t>Public</a:t>
            </a:r>
            <a:r>
              <a:rPr kumimoji="1" lang="en-US" altLang="zh-CN" dirty="0">
                <a:latin typeface="Calibri" panose="020F0502020204030204" pitchFamily="34" charset="0"/>
                <a:ea typeface="黑体" panose="02010609060101010101" pitchFamily="49" charset="-122"/>
              </a:rPr>
              <a:t> Internet is maintained by </a:t>
            </a:r>
            <a:r>
              <a:rPr kumimoji="1" lang="en-US" altLang="zh-CN" b="1" dirty="0">
                <a:latin typeface="Calibri" panose="020F0502020204030204" pitchFamily="34" charset="0"/>
                <a:ea typeface="黑体" panose="02010609060101010101" pitchFamily="49" charset="-122"/>
              </a:rPr>
              <a:t>ISPs</a:t>
            </a:r>
            <a:r>
              <a:rPr kumimoji="1" lang="en-US" altLang="zh-CN" dirty="0">
                <a:latin typeface="Calibri" panose="020F0502020204030204" pitchFamily="34" charset="0"/>
                <a:ea typeface="黑体" panose="02010609060101010101" pitchFamily="49" charset="-122"/>
              </a:rPr>
              <a:t> (</a:t>
            </a:r>
            <a:r>
              <a:rPr kumimoji="1" lang="en-US" altLang="zh-CN" b="1" dirty="0">
                <a:latin typeface="Calibri" panose="020F0502020204030204" pitchFamily="34" charset="0"/>
                <a:ea typeface="黑体" panose="02010609060101010101" pitchFamily="49" charset="-122"/>
              </a:rPr>
              <a:t>Internet Service Provider</a:t>
            </a:r>
            <a:r>
              <a:rPr kumimoji="1" lang="en-US" altLang="zh-CN" dirty="0">
                <a:latin typeface="Calibri" panose="020F0502020204030204" pitchFamily="34" charset="0"/>
                <a:ea typeface="黑体" panose="02010609060101010101" pitchFamily="49" charset="-122"/>
              </a:rPr>
              <a:t>, for example China Mobile). They set up routers and their IPs, and sell you routers with assigned IP addresses.</a:t>
            </a:r>
            <a:endParaRPr kumimoji="1" lang="en-US" altLang="zh-CN"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b="1" dirty="0">
                <a:latin typeface="Calibri" panose="020F0502020204030204" pitchFamily="34" charset="0"/>
                <a:ea typeface="黑体" panose="02010609060101010101" pitchFamily="49" charset="-122"/>
              </a:rPr>
              <a:t>Private</a:t>
            </a:r>
            <a:r>
              <a:rPr kumimoji="1" lang="en-US" altLang="zh-CN" dirty="0">
                <a:latin typeface="Calibri" panose="020F0502020204030204" pitchFamily="34" charset="0"/>
                <a:ea typeface="黑体" panose="02010609060101010101" pitchFamily="49" charset="-122"/>
              </a:rPr>
              <a:t> addresses, then, are managed by enterprises/yourself however they want. When Wi-Fi is enabled on your PC, it uses DHCP (Dynamic Host Configuration Protocol) to contact your wireless router and then a DHCP server, which </a:t>
            </a:r>
            <a:r>
              <a:rPr kumimoji="1" lang="en-US" altLang="zh-CN" i="1" dirty="0">
                <a:latin typeface="Calibri" panose="020F0502020204030204" pitchFamily="34" charset="0"/>
                <a:ea typeface="黑体" panose="02010609060101010101" pitchFamily="49" charset="-122"/>
              </a:rPr>
              <a:t>leases</a:t>
            </a:r>
            <a:r>
              <a:rPr kumimoji="1" lang="en-US" altLang="zh-CN" dirty="0">
                <a:latin typeface="Calibri" panose="020F0502020204030204" pitchFamily="34" charset="0"/>
                <a:ea typeface="黑体" panose="02010609060101010101" pitchFamily="49" charset="-122"/>
              </a:rPr>
              <a:t> a private IP to you.</a:t>
            </a:r>
            <a:endParaRPr kumimoji="1" lang="en-US" altLang="zh-CN"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To bridge between private and public, there is </a:t>
            </a:r>
            <a:r>
              <a:rPr kumimoji="1" lang="en-US" altLang="zh-CN" b="1" dirty="0">
                <a:latin typeface="Calibri" panose="020F0502020204030204" pitchFamily="34" charset="0"/>
                <a:ea typeface="黑体" panose="02010609060101010101" pitchFamily="49" charset="-122"/>
              </a:rPr>
              <a:t>NAT (Network Address Translation)</a:t>
            </a:r>
            <a:r>
              <a:rPr kumimoji="1" lang="en-US" altLang="zh-CN" dirty="0">
                <a:latin typeface="Calibri" panose="020F0502020204030204" pitchFamily="34" charset="0"/>
                <a:ea typeface="黑体" panose="02010609060101010101" pitchFamily="49" charset="-122"/>
              </a:rPr>
              <a:t>.</a:t>
            </a:r>
            <a:endParaRPr kumimoji="1" lang="en-US" altLang="zh-CN" dirty="0">
              <a:latin typeface="Calibri" panose="020F0502020204030204" pitchFamily="34" charset="0"/>
              <a:ea typeface="黑体" panose="02010609060101010101" pitchFamily="49" charset="-122"/>
            </a:endParaRPr>
          </a:p>
          <a:p>
            <a:pPr lvl="1">
              <a:lnSpc>
                <a:spcPct val="150000"/>
              </a:lnSpc>
              <a:buClr>
                <a:srgbClr val="0070C0"/>
              </a:buClr>
              <a:buSzPct val="75000"/>
            </a:pPr>
            <a:r>
              <a:rPr kumimoji="1" lang="en-US" altLang="zh-CN" dirty="0">
                <a:solidFill>
                  <a:schemeClr val="bg1">
                    <a:lumMod val="50000"/>
                  </a:schemeClr>
                </a:solidFill>
                <a:latin typeface="Calibri" panose="020F0502020204030204" pitchFamily="34" charset="0"/>
                <a:ea typeface="黑体" panose="02010609060101010101" pitchFamily="49" charset="-122"/>
              </a:rPr>
              <a:t>Basically, all out-going private traffic takes the one public IP address that you bought from the ISP, and in-going traffic is redirected to their local IP destinations. </a:t>
            </a:r>
            <a:r>
              <a:rPr kumimoji="1" lang="en-US" altLang="zh-CN" i="1" dirty="0">
                <a:solidFill>
                  <a:schemeClr val="bg1">
                    <a:lumMod val="50000"/>
                  </a:schemeClr>
                </a:solidFill>
                <a:latin typeface="Calibri" panose="020F0502020204030204" pitchFamily="34" charset="0"/>
                <a:ea typeface="黑体" panose="02010609060101010101" pitchFamily="49" charset="-122"/>
              </a:rPr>
              <a:t>Read for more on Wiki</a:t>
            </a:r>
            <a:r>
              <a:rPr kumimoji="1" lang="en-US" altLang="zh-CN" dirty="0">
                <a:solidFill>
                  <a:schemeClr val="bg1">
                    <a:lumMod val="50000"/>
                  </a:schemeClr>
                </a:solidFill>
                <a:latin typeface="Calibri" panose="020F0502020204030204" pitchFamily="34" charset="0"/>
                <a:ea typeface="黑体" panose="02010609060101010101" pitchFamily="49" charset="-122"/>
              </a:rPr>
              <a:t>!</a:t>
            </a:r>
            <a:endParaRPr kumimoji="1" lang="en-US" altLang="zh-CN" sz="2000" dirty="0">
              <a:solidFill>
                <a:schemeClr val="bg1">
                  <a:lumMod val="50000"/>
                </a:schemeClr>
              </a:solidFill>
              <a:latin typeface="Calibri" panose="020F0502020204030204" pitchFamily="34" charset="0"/>
              <a:ea typeface="黑体" panose="02010609060101010101" pitchFamily="49" charset="-122"/>
            </a:endParaRPr>
          </a:p>
        </p:txBody>
      </p:sp>
      <p:grpSp>
        <p:nvGrpSpPr>
          <p:cNvPr id="16" name="组合 15"/>
          <p:cNvGrpSpPr/>
          <p:nvPr/>
        </p:nvGrpSpPr>
        <p:grpSpPr>
          <a:xfrm>
            <a:off x="790756" y="4308931"/>
            <a:ext cx="10072714" cy="837272"/>
            <a:chOff x="711243" y="4359687"/>
            <a:chExt cx="8398192" cy="698081"/>
          </a:xfrm>
        </p:grpSpPr>
        <p:pic>
          <p:nvPicPr>
            <p:cNvPr id="13" name="图片 12"/>
            <p:cNvPicPr>
              <a:picLocks noChangeAspect="1"/>
            </p:cNvPicPr>
            <p:nvPr/>
          </p:nvPicPr>
          <p:blipFill rotWithShape="1">
            <a:blip r:embed="rId1"/>
            <a:srcRect t="52258" b="22535"/>
            <a:stretch>
              <a:fillRect/>
            </a:stretch>
          </p:blipFill>
          <p:spPr>
            <a:xfrm>
              <a:off x="1337035" y="4359687"/>
              <a:ext cx="7772400" cy="697483"/>
            </a:xfrm>
            <a:prstGeom prst="rect">
              <a:avLst/>
            </a:prstGeom>
          </p:spPr>
        </p:pic>
        <p:sp>
          <p:nvSpPr>
            <p:cNvPr id="14" name="矩形 13"/>
            <p:cNvSpPr/>
            <p:nvPr/>
          </p:nvSpPr>
          <p:spPr>
            <a:xfrm>
              <a:off x="2054463" y="4550373"/>
              <a:ext cx="1443660" cy="185624"/>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711243" y="4360285"/>
              <a:ext cx="1064460" cy="697483"/>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tx1"/>
                  </a:solidFill>
                </a:rPr>
                <a:t>lease </a:t>
              </a:r>
              <a:endParaRPr kumimoji="1" lang="en-US" altLang="zh-CN" dirty="0">
                <a:solidFill>
                  <a:schemeClr val="tx1"/>
                </a:solidFill>
              </a:endParaRPr>
            </a:p>
            <a:p>
              <a:pPr algn="ctr"/>
              <a:r>
                <a:rPr kumimoji="1" lang="en-US" altLang="zh-CN" dirty="0">
                  <a:solidFill>
                    <a:schemeClr val="tx1"/>
                  </a:solidFill>
                </a:rPr>
                <a:t>timeout!</a:t>
              </a:r>
              <a:endParaRPr kumimoji="1" lang="zh-CN" altLang="en-US" dirty="0">
                <a:solidFill>
                  <a:schemeClr val="tx1"/>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a:solidFill>
                  <a:srgbClr val="0070C0"/>
                </a:solidFill>
                <a:latin typeface="+mn-lt"/>
                <a:ea typeface="黑体" panose="02010609060101010101" pitchFamily="49" charset="-122"/>
              </a:rPr>
              <a:t>A Network Tour: Network Layer</a:t>
            </a:r>
            <a:endParaRPr kumimoji="1" lang="en-US" altLang="zh-CN" sz="4000">
              <a:solidFill>
                <a:srgbClr val="0070C0"/>
              </a:solidFill>
              <a:latin typeface="+mn-lt"/>
              <a:ea typeface="黑体" panose="02010609060101010101" pitchFamily="49" charset="-122"/>
            </a:endParaRPr>
          </a:p>
          <a:p>
            <a:pPr algn="l"/>
            <a:r>
              <a:rPr kumimoji="1" lang="zh-CN" altLang="en-US" sz="2400" b="1">
                <a:latin typeface="+mn-lt"/>
                <a:ea typeface="黑体" panose="02010609060101010101" pitchFamily="49" charset="-122"/>
              </a:rPr>
              <a:t>网络漫游：网络层</a:t>
            </a:r>
            <a:endParaRPr kumimoji="1" lang="en-US" altLang="zh-CN" sz="2400" b="1">
              <a:latin typeface="+mn-lt"/>
              <a:ea typeface="黑体" panose="02010609060101010101" pitchFamily="49" charset="-122"/>
            </a:endParaRPr>
          </a:p>
        </p:txBody>
      </p:sp>
      <p:sp>
        <p:nvSpPr>
          <p:cNvPr id="3" name="文本框 2"/>
          <p:cNvSpPr txBox="1"/>
          <p:nvPr/>
        </p:nvSpPr>
        <p:spPr>
          <a:xfrm>
            <a:off x="347032" y="1313410"/>
            <a:ext cx="8678980" cy="506292"/>
          </a:xfrm>
          <a:prstGeom prst="rect">
            <a:avLst/>
          </a:prstGeom>
          <a:noFill/>
        </p:spPr>
        <p:txBody>
          <a:bodyPr wrap="square" rtlCol="0">
            <a:spAutoFit/>
          </a:bodyPr>
          <a:lstStyle/>
          <a:p>
            <a:pPr>
              <a:lnSpc>
                <a:spcPct val="150000"/>
              </a:lnSpc>
              <a:buClr>
                <a:srgbClr val="0070C0"/>
              </a:buClr>
              <a:buSzPct val="75000"/>
            </a:pPr>
            <a:r>
              <a:rPr kumimoji="1" lang="en-US" altLang="zh-CN" sz="2000" b="1">
                <a:solidFill>
                  <a:srgbClr val="0070C0"/>
                </a:solidFill>
                <a:latin typeface="Calibri" panose="020F0502020204030204" pitchFamily="34" charset="0"/>
                <a:ea typeface="黑体" panose="02010609060101010101" pitchFamily="49" charset="-122"/>
              </a:rPr>
              <a:t>A Final Case Study</a:t>
            </a:r>
            <a:endParaRPr kumimoji="1" lang="en-US" altLang="zh-CN" sz="2000" b="1">
              <a:solidFill>
                <a:srgbClr val="0070C0"/>
              </a:solidFill>
              <a:latin typeface="Calibri" panose="020F0502020204030204" pitchFamily="34" charset="0"/>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347030" y="1779642"/>
            <a:ext cx="7772400" cy="2029658"/>
          </a:xfrm>
          <a:prstGeom prst="rect">
            <a:avLst/>
          </a:prstGeom>
        </p:spPr>
      </p:pic>
      <p:sp>
        <p:nvSpPr>
          <p:cNvPr id="9" name="文本框 8"/>
          <p:cNvSpPr txBox="1"/>
          <p:nvPr/>
        </p:nvSpPr>
        <p:spPr>
          <a:xfrm>
            <a:off x="347030" y="3944494"/>
            <a:ext cx="11844969" cy="2308324"/>
          </a:xfrm>
          <a:prstGeom prst="rect">
            <a:avLst/>
          </a:prstGeom>
          <a:noFill/>
        </p:spPr>
        <p:txBody>
          <a:bodyPr wrap="square">
            <a:spAutoFit/>
          </a:bodyPr>
          <a:lstStyle/>
          <a:p>
            <a:pPr marL="285750" indent="-285750">
              <a:buSzPct val="75000"/>
              <a:buFont typeface="Wingdings" panose="05000000000000000000" pitchFamily="2" charset="2"/>
              <a:buChar char="u"/>
            </a:pPr>
            <a:r>
              <a:rPr kumimoji="1" lang="en-US" altLang="zh-CN" sz="1800" dirty="0">
                <a:latin typeface="Calibri" panose="020F0502020204030204" pitchFamily="34" charset="0"/>
                <a:ea typeface="黑体" panose="02010609060101010101" pitchFamily="49" charset="-122"/>
              </a:rPr>
              <a:t>The 192.xx.xx.xx IP is </a:t>
            </a:r>
            <a:r>
              <a:rPr kumimoji="1" lang="en-US" altLang="zh-CN" sz="1800" b="1" dirty="0">
                <a:latin typeface="Calibri" panose="020F0502020204030204" pitchFamily="34" charset="0"/>
                <a:ea typeface="黑体" panose="02010609060101010101" pitchFamily="49" charset="-122"/>
              </a:rPr>
              <a:t>private</a:t>
            </a:r>
            <a:r>
              <a:rPr kumimoji="1" lang="en-US" altLang="zh-CN" sz="1800" dirty="0">
                <a:latin typeface="Calibri" panose="020F0502020204030204" pitchFamily="34" charset="0"/>
                <a:ea typeface="黑体" panose="02010609060101010101" pitchFamily="49" charset="-122"/>
              </a:rPr>
              <a:t>, assigned by the network you are connect to.</a:t>
            </a:r>
            <a:endParaRPr kumimoji="1" lang="en-US" altLang="zh-CN" sz="1800"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The 111.205.240.27 is probably owned by PKU, bought and assigned from ISP. In this case, you are connected to a wireless </a:t>
            </a:r>
            <a:r>
              <a:rPr kumimoji="1" lang="en-US" altLang="zh-CN" b="1" dirty="0">
                <a:latin typeface="Calibri" panose="020F0502020204030204" pitchFamily="34" charset="0"/>
                <a:ea typeface="黑体" panose="02010609060101010101" pitchFamily="49" charset="-122"/>
              </a:rPr>
              <a:t>AP</a:t>
            </a:r>
            <a:r>
              <a:rPr kumimoji="1" lang="en-US" altLang="zh-CN" dirty="0">
                <a:latin typeface="Calibri" panose="020F0502020204030204" pitchFamily="34" charset="0"/>
                <a:ea typeface="黑体" panose="02010609060101010101" pitchFamily="49" charset="-122"/>
              </a:rPr>
              <a:t> (Access Point) on campus.</a:t>
            </a: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The 223.104.39.154 is assigned from another ISP, that you paid for your 4G/5G service. It is probably the IP of the </a:t>
            </a:r>
            <a:r>
              <a:rPr kumimoji="1" lang="en-US" altLang="zh-CN" b="1" dirty="0">
                <a:latin typeface="Calibri" panose="020F0502020204030204" pitchFamily="34" charset="0"/>
                <a:ea typeface="黑体" panose="02010609060101010101" pitchFamily="49" charset="-122"/>
              </a:rPr>
              <a:t>base station </a:t>
            </a:r>
            <a:r>
              <a:rPr kumimoji="1" lang="en-US" altLang="zh-CN" dirty="0">
                <a:latin typeface="Calibri" panose="020F0502020204030204" pitchFamily="34" charset="0"/>
                <a:ea typeface="黑体" panose="02010609060101010101" pitchFamily="49" charset="-122"/>
              </a:rPr>
              <a:t>your cell phone is talking to.</a:t>
            </a: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The VPN is another whole mess (and fun </a:t>
            </a:r>
            <a:r>
              <a:rPr kumimoji="1" lang="en-US" altLang="zh-CN" dirty="0">
                <a:latin typeface="Calibri" panose="020F0502020204030204" pitchFamily="34" charset="0"/>
                <a:ea typeface="黑体" panose="02010609060101010101" pitchFamily="49" charset="-122"/>
                <a:sym typeface="Wingdings" panose="05000000000000000000" pitchFamily="2" charset="2"/>
              </a:rPr>
              <a:t>). In a nutshell, you talk to </a:t>
            </a:r>
            <a:r>
              <a:rPr kumimoji="1" lang="en-US" altLang="zh-CN" b="1" dirty="0">
                <a:latin typeface="Calibri" panose="020F0502020204030204" pitchFamily="34" charset="0"/>
                <a:ea typeface="黑体" panose="02010609060101010101" pitchFamily="49" charset="-122"/>
                <a:sym typeface="Wingdings" panose="05000000000000000000" pitchFamily="2" charset="2"/>
              </a:rPr>
              <a:t>proxy servers </a:t>
            </a:r>
            <a:r>
              <a:rPr kumimoji="1" lang="en-US" altLang="zh-CN" dirty="0">
                <a:latin typeface="Calibri" panose="020F0502020204030204" pitchFamily="34" charset="0"/>
                <a:ea typeface="黑体" panose="02010609060101010101" pitchFamily="49" charset="-122"/>
                <a:sym typeface="Wingdings" panose="05000000000000000000" pitchFamily="2" charset="2"/>
              </a:rPr>
              <a:t>via IPSEC (secure IP protocol, that sets up tunnels from you to the proxy). The tunnel is encrypted, so it only looks as if the proxy is accessing the network for you.</a:t>
            </a:r>
            <a:endParaRPr kumimoji="1" lang="en-US" altLang="zh-CN" dirty="0">
              <a:latin typeface="Calibri" panose="020F0502020204030204" pitchFamily="34" charset="0"/>
              <a:ea typeface="黑体" panose="02010609060101010101" pitchFamily="49" charset="-122"/>
              <a:sym typeface="Wingdings" panose="05000000000000000000" pitchFamily="2" charset="2"/>
            </a:endParaRPr>
          </a:p>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sym typeface="Wingdings" panose="05000000000000000000" pitchFamily="2" charset="2"/>
              </a:rPr>
              <a:t>The public IPs are maintained by ISPs, and they know the </a:t>
            </a:r>
            <a:r>
              <a:rPr kumimoji="1" lang="en-US" altLang="zh-CN" b="1" dirty="0">
                <a:latin typeface="Calibri" panose="020F0502020204030204" pitchFamily="34" charset="0"/>
                <a:ea typeface="黑体" panose="02010609060101010101" pitchFamily="49" charset="-122"/>
                <a:sym typeface="Wingdings" panose="05000000000000000000" pitchFamily="2" charset="2"/>
              </a:rPr>
              <a:t>physical locations</a:t>
            </a:r>
            <a:r>
              <a:rPr kumimoji="1" lang="en-US" altLang="zh-CN" dirty="0">
                <a:latin typeface="Calibri" panose="020F0502020204030204" pitchFamily="34" charset="0"/>
                <a:ea typeface="黑体" panose="02010609060101010101" pitchFamily="49" charset="-122"/>
                <a:sym typeface="Wingdings" panose="05000000000000000000" pitchFamily="2" charset="2"/>
              </a:rPr>
              <a:t>.</a:t>
            </a:r>
            <a:endParaRPr kumimoji="1" lang="en-US" altLang="zh-CN" dirty="0">
              <a:latin typeface="Calibri" panose="020F0502020204030204" pitchFamily="34" charset="0"/>
              <a:ea typeface="黑体" panose="02010609060101010101" pitchFamily="49"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2" y="0"/>
            <a:ext cx="9787567"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Down to Link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网络漫游：链路层</a:t>
            </a:r>
            <a:endParaRPr kumimoji="1" lang="en-US" altLang="zh-CN" sz="2400" b="1" dirty="0">
              <a:latin typeface="+mn-lt"/>
              <a:ea typeface="黑体" panose="02010609060101010101" pitchFamily="49" charset="-122"/>
            </a:endParaRPr>
          </a:p>
        </p:txBody>
      </p:sp>
      <p:sp>
        <p:nvSpPr>
          <p:cNvPr id="6" name="文本框 5"/>
          <p:cNvSpPr txBox="1"/>
          <p:nvPr/>
        </p:nvSpPr>
        <p:spPr>
          <a:xfrm>
            <a:off x="347033" y="1327659"/>
            <a:ext cx="11291689" cy="2352952"/>
          </a:xfrm>
          <a:prstGeom prst="rect">
            <a:avLst/>
          </a:prstGeom>
          <a:noFill/>
        </p:spPr>
        <p:txBody>
          <a:bodyPr wrap="square" rtlCol="0">
            <a:spAutoFit/>
          </a:bodyPr>
          <a:lstStyle/>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By</a:t>
            </a:r>
            <a:r>
              <a:rPr kumimoji="1" lang="zh-CN" altLang="en-US" sz="2000" dirty="0">
                <a:latin typeface="Calibri" panose="020F0502020204030204" pitchFamily="34" charset="0"/>
                <a:ea typeface="黑体" panose="02010609060101010101" pitchFamily="49" charset="-122"/>
              </a:rPr>
              <a:t> </a:t>
            </a:r>
            <a:r>
              <a:rPr kumimoji="1" lang="en-US" altLang="zh-CN" sz="2000" dirty="0">
                <a:latin typeface="Calibri" panose="020F0502020204030204" pitchFamily="34" charset="0"/>
                <a:ea typeface="黑体" panose="02010609060101010101" pitchFamily="49" charset="-122"/>
              </a:rPr>
              <a:t>far we only talked about the Network Layer, i.e. </a:t>
            </a:r>
            <a:r>
              <a:rPr kumimoji="1" lang="en-US" altLang="zh-CN" sz="2000" i="1" dirty="0">
                <a:latin typeface="Calibri" panose="020F0502020204030204" pitchFamily="34" charset="0"/>
                <a:ea typeface="黑体" panose="02010609060101010101" pitchFamily="49" charset="-122"/>
              </a:rPr>
              <a:t>how to locate stuff</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lvl="1">
              <a:lnSpc>
                <a:spcPct val="150000"/>
              </a:lnSpc>
              <a:buClr>
                <a:srgbClr val="0070C0"/>
              </a:buClr>
              <a:buSzPct val="75000"/>
            </a:pPr>
            <a:r>
              <a:rPr kumimoji="1" lang="en-US" altLang="zh-CN" sz="2000" dirty="0">
                <a:solidFill>
                  <a:schemeClr val="bg1">
                    <a:lumMod val="50000"/>
                  </a:schemeClr>
                </a:solidFill>
                <a:latin typeface="Calibri" panose="020F0502020204030204" pitchFamily="34" charset="0"/>
                <a:ea typeface="黑体" panose="02010609060101010101" pitchFamily="49" charset="-122"/>
              </a:rPr>
              <a:t>Maybe you are already overwhelmed. Please collect yourself, because I’m not going into too much details for the following layers…</a:t>
            </a:r>
            <a:endParaRPr kumimoji="1" lang="en-US" altLang="zh-CN" sz="2000" dirty="0">
              <a:solidFill>
                <a:schemeClr val="bg1">
                  <a:lumMod val="50000"/>
                </a:schemeClr>
              </a:solidFill>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Looking down, there remain two problems: (a) how to format the data sent in the network, and (b) how the data is actually sent. The </a:t>
            </a:r>
            <a:r>
              <a:rPr kumimoji="1" lang="en-US" altLang="zh-CN" sz="2000" b="1" dirty="0">
                <a:latin typeface="Calibri" panose="020F0502020204030204" pitchFamily="34" charset="0"/>
                <a:ea typeface="黑体" panose="02010609060101010101" pitchFamily="49" charset="-122"/>
              </a:rPr>
              <a:t>link layer </a:t>
            </a:r>
            <a:r>
              <a:rPr kumimoji="1" lang="en-US" altLang="zh-CN" sz="2000" dirty="0">
                <a:latin typeface="Calibri" panose="020F0502020204030204" pitchFamily="34" charset="0"/>
                <a:ea typeface="黑体" panose="02010609060101010101" pitchFamily="49" charset="-122"/>
              </a:rPr>
              <a:t>tackles (a), and the </a:t>
            </a:r>
            <a:r>
              <a:rPr kumimoji="1" lang="en-US" altLang="zh-CN" sz="2000" b="1" dirty="0">
                <a:latin typeface="Calibri" panose="020F0502020204030204" pitchFamily="34" charset="0"/>
                <a:ea typeface="黑体" panose="02010609060101010101" pitchFamily="49" charset="-122"/>
              </a:rPr>
              <a:t>physical layer </a:t>
            </a:r>
            <a:r>
              <a:rPr kumimoji="1" lang="en-US" altLang="zh-CN" sz="2000" dirty="0">
                <a:latin typeface="Calibri" panose="020F0502020204030204" pitchFamily="34" charset="0"/>
                <a:ea typeface="黑体" panose="02010609060101010101" pitchFamily="49" charset="-122"/>
              </a:rPr>
              <a:t>tackles (b).</a:t>
            </a:r>
            <a:endParaRPr kumimoji="1" lang="en-US" altLang="zh-CN" sz="2000" dirty="0">
              <a:latin typeface="Calibri" panose="020F0502020204030204" pitchFamily="34" charset="0"/>
              <a:ea typeface="黑体" panose="02010609060101010101" pitchFamily="49" charset="-122"/>
            </a:endParaRPr>
          </a:p>
        </p:txBody>
      </p:sp>
      <p:sp>
        <p:nvSpPr>
          <p:cNvPr id="10" name="椭圆 9"/>
          <p:cNvSpPr/>
          <p:nvPr/>
        </p:nvSpPr>
        <p:spPr>
          <a:xfrm>
            <a:off x="6231606" y="4888484"/>
            <a:ext cx="1155837" cy="1155837"/>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 name="直线连接符 10"/>
          <p:cNvCxnSpPr>
            <a:stCxn id="15" idx="0"/>
            <a:endCxn id="19" idx="3"/>
          </p:cNvCxnSpPr>
          <p:nvPr/>
        </p:nvCxnSpPr>
        <p:spPr>
          <a:xfrm flipV="1">
            <a:off x="6809523" y="4325393"/>
            <a:ext cx="332449" cy="632503"/>
          </a:xfrm>
          <a:prstGeom prst="line">
            <a:avLst/>
          </a:prstGeom>
          <a:ln w="19050"/>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6622309" y="5466402"/>
            <a:ext cx="1427047" cy="276999"/>
          </a:xfrm>
          <a:prstGeom prst="rect">
            <a:avLst/>
          </a:prstGeom>
          <a:noFill/>
        </p:spPr>
        <p:txBody>
          <a:bodyPr wrap="square">
            <a:spAutoFit/>
          </a:bodyPr>
          <a:lstStyle/>
          <a:p>
            <a:pPr algn="ctr"/>
            <a:r>
              <a:rPr kumimoji="1" lang="en-US" altLang="zh-CN" sz="1200" b="1">
                <a:latin typeface="Calibri" panose="020F0502020204030204" pitchFamily="34" charset="0"/>
                <a:ea typeface="黑体" panose="02010609060101010101" pitchFamily="49" charset="-122"/>
              </a:rPr>
              <a:t>NIC1</a:t>
            </a:r>
            <a:r>
              <a:rPr kumimoji="1" lang="en-US" altLang="zh-CN" sz="1200">
                <a:latin typeface="Calibri" panose="020F0502020204030204" pitchFamily="34" charset="0"/>
                <a:ea typeface="黑体" panose="02010609060101010101" pitchFamily="49" charset="-122"/>
              </a:rPr>
              <a:t> 1.2.3.4</a:t>
            </a:r>
            <a:endParaRPr lang="zh-CN" altLang="en-US" sz="1200"/>
          </a:p>
        </p:txBody>
      </p:sp>
      <p:sp>
        <p:nvSpPr>
          <p:cNvPr id="13" name="文本框 12"/>
          <p:cNvSpPr txBox="1"/>
          <p:nvPr/>
        </p:nvSpPr>
        <p:spPr>
          <a:xfrm>
            <a:off x="6096000" y="5022597"/>
            <a:ext cx="1427047" cy="276999"/>
          </a:xfrm>
          <a:prstGeom prst="rect">
            <a:avLst/>
          </a:prstGeom>
          <a:noFill/>
        </p:spPr>
        <p:txBody>
          <a:bodyPr wrap="square">
            <a:spAutoFit/>
          </a:bodyPr>
          <a:lstStyle/>
          <a:p>
            <a:pPr algn="ctr"/>
            <a:r>
              <a:rPr kumimoji="1" lang="en-US" altLang="zh-CN" sz="1200" b="1">
                <a:latin typeface="Calibri" panose="020F0502020204030204" pitchFamily="34" charset="0"/>
                <a:ea typeface="黑体" panose="02010609060101010101" pitchFamily="49" charset="-122"/>
              </a:rPr>
              <a:t>NIC2</a:t>
            </a:r>
            <a:r>
              <a:rPr kumimoji="1" lang="en-US" altLang="zh-CN" sz="1200">
                <a:latin typeface="Calibri" panose="020F0502020204030204" pitchFamily="34" charset="0"/>
                <a:ea typeface="黑体" panose="02010609060101010101" pitchFamily="49" charset="-122"/>
              </a:rPr>
              <a:t> 1.2.2.3</a:t>
            </a:r>
            <a:endParaRPr lang="zh-CN" altLang="en-US" sz="1200"/>
          </a:p>
        </p:txBody>
      </p:sp>
      <p:sp>
        <p:nvSpPr>
          <p:cNvPr id="14" name="矩形 13"/>
          <p:cNvSpPr/>
          <p:nvPr/>
        </p:nvSpPr>
        <p:spPr>
          <a:xfrm>
            <a:off x="7005115" y="5369439"/>
            <a:ext cx="330717" cy="969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6644164" y="4957896"/>
            <a:ext cx="330717" cy="969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p:cNvSpPr/>
          <p:nvPr/>
        </p:nvSpPr>
        <p:spPr>
          <a:xfrm>
            <a:off x="9174915" y="3710761"/>
            <a:ext cx="1155837" cy="1155837"/>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9174914" y="4846109"/>
            <a:ext cx="1155837" cy="369332"/>
          </a:xfrm>
          <a:prstGeom prst="rect">
            <a:avLst/>
          </a:prstGeom>
          <a:noFill/>
          <a:ln>
            <a:noFill/>
          </a:ln>
        </p:spPr>
        <p:txBody>
          <a:bodyPr wrap="square">
            <a:spAutoFit/>
          </a:bodyPr>
          <a:lstStyle/>
          <a:p>
            <a:pPr algn="ctr"/>
            <a:r>
              <a:rPr kumimoji="1" lang="en-US" altLang="zh-CN">
                <a:latin typeface="Calibri" panose="020F0502020204030204" pitchFamily="34" charset="0"/>
                <a:ea typeface="黑体" panose="02010609060101010101" pitchFamily="49" charset="-122"/>
              </a:rPr>
              <a:t>google.cn</a:t>
            </a:r>
            <a:endParaRPr kumimoji="1" lang="en-US" altLang="zh-CN" sz="1800">
              <a:latin typeface="Calibri" panose="020F0502020204030204" pitchFamily="34" charset="0"/>
              <a:ea typeface="黑体" panose="02010609060101010101" pitchFamily="49" charset="-122"/>
            </a:endParaRPr>
          </a:p>
        </p:txBody>
      </p:sp>
      <p:grpSp>
        <p:nvGrpSpPr>
          <p:cNvPr id="18" name="组合 17"/>
          <p:cNvGrpSpPr/>
          <p:nvPr/>
        </p:nvGrpSpPr>
        <p:grpSpPr>
          <a:xfrm>
            <a:off x="7061673" y="4091743"/>
            <a:ext cx="548317" cy="273738"/>
            <a:chOff x="5128123" y="3936456"/>
            <a:chExt cx="548317" cy="273738"/>
          </a:xfrm>
        </p:grpSpPr>
        <p:sp>
          <p:nvSpPr>
            <p:cNvPr id="19" name="椭圆 18"/>
            <p:cNvSpPr/>
            <p:nvPr/>
          </p:nvSpPr>
          <p:spPr>
            <a:xfrm>
              <a:off x="5128123" y="3936456"/>
              <a:ext cx="548317" cy="273738"/>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0" name="直线连接符 19"/>
            <p:cNvCxnSpPr>
              <a:stCxn id="19" idx="1"/>
              <a:endCxn id="19" idx="5"/>
            </p:cNvCxnSpPr>
            <p:nvPr/>
          </p:nvCxnSpPr>
          <p:spPr>
            <a:xfrm>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21" name="直线连接符 20"/>
            <p:cNvCxnSpPr>
              <a:stCxn id="19" idx="7"/>
              <a:endCxn id="19" idx="3"/>
            </p:cNvCxnSpPr>
            <p:nvPr/>
          </p:nvCxnSpPr>
          <p:spPr>
            <a:xfrm flipH="1">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grpSp>
        <p:nvGrpSpPr>
          <p:cNvPr id="22" name="组合 21"/>
          <p:cNvGrpSpPr/>
          <p:nvPr/>
        </p:nvGrpSpPr>
        <p:grpSpPr>
          <a:xfrm>
            <a:off x="8184838" y="3980076"/>
            <a:ext cx="548317" cy="273738"/>
            <a:chOff x="5128123" y="3936456"/>
            <a:chExt cx="548317" cy="273738"/>
          </a:xfrm>
        </p:grpSpPr>
        <p:sp>
          <p:nvSpPr>
            <p:cNvPr id="23" name="椭圆 22"/>
            <p:cNvSpPr/>
            <p:nvPr/>
          </p:nvSpPr>
          <p:spPr>
            <a:xfrm>
              <a:off x="5128123" y="3936456"/>
              <a:ext cx="548317" cy="273738"/>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4" name="直线连接符 23"/>
            <p:cNvCxnSpPr>
              <a:stCxn id="23" idx="1"/>
              <a:endCxn id="23" idx="5"/>
            </p:cNvCxnSpPr>
            <p:nvPr/>
          </p:nvCxnSpPr>
          <p:spPr>
            <a:xfrm>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25" name="直线连接符 24"/>
            <p:cNvCxnSpPr>
              <a:stCxn id="23" idx="7"/>
              <a:endCxn id="23" idx="3"/>
            </p:cNvCxnSpPr>
            <p:nvPr/>
          </p:nvCxnSpPr>
          <p:spPr>
            <a:xfrm flipH="1">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grpSp>
        <p:nvGrpSpPr>
          <p:cNvPr id="26" name="组合 25"/>
          <p:cNvGrpSpPr/>
          <p:nvPr/>
        </p:nvGrpSpPr>
        <p:grpSpPr>
          <a:xfrm>
            <a:off x="8378655" y="5210236"/>
            <a:ext cx="548317" cy="273738"/>
            <a:chOff x="5128123" y="3936456"/>
            <a:chExt cx="548317" cy="273738"/>
          </a:xfrm>
        </p:grpSpPr>
        <p:sp>
          <p:nvSpPr>
            <p:cNvPr id="27" name="椭圆 26"/>
            <p:cNvSpPr/>
            <p:nvPr/>
          </p:nvSpPr>
          <p:spPr>
            <a:xfrm>
              <a:off x="5128123" y="3936456"/>
              <a:ext cx="548317" cy="273738"/>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8" name="直线连接符 27"/>
            <p:cNvCxnSpPr>
              <a:stCxn id="27" idx="1"/>
              <a:endCxn id="27" idx="5"/>
            </p:cNvCxnSpPr>
            <p:nvPr/>
          </p:nvCxnSpPr>
          <p:spPr>
            <a:xfrm>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29" name="直线连接符 28"/>
            <p:cNvCxnSpPr>
              <a:stCxn id="27" idx="7"/>
              <a:endCxn id="27" idx="3"/>
            </p:cNvCxnSpPr>
            <p:nvPr/>
          </p:nvCxnSpPr>
          <p:spPr>
            <a:xfrm flipH="1">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grpSp>
        <p:nvGrpSpPr>
          <p:cNvPr id="30" name="组合 29"/>
          <p:cNvGrpSpPr/>
          <p:nvPr/>
        </p:nvGrpSpPr>
        <p:grpSpPr>
          <a:xfrm>
            <a:off x="7464403" y="4776968"/>
            <a:ext cx="548317" cy="273738"/>
            <a:chOff x="5128123" y="3936456"/>
            <a:chExt cx="548317" cy="273738"/>
          </a:xfrm>
        </p:grpSpPr>
        <p:sp>
          <p:nvSpPr>
            <p:cNvPr id="31" name="椭圆 30"/>
            <p:cNvSpPr/>
            <p:nvPr/>
          </p:nvSpPr>
          <p:spPr>
            <a:xfrm>
              <a:off x="5128123" y="3936456"/>
              <a:ext cx="548317" cy="273738"/>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2" name="直线连接符 31"/>
            <p:cNvCxnSpPr>
              <a:stCxn id="31" idx="1"/>
              <a:endCxn id="31" idx="5"/>
            </p:cNvCxnSpPr>
            <p:nvPr/>
          </p:nvCxnSpPr>
          <p:spPr>
            <a:xfrm>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33" name="直线连接符 32"/>
            <p:cNvCxnSpPr>
              <a:stCxn id="31" idx="7"/>
              <a:endCxn id="31" idx="3"/>
            </p:cNvCxnSpPr>
            <p:nvPr/>
          </p:nvCxnSpPr>
          <p:spPr>
            <a:xfrm flipH="1">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cxnSp>
        <p:nvCxnSpPr>
          <p:cNvPr id="34" name="直线连接符 33"/>
          <p:cNvCxnSpPr>
            <a:stCxn id="14" idx="3"/>
            <a:endCxn id="31" idx="4"/>
          </p:cNvCxnSpPr>
          <p:nvPr/>
        </p:nvCxnSpPr>
        <p:spPr>
          <a:xfrm flipV="1">
            <a:off x="7335832" y="5050706"/>
            <a:ext cx="402730" cy="367215"/>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直线连接符 34"/>
          <p:cNvCxnSpPr>
            <a:stCxn id="27" idx="1"/>
            <a:endCxn id="31" idx="5"/>
          </p:cNvCxnSpPr>
          <p:nvPr/>
        </p:nvCxnSpPr>
        <p:spPr>
          <a:xfrm flipH="1" flipV="1">
            <a:off x="7932421" y="5010618"/>
            <a:ext cx="526533" cy="239706"/>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线连接符 35"/>
          <p:cNvCxnSpPr>
            <a:stCxn id="23" idx="2"/>
            <a:endCxn id="19" idx="6"/>
          </p:cNvCxnSpPr>
          <p:nvPr/>
        </p:nvCxnSpPr>
        <p:spPr>
          <a:xfrm flipH="1">
            <a:off x="7609990" y="4116945"/>
            <a:ext cx="574848" cy="111667"/>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线连接符 36"/>
          <p:cNvCxnSpPr>
            <a:stCxn id="31" idx="0"/>
            <a:endCxn id="19" idx="5"/>
          </p:cNvCxnSpPr>
          <p:nvPr/>
        </p:nvCxnSpPr>
        <p:spPr>
          <a:xfrm flipH="1" flipV="1">
            <a:off x="7529691" y="4325393"/>
            <a:ext cx="208871" cy="451575"/>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直线连接符 37"/>
          <p:cNvCxnSpPr>
            <a:stCxn id="27" idx="0"/>
            <a:endCxn id="23" idx="4"/>
          </p:cNvCxnSpPr>
          <p:nvPr/>
        </p:nvCxnSpPr>
        <p:spPr>
          <a:xfrm flipH="1" flipV="1">
            <a:off x="8458997" y="4253814"/>
            <a:ext cx="193817" cy="956422"/>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直线连接符 38"/>
          <p:cNvCxnSpPr>
            <a:stCxn id="43" idx="1"/>
            <a:endCxn id="23" idx="6"/>
          </p:cNvCxnSpPr>
          <p:nvPr/>
        </p:nvCxnSpPr>
        <p:spPr>
          <a:xfrm flipH="1" flipV="1">
            <a:off x="8733155" y="4116945"/>
            <a:ext cx="550444" cy="166867"/>
          </a:xfrm>
          <a:prstGeom prst="line">
            <a:avLst/>
          </a:prstGeom>
          <a:ln w="19050"/>
        </p:spPr>
        <p:style>
          <a:lnRef idx="1">
            <a:schemeClr val="dk1"/>
          </a:lnRef>
          <a:fillRef idx="0">
            <a:schemeClr val="dk1"/>
          </a:fillRef>
          <a:effectRef idx="0">
            <a:schemeClr val="dk1"/>
          </a:effectRef>
          <a:fontRef idx="minor">
            <a:schemeClr val="tx1"/>
          </a:fontRef>
        </p:style>
      </p:cxnSp>
      <p:sp>
        <p:nvSpPr>
          <p:cNvPr id="40" name="文本框 39"/>
          <p:cNvSpPr txBox="1"/>
          <p:nvPr/>
        </p:nvSpPr>
        <p:spPr>
          <a:xfrm>
            <a:off x="9283527" y="4510542"/>
            <a:ext cx="1427047" cy="276999"/>
          </a:xfrm>
          <a:prstGeom prst="rect">
            <a:avLst/>
          </a:prstGeom>
          <a:noFill/>
        </p:spPr>
        <p:txBody>
          <a:bodyPr wrap="square">
            <a:spAutoFit/>
          </a:bodyPr>
          <a:lstStyle/>
          <a:p>
            <a:pPr algn="ctr"/>
            <a:r>
              <a:rPr kumimoji="1" lang="en-US" altLang="zh-CN" sz="1200" b="1">
                <a:latin typeface="Calibri" panose="020F0502020204030204" pitchFamily="34" charset="0"/>
                <a:ea typeface="黑体" panose="02010609060101010101" pitchFamily="49" charset="-122"/>
              </a:rPr>
              <a:t>NIC1</a:t>
            </a:r>
            <a:r>
              <a:rPr kumimoji="1" lang="en-US" altLang="zh-CN" sz="1200">
                <a:latin typeface="Calibri" panose="020F0502020204030204" pitchFamily="34" charset="0"/>
                <a:ea typeface="黑体" panose="02010609060101010101" pitchFamily="49" charset="-122"/>
              </a:rPr>
              <a:t> 4.3.2.1</a:t>
            </a:r>
            <a:endParaRPr lang="zh-CN" altLang="en-US" sz="1200"/>
          </a:p>
        </p:txBody>
      </p:sp>
      <p:sp>
        <p:nvSpPr>
          <p:cNvPr id="41" name="矩形 40"/>
          <p:cNvSpPr/>
          <p:nvPr/>
        </p:nvSpPr>
        <p:spPr>
          <a:xfrm>
            <a:off x="9609332" y="4455297"/>
            <a:ext cx="330717" cy="969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2" name="直线连接符 41"/>
          <p:cNvCxnSpPr>
            <a:stCxn id="41" idx="1"/>
            <a:endCxn id="27" idx="7"/>
          </p:cNvCxnSpPr>
          <p:nvPr/>
        </p:nvCxnSpPr>
        <p:spPr>
          <a:xfrm flipH="1">
            <a:off x="8846673" y="4503779"/>
            <a:ext cx="762659" cy="746545"/>
          </a:xfrm>
          <a:prstGeom prst="line">
            <a:avLst/>
          </a:prstGeom>
          <a:ln w="19050"/>
        </p:spPr>
        <p:style>
          <a:lnRef idx="1">
            <a:schemeClr val="dk1"/>
          </a:lnRef>
          <a:fillRef idx="0">
            <a:schemeClr val="dk1"/>
          </a:fillRef>
          <a:effectRef idx="0">
            <a:schemeClr val="dk1"/>
          </a:effectRef>
          <a:fontRef idx="minor">
            <a:schemeClr val="tx1"/>
          </a:fontRef>
        </p:style>
      </p:cxnSp>
      <p:sp>
        <p:nvSpPr>
          <p:cNvPr id="43" name="矩形 42"/>
          <p:cNvSpPr/>
          <p:nvPr/>
        </p:nvSpPr>
        <p:spPr>
          <a:xfrm>
            <a:off x="9283599" y="4235330"/>
            <a:ext cx="330717" cy="969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p:cNvSpPr txBox="1"/>
          <p:nvPr/>
        </p:nvSpPr>
        <p:spPr>
          <a:xfrm>
            <a:off x="8942828" y="3984885"/>
            <a:ext cx="1427047" cy="276999"/>
          </a:xfrm>
          <a:prstGeom prst="rect">
            <a:avLst/>
          </a:prstGeom>
          <a:noFill/>
        </p:spPr>
        <p:txBody>
          <a:bodyPr wrap="square">
            <a:spAutoFit/>
          </a:bodyPr>
          <a:lstStyle/>
          <a:p>
            <a:pPr algn="ctr"/>
            <a:r>
              <a:rPr kumimoji="1" lang="en-US" altLang="zh-CN" sz="1200" b="1">
                <a:latin typeface="Calibri" panose="020F0502020204030204" pitchFamily="34" charset="0"/>
                <a:ea typeface="黑体" panose="02010609060101010101" pitchFamily="49" charset="-122"/>
              </a:rPr>
              <a:t>NIC2</a:t>
            </a:r>
            <a:r>
              <a:rPr kumimoji="1" lang="en-US" altLang="zh-CN" sz="1200">
                <a:latin typeface="Calibri" panose="020F0502020204030204" pitchFamily="34" charset="0"/>
                <a:ea typeface="黑体" panose="02010609060101010101" pitchFamily="49" charset="-122"/>
              </a:rPr>
              <a:t> 4.3.1.2</a:t>
            </a:r>
            <a:endParaRPr lang="zh-CN" altLang="en-US" sz="1200"/>
          </a:p>
        </p:txBody>
      </p:sp>
      <p:sp>
        <p:nvSpPr>
          <p:cNvPr id="45" name="文本框 44"/>
          <p:cNvSpPr txBox="1"/>
          <p:nvPr/>
        </p:nvSpPr>
        <p:spPr>
          <a:xfrm>
            <a:off x="8074894" y="5458702"/>
            <a:ext cx="1155837" cy="369332"/>
          </a:xfrm>
          <a:prstGeom prst="rect">
            <a:avLst/>
          </a:prstGeom>
          <a:noFill/>
          <a:ln>
            <a:noFill/>
          </a:ln>
        </p:spPr>
        <p:txBody>
          <a:bodyPr wrap="square">
            <a:spAutoFit/>
          </a:bodyPr>
          <a:lstStyle/>
          <a:p>
            <a:pPr algn="ctr"/>
            <a:r>
              <a:rPr kumimoji="1" lang="en-US" altLang="zh-CN">
                <a:latin typeface="Calibri" panose="020F0502020204030204" pitchFamily="34" charset="0"/>
                <a:ea typeface="黑体" panose="02010609060101010101" pitchFamily="49" charset="-122"/>
              </a:rPr>
              <a:t>router</a:t>
            </a:r>
            <a:endParaRPr kumimoji="1" lang="en-US" altLang="zh-CN" sz="1800">
              <a:latin typeface="Calibri" panose="020F0502020204030204" pitchFamily="34" charset="0"/>
              <a:ea typeface="黑体" panose="02010609060101010101" pitchFamily="49" charset="-122"/>
            </a:endParaRPr>
          </a:p>
        </p:txBody>
      </p:sp>
      <p:sp>
        <p:nvSpPr>
          <p:cNvPr id="46" name="矩形 45"/>
          <p:cNvSpPr/>
          <p:nvPr/>
        </p:nvSpPr>
        <p:spPr>
          <a:xfrm>
            <a:off x="1135042" y="4434573"/>
            <a:ext cx="4073133" cy="1514050"/>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1600" dirty="0">
                <a:solidFill>
                  <a:sysClr val="windowText" lastClr="000000"/>
                </a:solidFill>
              </a:rPr>
              <a:t>What do we do with the data when we put messages onto NIC?</a:t>
            </a:r>
            <a:endParaRPr kumimoji="1" lang="en-US" altLang="zh-CN" sz="1600" dirty="0">
              <a:solidFill>
                <a:sysClr val="windowText" lastClr="000000"/>
              </a:solidFill>
            </a:endParaRPr>
          </a:p>
          <a:p>
            <a:pPr algn="ctr"/>
            <a:r>
              <a:rPr kumimoji="1" lang="en-US" altLang="zh-CN" sz="1600" dirty="0">
                <a:solidFill>
                  <a:sysClr val="windowText" lastClr="000000"/>
                </a:solidFill>
              </a:rPr>
              <a:t>How does NIC actually send out data?</a:t>
            </a:r>
            <a:endParaRPr kumimoji="1" lang="en-US" altLang="zh-CN" sz="1600" dirty="0">
              <a:solidFill>
                <a:sysClr val="windowText" lastClr="000000"/>
              </a:solidFill>
            </a:endParaRPr>
          </a:p>
          <a:p>
            <a:pPr algn="ctr"/>
            <a:r>
              <a:rPr kumimoji="1" lang="en-US" altLang="zh-CN" sz="1600" dirty="0">
                <a:solidFill>
                  <a:sysClr val="windowText" lastClr="000000"/>
                </a:solidFill>
              </a:rPr>
              <a:t>Is there only </a:t>
            </a:r>
            <a:r>
              <a:rPr kumimoji="1" lang="en-US" altLang="zh-CN" sz="1600" b="1" dirty="0">
                <a:solidFill>
                  <a:sysClr val="windowText" lastClr="000000"/>
                </a:solidFill>
              </a:rPr>
              <a:t>routers</a:t>
            </a:r>
            <a:r>
              <a:rPr kumimoji="1" lang="en-US" altLang="zh-CN" sz="1600" dirty="0">
                <a:solidFill>
                  <a:sysClr val="windowText" lastClr="000000"/>
                </a:solidFill>
              </a:rPr>
              <a:t> in between?</a:t>
            </a:r>
            <a:endParaRPr kumimoji="1" lang="zh-CN" altLang="en-US" sz="1600" dirty="0">
              <a:solidFill>
                <a:sysClr val="windowText" lastClr="000000"/>
              </a:solidFill>
            </a:endParaRPr>
          </a:p>
        </p:txBody>
      </p:sp>
      <p:sp>
        <p:nvSpPr>
          <p:cNvPr id="47" name="矩形 46"/>
          <p:cNvSpPr/>
          <p:nvPr/>
        </p:nvSpPr>
        <p:spPr>
          <a:xfrm>
            <a:off x="1135041" y="4066469"/>
            <a:ext cx="4073133" cy="390829"/>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kumimoji="1" lang="en-US" altLang="zh-CN" sz="1600">
                <a:solidFill>
                  <a:schemeClr val="bg1"/>
                </a:solidFill>
              </a:rPr>
              <a:t>Still not Accurate Enough -&gt;</a:t>
            </a:r>
            <a:endParaRPr kumimoji="1" lang="zh-CN" altLang="en-US" sz="160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2" y="0"/>
            <a:ext cx="9787567"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Down to Link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网络漫游：链路层</a:t>
            </a:r>
            <a:endParaRPr kumimoji="1" lang="en-US" altLang="zh-CN" sz="2400" b="1" dirty="0">
              <a:latin typeface="+mn-lt"/>
              <a:ea typeface="黑体" panose="02010609060101010101" pitchFamily="49" charset="-122"/>
            </a:endParaRPr>
          </a:p>
        </p:txBody>
      </p:sp>
      <p:sp>
        <p:nvSpPr>
          <p:cNvPr id="3" name="文本框 2"/>
          <p:cNvSpPr txBox="1"/>
          <p:nvPr/>
        </p:nvSpPr>
        <p:spPr>
          <a:xfrm>
            <a:off x="347033" y="1327659"/>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Two Exemplar Link Layer Protocols</a:t>
            </a:r>
            <a:endParaRPr kumimoji="1" lang="en-US" altLang="zh-CN" sz="2000" b="1" dirty="0">
              <a:solidFill>
                <a:srgbClr val="0070C0"/>
              </a:solidFill>
              <a:latin typeface="Calibri" panose="020F0502020204030204" pitchFamily="34" charset="0"/>
              <a:ea typeface="黑体" panose="02010609060101010101" pitchFamily="49" charset="-122"/>
            </a:endParaRPr>
          </a:p>
        </p:txBody>
      </p:sp>
      <p:sp>
        <p:nvSpPr>
          <p:cNvPr id="4" name="文本框 3"/>
          <p:cNvSpPr txBox="1"/>
          <p:nvPr/>
        </p:nvSpPr>
        <p:spPr>
          <a:xfrm>
            <a:off x="347032" y="1950665"/>
            <a:ext cx="11569985" cy="2031325"/>
          </a:xfrm>
          <a:prstGeom prst="rect">
            <a:avLst/>
          </a:prstGeom>
          <a:noFill/>
        </p:spPr>
        <p:txBody>
          <a:bodyPr wrap="square">
            <a:spAutoFit/>
          </a:bodyPr>
          <a:lstStyle/>
          <a:p>
            <a:pPr marL="285750" indent="-285750">
              <a:buSzPct val="75000"/>
              <a:buFont typeface="Wingdings" panose="05000000000000000000" pitchFamily="2" charset="2"/>
              <a:buChar char="u"/>
            </a:pPr>
            <a:r>
              <a:rPr kumimoji="1" lang="en-US" altLang="zh-CN" b="1" dirty="0">
                <a:latin typeface="Calibri" panose="020F0502020204030204" pitchFamily="34" charset="0"/>
                <a:ea typeface="黑体" panose="02010609060101010101" pitchFamily="49" charset="-122"/>
              </a:rPr>
              <a:t>Ethernet. </a:t>
            </a:r>
            <a:r>
              <a:rPr kumimoji="1" lang="en-US" altLang="zh-CN" dirty="0">
                <a:latin typeface="Calibri" panose="020F0502020204030204" pitchFamily="34" charset="0"/>
                <a:ea typeface="黑体" panose="02010609060101010101" pitchFamily="49" charset="-122"/>
              </a:rPr>
              <a:t>This is for wired networks. It specifies an </a:t>
            </a:r>
            <a:r>
              <a:rPr kumimoji="1" lang="en-US" altLang="zh-CN" b="1" dirty="0">
                <a:latin typeface="Calibri" panose="020F0502020204030204" pitchFamily="34" charset="0"/>
                <a:ea typeface="黑体" panose="02010609060101010101" pitchFamily="49" charset="-122"/>
              </a:rPr>
              <a:t>MTU</a:t>
            </a:r>
            <a:r>
              <a:rPr kumimoji="1" lang="en-US" altLang="zh-CN" dirty="0">
                <a:latin typeface="Calibri" panose="020F0502020204030204" pitchFamily="34" charset="0"/>
                <a:ea typeface="黑体" panose="02010609060101010101" pitchFamily="49" charset="-122"/>
              </a:rPr>
              <a:t> (Maximum Transmission Unit, i.e. the maximum packet size), which has some </a:t>
            </a:r>
            <a:r>
              <a:rPr kumimoji="1" lang="en-US" altLang="zh-CN" i="1" dirty="0">
                <a:latin typeface="Calibri" panose="020F0502020204030204" pitchFamily="34" charset="0"/>
                <a:ea typeface="黑体" panose="02010609060101010101" pitchFamily="49" charset="-122"/>
              </a:rPr>
              <a:t>funny</a:t>
            </a:r>
            <a:r>
              <a:rPr kumimoji="1" lang="en-US" altLang="zh-CN" dirty="0">
                <a:latin typeface="Calibri" panose="020F0502020204030204" pitchFamily="34" charset="0"/>
                <a:ea typeface="黑体" panose="02010609060101010101" pitchFamily="49" charset="-122"/>
              </a:rPr>
              <a:t> outdated relation with the latency and bandwidth of old wires.</a:t>
            </a:r>
            <a:endParaRPr kumimoji="1" lang="en-US" altLang="zh-CN" dirty="0">
              <a:latin typeface="Calibri" panose="020F0502020204030204" pitchFamily="34" charset="0"/>
              <a:ea typeface="黑体" panose="02010609060101010101" pitchFamily="49" charset="-122"/>
            </a:endParaRPr>
          </a:p>
          <a:p>
            <a:pPr>
              <a:buSzPct val="75000"/>
            </a:pP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r>
              <a:rPr kumimoji="1" lang="en-US" altLang="zh-CN" b="1" dirty="0">
                <a:latin typeface="Calibri" panose="020F0502020204030204" pitchFamily="34" charset="0"/>
                <a:ea typeface="黑体" panose="02010609060101010101" pitchFamily="49" charset="-122"/>
              </a:rPr>
              <a:t>802.11, or Wi-Fi</a:t>
            </a:r>
            <a:r>
              <a:rPr kumimoji="1" lang="en-US" altLang="zh-CN" dirty="0">
                <a:latin typeface="Calibri" panose="020F0502020204030204" pitchFamily="34" charset="0"/>
                <a:ea typeface="黑体" panose="02010609060101010101" pitchFamily="49" charset="-122"/>
              </a:rPr>
              <a:t>. This is for wireless networks. Wireless is a more challenging setting, and the protocol specifies </a:t>
            </a:r>
            <a:r>
              <a:rPr kumimoji="1" lang="en-US" altLang="zh-CN" b="1" dirty="0">
                <a:latin typeface="Calibri" panose="020F0502020204030204" pitchFamily="34" charset="0"/>
                <a:ea typeface="黑体" panose="02010609060101010101" pitchFamily="49" charset="-122"/>
              </a:rPr>
              <a:t>error detection and correction </a:t>
            </a:r>
            <a:r>
              <a:rPr kumimoji="1" lang="en-US" altLang="zh-CN" dirty="0">
                <a:latin typeface="Calibri" panose="020F0502020204030204" pitchFamily="34" charset="0"/>
                <a:ea typeface="黑体" panose="02010609060101010101" pitchFamily="49" charset="-122"/>
              </a:rPr>
              <a:t>(because of noise), data </a:t>
            </a:r>
            <a:r>
              <a:rPr kumimoji="1" lang="en-US" altLang="zh-CN" b="1" dirty="0">
                <a:latin typeface="Calibri" panose="020F0502020204030204" pitchFamily="34" charset="0"/>
                <a:ea typeface="黑体" panose="02010609060101010101" pitchFamily="49" charset="-122"/>
              </a:rPr>
              <a:t>compression</a:t>
            </a:r>
            <a:r>
              <a:rPr kumimoji="1" lang="en-US" altLang="zh-CN" dirty="0">
                <a:latin typeface="Calibri" panose="020F0502020204030204" pitchFamily="34" charset="0"/>
                <a:ea typeface="黑体" panose="02010609060101010101" pitchFamily="49" charset="-122"/>
              </a:rPr>
              <a:t> (because of limited bandwidth), and </a:t>
            </a:r>
            <a:r>
              <a:rPr kumimoji="1" lang="en-US" altLang="zh-CN" b="1" dirty="0">
                <a:latin typeface="Calibri" panose="020F0502020204030204" pitchFamily="34" charset="0"/>
                <a:ea typeface="黑体" panose="02010609060101010101" pitchFamily="49" charset="-122"/>
              </a:rPr>
              <a:t>encryption</a:t>
            </a:r>
            <a:r>
              <a:rPr kumimoji="1" lang="en-US" altLang="zh-CN" dirty="0">
                <a:latin typeface="Calibri" panose="020F0502020204030204" pitchFamily="34" charset="0"/>
                <a:ea typeface="黑体" panose="02010609060101010101" pitchFamily="49" charset="-122"/>
              </a:rPr>
              <a:t> (because it’s broadcast).</a:t>
            </a: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endParaRPr kumimoji="1" lang="en-US" altLang="zh-CN" dirty="0">
              <a:latin typeface="Calibri" panose="020F0502020204030204" pitchFamily="34" charset="0"/>
              <a:ea typeface="黑体" panose="02010609060101010101" pitchFamily="49" charset="-122"/>
            </a:endParaRPr>
          </a:p>
        </p:txBody>
      </p:sp>
      <p:grpSp>
        <p:nvGrpSpPr>
          <p:cNvPr id="50" name="组合 49"/>
          <p:cNvGrpSpPr/>
          <p:nvPr/>
        </p:nvGrpSpPr>
        <p:grpSpPr>
          <a:xfrm>
            <a:off x="6470404" y="3527812"/>
            <a:ext cx="3995500" cy="2709637"/>
            <a:chOff x="4800630" y="4043584"/>
            <a:chExt cx="3314670" cy="2247917"/>
          </a:xfrm>
        </p:grpSpPr>
        <p:pic>
          <p:nvPicPr>
            <p:cNvPr id="2" name="图片 1"/>
            <p:cNvPicPr>
              <a:picLocks noChangeAspect="1"/>
            </p:cNvPicPr>
            <p:nvPr/>
          </p:nvPicPr>
          <p:blipFill>
            <a:blip r:embed="rId1"/>
            <a:stretch>
              <a:fillRect/>
            </a:stretch>
          </p:blipFill>
          <p:spPr>
            <a:xfrm>
              <a:off x="5771954" y="4043584"/>
              <a:ext cx="2343346" cy="2161779"/>
            </a:xfrm>
            <a:prstGeom prst="rect">
              <a:avLst/>
            </a:prstGeom>
          </p:spPr>
        </p:pic>
        <p:sp>
          <p:nvSpPr>
            <p:cNvPr id="9" name="矩形 8"/>
            <p:cNvSpPr/>
            <p:nvPr/>
          </p:nvSpPr>
          <p:spPr>
            <a:xfrm>
              <a:off x="4800630" y="5376160"/>
              <a:ext cx="971324" cy="172276"/>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1400">
                  <a:solidFill>
                    <a:schemeClr val="bg1"/>
                  </a:solidFill>
                </a:rPr>
                <a:t>Ethernet</a:t>
              </a:r>
              <a:endParaRPr kumimoji="1" lang="zh-CN" altLang="en-US" sz="1400">
                <a:solidFill>
                  <a:schemeClr val="bg1"/>
                </a:solidFill>
              </a:endParaRPr>
            </a:p>
          </p:txBody>
        </p:sp>
        <p:sp>
          <p:nvSpPr>
            <p:cNvPr id="48" name="矩形 47"/>
            <p:cNvSpPr/>
            <p:nvPr/>
          </p:nvSpPr>
          <p:spPr>
            <a:xfrm>
              <a:off x="4800630" y="6119225"/>
              <a:ext cx="971324" cy="172276"/>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1400">
                  <a:solidFill>
                    <a:schemeClr val="bg1"/>
                  </a:solidFill>
                </a:rPr>
                <a:t>802.11</a:t>
              </a:r>
              <a:endParaRPr kumimoji="1" lang="zh-CN" altLang="en-US" sz="1400">
                <a:solidFill>
                  <a:schemeClr val="bg1"/>
                </a:solidFill>
              </a:endParaRPr>
            </a:p>
          </p:txBody>
        </p:sp>
      </p:grpSp>
      <p:sp>
        <p:nvSpPr>
          <p:cNvPr id="49" name="矩形 48"/>
          <p:cNvSpPr/>
          <p:nvPr/>
        </p:nvSpPr>
        <p:spPr>
          <a:xfrm>
            <a:off x="618136" y="4341687"/>
            <a:ext cx="5305585" cy="1081889"/>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1600" dirty="0">
                <a:solidFill>
                  <a:sysClr val="windowText" lastClr="000000"/>
                </a:solidFill>
              </a:rPr>
              <a:t>Hopefully this shows the </a:t>
            </a:r>
            <a:r>
              <a:rPr kumimoji="1" lang="en-US" altLang="zh-CN" sz="1600" b="1" dirty="0">
                <a:solidFill>
                  <a:sysClr val="windowText" lastClr="000000"/>
                </a:solidFill>
              </a:rPr>
              <a:t>necessity</a:t>
            </a:r>
            <a:r>
              <a:rPr kumimoji="1" lang="en-US" altLang="zh-CN" sz="1600" dirty="0">
                <a:solidFill>
                  <a:sysClr val="windowText" lastClr="000000"/>
                </a:solidFill>
              </a:rPr>
              <a:t> of link layer protocols. Sending raw data is not viable in lower layers, especially when the actual medium is noisy/restrictive.</a:t>
            </a:r>
            <a:endParaRPr kumimoji="1" lang="zh-CN" altLang="en-US" sz="1600" dirty="0">
              <a:solidFill>
                <a:sysClr val="windowText" lastClr="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2" y="0"/>
            <a:ext cx="9787567"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Down to Link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网络漫游：链路层</a:t>
            </a:r>
            <a:endParaRPr kumimoji="1" lang="en-US" altLang="zh-CN" sz="2400" b="1" dirty="0">
              <a:latin typeface="+mn-lt"/>
              <a:ea typeface="黑体" panose="02010609060101010101" pitchFamily="49" charset="-122"/>
            </a:endParaRPr>
          </a:p>
        </p:txBody>
      </p:sp>
      <p:sp>
        <p:nvSpPr>
          <p:cNvPr id="6" name="文本框 5"/>
          <p:cNvSpPr txBox="1"/>
          <p:nvPr/>
        </p:nvSpPr>
        <p:spPr>
          <a:xfrm>
            <a:off x="347033" y="1233382"/>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MAC Address</a:t>
            </a:r>
            <a:endParaRPr kumimoji="1" lang="en-US" altLang="zh-CN" sz="2000" b="1" dirty="0">
              <a:solidFill>
                <a:srgbClr val="0070C0"/>
              </a:solidFill>
              <a:latin typeface="Calibri" panose="020F0502020204030204" pitchFamily="34" charset="0"/>
              <a:ea typeface="黑体" panose="02010609060101010101" pitchFamily="49" charset="-122"/>
            </a:endParaRPr>
          </a:p>
        </p:txBody>
      </p:sp>
      <p:sp>
        <p:nvSpPr>
          <p:cNvPr id="10" name="文本框 9"/>
          <p:cNvSpPr txBox="1"/>
          <p:nvPr/>
        </p:nvSpPr>
        <p:spPr>
          <a:xfrm>
            <a:off x="347032" y="3973090"/>
            <a:ext cx="11367184" cy="1200329"/>
          </a:xfrm>
          <a:prstGeom prst="rect">
            <a:avLst/>
          </a:prstGeom>
          <a:noFill/>
        </p:spPr>
        <p:txBody>
          <a:bodyPr wrap="square">
            <a:spAutoFit/>
          </a:bodyPr>
          <a:lstStyle/>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Besides an IP address, each NIC also has a 48-bit MAC address in its ROM, also known as the </a:t>
            </a:r>
            <a:r>
              <a:rPr kumimoji="1" lang="en-US" altLang="zh-CN" i="1" dirty="0">
                <a:latin typeface="Calibri" panose="020F0502020204030204" pitchFamily="34" charset="0"/>
                <a:ea typeface="黑体" panose="02010609060101010101" pitchFamily="49" charset="-122"/>
              </a:rPr>
              <a:t>physical address</a:t>
            </a:r>
            <a:r>
              <a:rPr kumimoji="1" lang="en-US" altLang="zh-CN" dirty="0">
                <a:latin typeface="Calibri" panose="020F0502020204030204" pitchFamily="34" charset="0"/>
                <a:ea typeface="黑体" panose="02010609060101010101" pitchFamily="49" charset="-122"/>
              </a:rPr>
              <a:t>. </a:t>
            </a: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These MAC addresses are globally unique, and are not changed.*</a:t>
            </a: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endParaRPr kumimoji="1" lang="en-US" altLang="zh-CN" dirty="0">
              <a:latin typeface="Calibri" panose="020F0502020204030204" pitchFamily="34" charset="0"/>
              <a:ea typeface="黑体" panose="02010609060101010101" pitchFamily="49" charset="-122"/>
            </a:endParaRPr>
          </a:p>
        </p:txBody>
      </p:sp>
      <p:sp>
        <p:nvSpPr>
          <p:cNvPr id="13" name="文本框 12"/>
          <p:cNvSpPr txBox="1"/>
          <p:nvPr/>
        </p:nvSpPr>
        <p:spPr>
          <a:xfrm>
            <a:off x="0" y="6102222"/>
            <a:ext cx="5169665" cy="276999"/>
          </a:xfrm>
          <a:prstGeom prst="rect">
            <a:avLst/>
          </a:prstGeom>
          <a:noFill/>
        </p:spPr>
        <p:txBody>
          <a:bodyPr wrap="square">
            <a:spAutoFit/>
          </a:bodyPr>
          <a:lstStyle/>
          <a:p>
            <a:r>
              <a:rPr kumimoji="1" lang="en-US" altLang="zh-CN" sz="1200" dirty="0">
                <a:latin typeface="Calibri" panose="020F0502020204030204" pitchFamily="34" charset="0"/>
                <a:ea typeface="黑体" panose="02010609060101010101" pitchFamily="49" charset="-122"/>
              </a:rPr>
              <a:t>*: There is still a </a:t>
            </a:r>
            <a:r>
              <a:rPr kumimoji="1" lang="en-US" altLang="zh-CN" sz="1200" i="1" dirty="0">
                <a:latin typeface="Calibri" panose="020F0502020204030204" pitchFamily="34" charset="0"/>
                <a:ea typeface="黑体" panose="02010609060101010101" pitchFamily="49" charset="-122"/>
              </a:rPr>
              <a:t>but</a:t>
            </a:r>
            <a:r>
              <a:rPr kumimoji="1" lang="en-US" altLang="zh-CN" sz="1200" dirty="0">
                <a:latin typeface="Calibri" panose="020F0502020204030204" pitchFamily="34" charset="0"/>
                <a:ea typeface="黑体" panose="02010609060101010101" pitchFamily="49" charset="-122"/>
              </a:rPr>
              <a:t>. You can search for it yourself.</a:t>
            </a:r>
            <a:endParaRPr lang="zh-CN" altLang="en-US" sz="1200" dirty="0"/>
          </a:p>
        </p:txBody>
      </p:sp>
      <p:sp>
        <p:nvSpPr>
          <p:cNvPr id="14" name="矩形 13"/>
          <p:cNvSpPr/>
          <p:nvPr/>
        </p:nvSpPr>
        <p:spPr>
          <a:xfrm>
            <a:off x="347033" y="4818118"/>
            <a:ext cx="11367184" cy="1284103"/>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sz="1600" b="1" dirty="0">
                <a:solidFill>
                  <a:sysClr val="windowText" lastClr="000000"/>
                </a:solidFill>
              </a:rPr>
              <a:t>Why both MAC address and IP address?</a:t>
            </a:r>
            <a:endParaRPr kumimoji="1" lang="en-US" altLang="zh-CN" sz="1600" b="1" dirty="0">
              <a:solidFill>
                <a:sysClr val="windowText" lastClr="000000"/>
              </a:solidFill>
            </a:endParaRPr>
          </a:p>
          <a:p>
            <a:endParaRPr kumimoji="1" lang="en-US" altLang="zh-CN" sz="1600" dirty="0">
              <a:solidFill>
                <a:sysClr val="windowText" lastClr="000000"/>
              </a:solidFill>
            </a:endParaRPr>
          </a:p>
          <a:p>
            <a:r>
              <a:rPr kumimoji="1" lang="en-US" altLang="zh-CN" sz="1600" dirty="0">
                <a:solidFill>
                  <a:sysClr val="windowText" lastClr="000000"/>
                </a:solidFill>
              </a:rPr>
              <a:t>I guess everyone faces this problem when they learn about both addresses. Here is a short answer</a:t>
            </a:r>
            <a:r>
              <a:rPr kumimoji="1" lang="en-US" altLang="zh-CN" sz="1600" b="1" dirty="0">
                <a:solidFill>
                  <a:sysClr val="windowText" lastClr="000000"/>
                </a:solidFill>
              </a:rPr>
              <a:t>: The MAC address (unique) is for identifying </a:t>
            </a:r>
            <a:r>
              <a:rPr kumimoji="1" lang="en-US" altLang="zh-CN" sz="1600" b="1" i="1" dirty="0">
                <a:solidFill>
                  <a:sysClr val="windowText" lastClr="000000"/>
                </a:solidFill>
              </a:rPr>
              <a:t>who you are</a:t>
            </a:r>
            <a:r>
              <a:rPr kumimoji="1" lang="en-US" altLang="zh-CN" sz="1600" b="1" dirty="0">
                <a:solidFill>
                  <a:sysClr val="windowText" lastClr="000000"/>
                </a:solidFill>
              </a:rPr>
              <a:t>, while the IP address (structured and assigned) tells about </a:t>
            </a:r>
            <a:r>
              <a:rPr kumimoji="1" lang="en-US" altLang="zh-CN" sz="1600" b="1" i="1" dirty="0">
                <a:solidFill>
                  <a:sysClr val="windowText" lastClr="000000"/>
                </a:solidFill>
              </a:rPr>
              <a:t>how to find you</a:t>
            </a:r>
            <a:r>
              <a:rPr kumimoji="1" lang="en-US" altLang="zh-CN" sz="1600" dirty="0">
                <a:solidFill>
                  <a:sysClr val="windowText" lastClr="000000"/>
                </a:solidFill>
              </a:rPr>
              <a:t>.</a:t>
            </a:r>
            <a:endParaRPr kumimoji="1" lang="en-US" altLang="zh-CN" sz="1600" dirty="0">
              <a:solidFill>
                <a:sysClr val="windowText" lastClr="000000"/>
              </a:solidFill>
            </a:endParaRPr>
          </a:p>
        </p:txBody>
      </p:sp>
      <p:sp>
        <p:nvSpPr>
          <p:cNvPr id="15" name="矩形 14"/>
          <p:cNvSpPr/>
          <p:nvPr/>
        </p:nvSpPr>
        <p:spPr>
          <a:xfrm>
            <a:off x="8756146" y="1141309"/>
            <a:ext cx="2358619" cy="2312047"/>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kumimoji="1" lang="en-US" altLang="zh-CN" sz="1600" dirty="0">
              <a:solidFill>
                <a:sysClr val="windowText" lastClr="000000"/>
              </a:solidFill>
            </a:endParaRPr>
          </a:p>
          <a:p>
            <a:endParaRPr kumimoji="1" lang="en-US" altLang="zh-CN" sz="1600" dirty="0">
              <a:solidFill>
                <a:sysClr val="windowText" lastClr="000000"/>
              </a:solidFill>
            </a:endParaRPr>
          </a:p>
          <a:p>
            <a:endParaRPr kumimoji="1" lang="en-US" altLang="zh-CN" sz="1600" dirty="0">
              <a:solidFill>
                <a:sysClr val="windowText" lastClr="000000"/>
              </a:solidFill>
            </a:endParaRPr>
          </a:p>
          <a:p>
            <a:endParaRPr kumimoji="1" lang="en-US" altLang="zh-CN" sz="1600" dirty="0">
              <a:solidFill>
                <a:sysClr val="windowText" lastClr="000000"/>
              </a:solidFill>
            </a:endParaRPr>
          </a:p>
          <a:p>
            <a:endParaRPr kumimoji="1" lang="en-US" altLang="zh-CN" sz="1600" dirty="0">
              <a:solidFill>
                <a:sysClr val="windowText" lastClr="000000"/>
              </a:solidFill>
            </a:endParaRPr>
          </a:p>
          <a:p>
            <a:endParaRPr kumimoji="1" lang="en-US" altLang="zh-CN" sz="1600" dirty="0">
              <a:solidFill>
                <a:sysClr val="windowText" lastClr="000000"/>
              </a:solidFill>
            </a:endParaRPr>
          </a:p>
          <a:p>
            <a:r>
              <a:rPr kumimoji="1" lang="en-US" altLang="zh-CN" sz="1600" dirty="0">
                <a:solidFill>
                  <a:sysClr val="windowText" lastClr="000000"/>
                </a:solidFill>
              </a:rPr>
              <a:t>In a Wi-Fi network, MAC addresses specify source and destination devices.</a:t>
            </a:r>
            <a:endParaRPr kumimoji="1" lang="en-US" altLang="zh-CN" sz="1600" dirty="0">
              <a:solidFill>
                <a:sysClr val="windowText" lastClr="000000"/>
              </a:solidFill>
            </a:endParaRPr>
          </a:p>
        </p:txBody>
      </p:sp>
      <p:pic>
        <p:nvPicPr>
          <p:cNvPr id="16" name="图片 15"/>
          <p:cNvPicPr>
            <a:picLocks noChangeAspect="1"/>
          </p:cNvPicPr>
          <p:nvPr/>
        </p:nvPicPr>
        <p:blipFill>
          <a:blip r:embed="rId1"/>
          <a:stretch>
            <a:fillRect/>
          </a:stretch>
        </p:blipFill>
        <p:spPr>
          <a:xfrm>
            <a:off x="9046683" y="1242728"/>
            <a:ext cx="1780685" cy="1429636"/>
          </a:xfrm>
          <a:prstGeom prst="rect">
            <a:avLst/>
          </a:prstGeom>
        </p:spPr>
      </p:pic>
      <p:grpSp>
        <p:nvGrpSpPr>
          <p:cNvPr id="21" name="组合 20"/>
          <p:cNvGrpSpPr/>
          <p:nvPr/>
        </p:nvGrpSpPr>
        <p:grpSpPr>
          <a:xfrm>
            <a:off x="347032" y="1783043"/>
            <a:ext cx="8027919" cy="1645957"/>
            <a:chOff x="347033" y="1783043"/>
            <a:chExt cx="6527800" cy="1338389"/>
          </a:xfrm>
        </p:grpSpPr>
        <p:pic>
          <p:nvPicPr>
            <p:cNvPr id="11" name="图片 10"/>
            <p:cNvPicPr>
              <a:picLocks noChangeAspect="1"/>
            </p:cNvPicPr>
            <p:nvPr/>
          </p:nvPicPr>
          <p:blipFill rotWithShape="1">
            <a:blip r:embed="rId2"/>
            <a:srcRect t="4278"/>
            <a:stretch>
              <a:fillRect/>
            </a:stretch>
          </p:blipFill>
          <p:spPr>
            <a:xfrm>
              <a:off x="347033" y="1808502"/>
              <a:ext cx="6527800" cy="1312930"/>
            </a:xfrm>
            <a:prstGeom prst="rect">
              <a:avLst/>
            </a:prstGeom>
          </p:spPr>
        </p:pic>
        <p:sp>
          <p:nvSpPr>
            <p:cNvPr id="12" name="矩形 11"/>
            <p:cNvSpPr/>
            <p:nvPr/>
          </p:nvSpPr>
          <p:spPr>
            <a:xfrm>
              <a:off x="5384523" y="2899278"/>
              <a:ext cx="1335765" cy="222154"/>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1400" dirty="0">
                  <a:solidFill>
                    <a:schemeClr val="bg1"/>
                  </a:solidFill>
                </a:rPr>
                <a:t>CSAPP P643</a:t>
              </a:r>
              <a:endParaRPr kumimoji="1" lang="zh-CN" altLang="en-US" sz="1400" dirty="0">
                <a:solidFill>
                  <a:schemeClr val="bg1"/>
                </a:solidFill>
              </a:endParaRPr>
            </a:p>
          </p:txBody>
        </p:sp>
        <p:sp>
          <p:nvSpPr>
            <p:cNvPr id="17" name="矩形 16"/>
            <p:cNvSpPr/>
            <p:nvPr/>
          </p:nvSpPr>
          <p:spPr>
            <a:xfrm>
              <a:off x="4290384" y="1783043"/>
              <a:ext cx="1207034" cy="24301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0" name="组合 19"/>
          <p:cNvGrpSpPr/>
          <p:nvPr/>
        </p:nvGrpSpPr>
        <p:grpSpPr>
          <a:xfrm>
            <a:off x="404184" y="3596550"/>
            <a:ext cx="9801050" cy="397371"/>
            <a:chOff x="404184" y="3678799"/>
            <a:chExt cx="7772400" cy="315122"/>
          </a:xfrm>
        </p:grpSpPr>
        <p:pic>
          <p:nvPicPr>
            <p:cNvPr id="18" name="图片 17"/>
            <p:cNvPicPr>
              <a:picLocks noChangeAspect="1"/>
            </p:cNvPicPr>
            <p:nvPr/>
          </p:nvPicPr>
          <p:blipFill rotWithShape="1">
            <a:blip r:embed="rId3"/>
            <a:srcRect t="43429" b="45990"/>
            <a:stretch>
              <a:fillRect/>
            </a:stretch>
          </p:blipFill>
          <p:spPr>
            <a:xfrm>
              <a:off x="404184" y="3678799"/>
              <a:ext cx="7772400" cy="292767"/>
            </a:xfrm>
            <a:prstGeom prst="rect">
              <a:avLst/>
            </a:prstGeom>
          </p:spPr>
        </p:pic>
        <p:sp>
          <p:nvSpPr>
            <p:cNvPr id="19" name="矩形 18"/>
            <p:cNvSpPr/>
            <p:nvPr/>
          </p:nvSpPr>
          <p:spPr>
            <a:xfrm>
              <a:off x="881350" y="3776454"/>
              <a:ext cx="2313543" cy="21746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17" name="灯片编号占位符 6"/>
          <p:cNvSpPr>
            <a:spLocks noGrp="1"/>
          </p:cNvSpPr>
          <p:nvPr>
            <p:ph type="sldNum" sz="quarter" idx="12"/>
          </p:nvPr>
        </p:nvSpPr>
        <p:spPr>
          <a:xfrm>
            <a:off x="10134600" y="6440741"/>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18" name="标题 1"/>
          <p:cNvSpPr txBox="1"/>
          <p:nvPr/>
        </p:nvSpPr>
        <p:spPr>
          <a:xfrm>
            <a:off x="628650" y="114617"/>
            <a:ext cx="7886700" cy="10969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a:solidFill>
                  <a:srgbClr val="0070C0"/>
                </a:solidFill>
                <a:latin typeface="+mn-lt"/>
                <a:ea typeface="黑体" panose="02010609060101010101" pitchFamily="49" charset="-122"/>
              </a:rPr>
              <a:t>Schedule</a:t>
            </a:r>
            <a:r>
              <a:rPr kumimoji="1" lang="zh-CN" altLang="en-US" sz="4000">
                <a:solidFill>
                  <a:srgbClr val="0070C0"/>
                </a:solidFill>
                <a:latin typeface="+mn-lt"/>
                <a:ea typeface="黑体" panose="02010609060101010101" pitchFamily="49" charset="-122"/>
              </a:rPr>
              <a:t> </a:t>
            </a:r>
            <a:r>
              <a:rPr kumimoji="1" lang="en-US" altLang="zh-CN" sz="4000">
                <a:solidFill>
                  <a:srgbClr val="0070C0"/>
                </a:solidFill>
                <a:latin typeface="+mn-lt"/>
                <a:ea typeface="黑体" panose="02010609060101010101" pitchFamily="49" charset="-122"/>
              </a:rPr>
              <a:t>for</a:t>
            </a:r>
            <a:r>
              <a:rPr kumimoji="1" lang="zh-CN" altLang="en-US" sz="4000">
                <a:solidFill>
                  <a:srgbClr val="0070C0"/>
                </a:solidFill>
                <a:latin typeface="+mn-lt"/>
                <a:ea typeface="黑体" panose="02010609060101010101" pitchFamily="49" charset="-122"/>
              </a:rPr>
              <a:t> </a:t>
            </a:r>
            <a:r>
              <a:rPr kumimoji="1" lang="en-US" altLang="zh-CN" sz="4000">
                <a:solidFill>
                  <a:srgbClr val="0070C0"/>
                </a:solidFill>
                <a:latin typeface="+mn-lt"/>
                <a:ea typeface="黑体" panose="02010609060101010101" pitchFamily="49" charset="-122"/>
              </a:rPr>
              <a:t>Today</a:t>
            </a:r>
            <a:endParaRPr kumimoji="1" lang="en-US" altLang="zh-CN" sz="4000">
              <a:solidFill>
                <a:srgbClr val="0070C0"/>
              </a:solidFill>
              <a:latin typeface="+mn-lt"/>
              <a:ea typeface="黑体" panose="02010609060101010101" pitchFamily="49" charset="-122"/>
            </a:endParaRPr>
          </a:p>
        </p:txBody>
      </p:sp>
      <p:sp>
        <p:nvSpPr>
          <p:cNvPr id="19" name="文本框 18"/>
          <p:cNvSpPr txBox="1"/>
          <p:nvPr/>
        </p:nvSpPr>
        <p:spPr>
          <a:xfrm>
            <a:off x="628650" y="1877381"/>
            <a:ext cx="10602567" cy="3178947"/>
          </a:xfrm>
          <a:prstGeom prst="rect">
            <a:avLst/>
          </a:prstGeom>
          <a:noFill/>
        </p:spPr>
        <p:txBody>
          <a:bodyPr wrap="square" rtlCol="0">
            <a:spAutoFit/>
          </a:bodyPr>
          <a:lstStyle/>
          <a:p>
            <a:pPr>
              <a:lnSpc>
                <a:spcPct val="150000"/>
              </a:lnSpc>
              <a:buClr>
                <a:srgbClr val="0070C0"/>
              </a:buClr>
              <a:buSzPct val="100000"/>
            </a:pPr>
            <a:r>
              <a:rPr kumimoji="1" lang="en-US" altLang="zh-CN" sz="2400" dirty="0">
                <a:latin typeface="Calibri" panose="020F0502020204030204" pitchFamily="34" charset="0"/>
                <a:ea typeface="黑体" panose="02010609060101010101" pitchFamily="49" charset="-122"/>
              </a:rPr>
              <a:t>✅	</a:t>
            </a:r>
            <a:r>
              <a:rPr kumimoji="1" lang="en-US" altLang="zh-CN" sz="2400" b="1" dirty="0">
                <a:solidFill>
                  <a:srgbClr val="0070C0"/>
                </a:solidFill>
                <a:latin typeface="Calibri" panose="020F0502020204030204" pitchFamily="34" charset="0"/>
                <a:ea typeface="黑体" panose="02010609060101010101" pitchFamily="49" charset="-122"/>
              </a:rPr>
              <a:t>Review</a:t>
            </a:r>
            <a:r>
              <a:rPr kumimoji="1" lang="zh-CN" altLang="en-US" sz="2400" b="1" dirty="0">
                <a:solidFill>
                  <a:srgbClr val="0070C0"/>
                </a:solidFill>
                <a:latin typeface="Calibri" panose="020F0502020204030204" pitchFamily="34" charset="0"/>
                <a:ea typeface="黑体" panose="02010609060101010101" pitchFamily="49" charset="-122"/>
              </a:rPr>
              <a:t> </a:t>
            </a:r>
            <a:r>
              <a:rPr kumimoji="1" lang="en-US" altLang="zh-CN" sz="2400" b="1" dirty="0">
                <a:solidFill>
                  <a:srgbClr val="0070C0"/>
                </a:solidFill>
                <a:latin typeface="Calibri" panose="020F0502020204030204" pitchFamily="34" charset="0"/>
                <a:ea typeface="黑体" panose="02010609060101010101" pitchFamily="49" charset="-122"/>
              </a:rPr>
              <a:t>of</a:t>
            </a:r>
            <a:r>
              <a:rPr kumimoji="1" lang="zh-CN" altLang="en-US" sz="2400" b="1" dirty="0">
                <a:solidFill>
                  <a:srgbClr val="0070C0"/>
                </a:solidFill>
                <a:latin typeface="Calibri" panose="020F0502020204030204" pitchFamily="34" charset="0"/>
                <a:ea typeface="黑体" panose="02010609060101010101" pitchFamily="49" charset="-122"/>
              </a:rPr>
              <a:t> </a:t>
            </a:r>
            <a:r>
              <a:rPr kumimoji="1" lang="en-US" altLang="zh-CN" sz="2400" b="1" dirty="0">
                <a:solidFill>
                  <a:srgbClr val="0070C0"/>
                </a:solidFill>
                <a:latin typeface="Calibri" panose="020F0502020204030204" pitchFamily="34" charset="0"/>
                <a:ea typeface="黑体" panose="02010609060101010101" pitchFamily="49" charset="-122"/>
              </a:rPr>
              <a:t>Network Programming</a:t>
            </a:r>
            <a:endParaRPr kumimoji="1" lang="en-US" altLang="zh-CN" sz="2400" b="1" dirty="0">
              <a:solidFill>
                <a:srgbClr val="0070C0"/>
              </a:solidFill>
              <a:latin typeface="Calibri" panose="020F0502020204030204" pitchFamily="34" charset="0"/>
              <a:ea typeface="黑体" panose="02010609060101010101" pitchFamily="49" charset="-122"/>
            </a:endParaRPr>
          </a:p>
          <a:p>
            <a:pPr lvl="1">
              <a:lnSpc>
                <a:spcPct val="150000"/>
              </a:lnSpc>
              <a:buClr>
                <a:srgbClr val="0070C0"/>
              </a:buClr>
              <a:buSzPct val="100000"/>
            </a:pPr>
            <a:r>
              <a:rPr kumimoji="1" lang="en-US" altLang="zh-CN" sz="2000" b="1" dirty="0">
                <a:latin typeface="Calibri" panose="020F0502020204030204" pitchFamily="34" charset="0"/>
                <a:ea typeface="黑体" panose="02010609060101010101" pitchFamily="49" charset="-122"/>
              </a:rPr>
              <a:t>	</a:t>
            </a:r>
            <a:r>
              <a:rPr kumimoji="1" lang="zh-CN" altLang="en-US" sz="2000" b="1" dirty="0">
                <a:latin typeface="Calibri" panose="020F0502020204030204" pitchFamily="34" charset="0"/>
                <a:ea typeface="黑体" panose="02010609060101010101" pitchFamily="49" charset="-122"/>
              </a:rPr>
              <a:t>回课：网络编程</a:t>
            </a:r>
            <a:endParaRPr kumimoji="1" lang="en-US" altLang="zh-CN" sz="24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100000"/>
            </a:pPr>
            <a:r>
              <a:rPr kumimoji="1" lang="en-US" altLang="zh-CN" sz="2400" b="1" dirty="0">
                <a:solidFill>
                  <a:srgbClr val="0070C0"/>
                </a:solidFill>
                <a:latin typeface="Calibri" panose="020F0502020204030204" pitchFamily="34" charset="0"/>
                <a:ea typeface="黑体" panose="02010609060101010101" pitchFamily="49" charset="-122"/>
              </a:rPr>
              <a:t>🚀	A</a:t>
            </a:r>
            <a:r>
              <a:rPr kumimoji="1" lang="zh-CN" altLang="en-US" sz="2400" b="1" dirty="0">
                <a:solidFill>
                  <a:srgbClr val="0070C0"/>
                </a:solidFill>
                <a:latin typeface="Calibri" panose="020F0502020204030204" pitchFamily="34" charset="0"/>
                <a:ea typeface="黑体" panose="02010609060101010101" pitchFamily="49" charset="-122"/>
              </a:rPr>
              <a:t> </a:t>
            </a:r>
            <a:r>
              <a:rPr kumimoji="1" lang="en-US" altLang="zh-CN" sz="2400" b="1" dirty="0">
                <a:solidFill>
                  <a:srgbClr val="0070C0"/>
                </a:solidFill>
                <a:latin typeface="Calibri" panose="020F0502020204030204" pitchFamily="34" charset="0"/>
                <a:ea typeface="黑体" panose="02010609060101010101" pitchFamily="49" charset="-122"/>
              </a:rPr>
              <a:t>Network</a:t>
            </a:r>
            <a:r>
              <a:rPr kumimoji="1" lang="zh-CN" altLang="en-US" sz="2400" b="1" dirty="0">
                <a:solidFill>
                  <a:srgbClr val="0070C0"/>
                </a:solidFill>
                <a:latin typeface="Calibri" panose="020F0502020204030204" pitchFamily="34" charset="0"/>
                <a:ea typeface="黑体" panose="02010609060101010101" pitchFamily="49" charset="-122"/>
              </a:rPr>
              <a:t> </a:t>
            </a:r>
            <a:r>
              <a:rPr kumimoji="1" lang="en-US" altLang="zh-CN" sz="2400" b="1" dirty="0">
                <a:solidFill>
                  <a:srgbClr val="0070C0"/>
                </a:solidFill>
                <a:latin typeface="Calibri" panose="020F0502020204030204" pitchFamily="34" charset="0"/>
                <a:ea typeface="黑体" panose="02010609060101010101" pitchFamily="49" charset="-122"/>
              </a:rPr>
              <a:t>Tour:</a:t>
            </a:r>
            <a:r>
              <a:rPr kumimoji="1" lang="zh-CN" altLang="en-US" sz="2400" b="1" dirty="0">
                <a:solidFill>
                  <a:srgbClr val="0070C0"/>
                </a:solidFill>
                <a:latin typeface="Calibri" panose="020F0502020204030204" pitchFamily="34" charset="0"/>
                <a:ea typeface="黑体" panose="02010609060101010101" pitchFamily="49" charset="-122"/>
              </a:rPr>
              <a:t> </a:t>
            </a:r>
            <a:r>
              <a:rPr kumimoji="1" lang="en-US" altLang="zh-CN" sz="2400" b="1" dirty="0">
                <a:solidFill>
                  <a:srgbClr val="0070C0"/>
                </a:solidFill>
                <a:latin typeface="Calibri" panose="020F0502020204030204" pitchFamily="34" charset="0"/>
                <a:ea typeface="黑体" panose="02010609060101010101" pitchFamily="49" charset="-122"/>
              </a:rPr>
              <a:t>Starting From the Thin Waist</a:t>
            </a:r>
            <a:endParaRPr kumimoji="1" lang="en-US" altLang="zh-CN" sz="24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100000"/>
            </a:pPr>
            <a:r>
              <a:rPr kumimoji="1" lang="en-US" altLang="zh-CN" sz="2400" b="1" dirty="0">
                <a:latin typeface="Calibri" panose="020F0502020204030204" pitchFamily="34" charset="0"/>
                <a:ea typeface="黑体" panose="02010609060101010101" pitchFamily="49" charset="-122"/>
              </a:rPr>
              <a:t>	</a:t>
            </a:r>
            <a:r>
              <a:rPr kumimoji="1" lang="zh-CN" altLang="en-US" sz="2000" b="1" dirty="0">
                <a:latin typeface="Calibri" panose="020F0502020204030204" pitchFamily="34" charset="0"/>
                <a:ea typeface="黑体" panose="02010609060101010101" pitchFamily="49" charset="-122"/>
              </a:rPr>
              <a:t>从网络栈的“细腰”出发谈网络</a:t>
            </a:r>
            <a:endParaRPr kumimoji="1" lang="en-US" altLang="zh-CN" sz="24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100000"/>
            </a:pPr>
            <a:r>
              <a:rPr kumimoji="1" lang="en-US" altLang="zh-CN" sz="2400" b="1" dirty="0">
                <a:solidFill>
                  <a:srgbClr val="0070C0"/>
                </a:solidFill>
                <a:latin typeface="Calibri" panose="020F0502020204030204" pitchFamily="34" charset="0"/>
                <a:ea typeface="黑体" panose="02010609060101010101" pitchFamily="49" charset="-122"/>
              </a:rPr>
              <a:t>📝	Exercises</a:t>
            </a:r>
            <a:endParaRPr kumimoji="1" lang="en-US" altLang="zh-CN" sz="24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100000"/>
            </a:pPr>
            <a:r>
              <a:rPr kumimoji="1" lang="en-US" altLang="zh-CN" sz="2000" b="1" dirty="0">
                <a:latin typeface="Calibri" panose="020F0502020204030204" pitchFamily="34" charset="0"/>
                <a:ea typeface="黑体" panose="02010609060101010101" pitchFamily="49" charset="-122"/>
              </a:rPr>
              <a:t>	</a:t>
            </a:r>
            <a:r>
              <a:rPr kumimoji="1" lang="zh-CN" altLang="en-US" sz="2000" b="1" dirty="0">
                <a:latin typeface="Calibri" panose="020F0502020204030204" pitchFamily="34" charset="0"/>
                <a:ea typeface="黑体" panose="02010609060101010101" pitchFamily="49" charset="-122"/>
              </a:rPr>
              <a:t>巩固练习</a:t>
            </a:r>
            <a:endParaRPr kumimoji="1" lang="en-US" altLang="zh-CN" sz="2000" b="1" dirty="0">
              <a:latin typeface="Calibri" panose="020F0502020204030204" pitchFamily="34" charset="0"/>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2" y="0"/>
            <a:ext cx="9787567"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Down to Link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网络漫游：链路层</a:t>
            </a:r>
            <a:endParaRPr kumimoji="1" lang="en-US" altLang="zh-CN" sz="2400" b="1" dirty="0">
              <a:latin typeface="+mn-lt"/>
              <a:ea typeface="黑体" panose="02010609060101010101" pitchFamily="49" charset="-122"/>
            </a:endParaRPr>
          </a:p>
        </p:txBody>
      </p:sp>
      <p:sp>
        <p:nvSpPr>
          <p:cNvPr id="2" name="文本框 1"/>
          <p:cNvSpPr txBox="1"/>
          <p:nvPr/>
        </p:nvSpPr>
        <p:spPr>
          <a:xfrm>
            <a:off x="347033" y="1327659"/>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a:solidFill>
                  <a:srgbClr val="0070C0"/>
                </a:solidFill>
                <a:latin typeface="Calibri" panose="020F0502020204030204" pitchFamily="34" charset="0"/>
                <a:ea typeface="黑体" panose="02010609060101010101" pitchFamily="49" charset="-122"/>
              </a:rPr>
              <a:t>Encapsulation</a:t>
            </a:r>
            <a:endParaRPr kumimoji="1" lang="en-US" altLang="zh-CN" sz="2000" b="1">
              <a:solidFill>
                <a:srgbClr val="0070C0"/>
              </a:solidFill>
              <a:latin typeface="Calibri" panose="020F0502020204030204" pitchFamily="34" charset="0"/>
              <a:ea typeface="黑体" panose="02010609060101010101" pitchFamily="49" charset="-122"/>
            </a:endParaRPr>
          </a:p>
        </p:txBody>
      </p:sp>
      <p:sp>
        <p:nvSpPr>
          <p:cNvPr id="3" name="文本框 2"/>
          <p:cNvSpPr txBox="1"/>
          <p:nvPr/>
        </p:nvSpPr>
        <p:spPr>
          <a:xfrm>
            <a:off x="347033" y="1833951"/>
            <a:ext cx="8152731" cy="369332"/>
          </a:xfrm>
          <a:prstGeom prst="rect">
            <a:avLst/>
          </a:prstGeom>
          <a:noFill/>
        </p:spPr>
        <p:txBody>
          <a:bodyPr wrap="square">
            <a:spAutoFit/>
          </a:bodyPr>
          <a:lstStyle/>
          <a:p>
            <a:pPr>
              <a:buSzPct val="75000"/>
            </a:pPr>
            <a:r>
              <a:rPr kumimoji="1" lang="en-US" altLang="zh-CN" dirty="0">
                <a:latin typeface="Calibri" panose="020F0502020204030204" pitchFamily="34" charset="0"/>
                <a:ea typeface="黑体" panose="02010609060101010101" pitchFamily="49" charset="-122"/>
              </a:rPr>
              <a:t>We should note that all protocols discussed by far will add </a:t>
            </a:r>
            <a:r>
              <a:rPr kumimoji="1" lang="en-US" altLang="zh-CN" b="1" dirty="0">
                <a:latin typeface="Calibri" panose="020F0502020204030204" pitchFamily="34" charset="0"/>
                <a:ea typeface="黑体" panose="02010609060101010101" pitchFamily="49" charset="-122"/>
              </a:rPr>
              <a:t>headers</a:t>
            </a:r>
            <a:r>
              <a:rPr kumimoji="1" lang="en-US" altLang="zh-CN" dirty="0">
                <a:latin typeface="Calibri" panose="020F0502020204030204" pitchFamily="34" charset="0"/>
                <a:ea typeface="黑体" panose="02010609060101010101" pitchFamily="49" charset="-122"/>
              </a:rPr>
              <a:t> to their payload.</a:t>
            </a:r>
            <a:endParaRPr kumimoji="1" lang="en-US" altLang="zh-CN" dirty="0">
              <a:latin typeface="Calibri" panose="020F0502020204030204" pitchFamily="34" charset="0"/>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526774" y="2399878"/>
            <a:ext cx="9124122" cy="377857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2" y="0"/>
            <a:ext cx="9787567"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Down to Link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网络漫游：链路层</a:t>
            </a:r>
            <a:endParaRPr kumimoji="1" lang="en-US" altLang="zh-CN" sz="2400" b="1" dirty="0">
              <a:latin typeface="+mn-lt"/>
              <a:ea typeface="黑体" panose="02010609060101010101" pitchFamily="49" charset="-122"/>
            </a:endParaRPr>
          </a:p>
        </p:txBody>
      </p:sp>
      <p:sp>
        <p:nvSpPr>
          <p:cNvPr id="6" name="文本框 5"/>
          <p:cNvSpPr txBox="1"/>
          <p:nvPr/>
        </p:nvSpPr>
        <p:spPr>
          <a:xfrm>
            <a:off x="347033" y="1327659"/>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Encapsulation &amp; Switch / Router</a:t>
            </a:r>
            <a:endParaRPr kumimoji="1" lang="en-US" altLang="zh-CN" sz="2000" b="1" dirty="0">
              <a:solidFill>
                <a:srgbClr val="0070C0"/>
              </a:solidFill>
              <a:latin typeface="Calibri" panose="020F0502020204030204" pitchFamily="34" charset="0"/>
              <a:ea typeface="黑体" panose="02010609060101010101" pitchFamily="49" charset="-122"/>
            </a:endParaRPr>
          </a:p>
        </p:txBody>
      </p:sp>
      <p:sp>
        <p:nvSpPr>
          <p:cNvPr id="9" name="文本框 8"/>
          <p:cNvSpPr txBox="1"/>
          <p:nvPr/>
        </p:nvSpPr>
        <p:spPr>
          <a:xfrm>
            <a:off x="347033" y="1833951"/>
            <a:ext cx="8152731" cy="369332"/>
          </a:xfrm>
          <a:prstGeom prst="rect">
            <a:avLst/>
          </a:prstGeom>
          <a:noFill/>
        </p:spPr>
        <p:txBody>
          <a:bodyPr wrap="square">
            <a:spAutoFit/>
          </a:bodyPr>
          <a:lstStyle/>
          <a:p>
            <a:pPr>
              <a:buSzPct val="75000"/>
            </a:pPr>
            <a:r>
              <a:rPr kumimoji="1" lang="en-US" altLang="zh-CN" dirty="0">
                <a:latin typeface="Calibri" panose="020F0502020204030204" pitchFamily="34" charset="0"/>
                <a:ea typeface="黑体" panose="02010609060101010101" pitchFamily="49" charset="-122"/>
              </a:rPr>
              <a:t>Encapsulation helps separate the layers, and bridge between different networks.</a:t>
            </a:r>
            <a:endParaRPr kumimoji="1" lang="en-US" altLang="zh-CN" dirty="0">
              <a:latin typeface="Calibri" panose="020F0502020204030204" pitchFamily="34" charset="0"/>
              <a:ea typeface="黑体" panose="02010609060101010101" pitchFamily="49" charset="-122"/>
            </a:endParaRPr>
          </a:p>
        </p:txBody>
      </p:sp>
      <p:pic>
        <p:nvPicPr>
          <p:cNvPr id="10" name="图片 9"/>
          <p:cNvPicPr>
            <a:picLocks noChangeAspect="1"/>
          </p:cNvPicPr>
          <p:nvPr/>
        </p:nvPicPr>
        <p:blipFill>
          <a:blip r:embed="rId1"/>
          <a:stretch>
            <a:fillRect/>
          </a:stretch>
        </p:blipFill>
        <p:spPr>
          <a:xfrm>
            <a:off x="367815" y="2232655"/>
            <a:ext cx="4747366" cy="2755614"/>
          </a:xfrm>
          <a:prstGeom prst="rect">
            <a:avLst/>
          </a:prstGeom>
        </p:spPr>
      </p:pic>
      <p:sp>
        <p:nvSpPr>
          <p:cNvPr id="11" name="矩形 10"/>
          <p:cNvSpPr/>
          <p:nvPr/>
        </p:nvSpPr>
        <p:spPr>
          <a:xfrm>
            <a:off x="2292000" y="2760365"/>
            <a:ext cx="804492" cy="66863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5240815" y="2753859"/>
            <a:ext cx="6795472" cy="1477328"/>
          </a:xfrm>
          <a:prstGeom prst="rect">
            <a:avLst/>
          </a:prstGeom>
          <a:noFill/>
        </p:spPr>
        <p:txBody>
          <a:bodyPr wrap="square">
            <a:spAutoFit/>
          </a:bodyPr>
          <a:lstStyle/>
          <a:p>
            <a:pPr>
              <a:buSzPct val="75000"/>
            </a:pPr>
            <a:r>
              <a:rPr kumimoji="1" lang="en-US" altLang="zh-CN" dirty="0">
                <a:solidFill>
                  <a:srgbClr val="0070C0"/>
                </a:solidFill>
                <a:latin typeface="Calibri" panose="020F0502020204030204" pitchFamily="34" charset="0"/>
                <a:ea typeface="黑体" panose="02010609060101010101" pitchFamily="49" charset="-122"/>
              </a:rPr>
              <a:t>A bridge is </a:t>
            </a:r>
            <a:r>
              <a:rPr kumimoji="1" lang="en-US" altLang="zh-CN" i="1" dirty="0">
                <a:solidFill>
                  <a:srgbClr val="0070C0"/>
                </a:solidFill>
                <a:latin typeface="Calibri" panose="020F0502020204030204" pitchFamily="34" charset="0"/>
                <a:ea typeface="黑体" panose="02010609060101010101" pitchFamily="49" charset="-122"/>
              </a:rPr>
              <a:t>not</a:t>
            </a:r>
            <a:r>
              <a:rPr kumimoji="1" lang="en-US" altLang="zh-CN" dirty="0">
                <a:solidFill>
                  <a:srgbClr val="0070C0"/>
                </a:solidFill>
                <a:latin typeface="Calibri" panose="020F0502020204030204" pitchFamily="34" charset="0"/>
                <a:ea typeface="黑体" panose="02010609060101010101" pitchFamily="49" charset="-122"/>
              </a:rPr>
              <a:t> a router.</a:t>
            </a:r>
            <a:endParaRPr kumimoji="1" lang="en-US" altLang="zh-CN" dirty="0">
              <a:solidFill>
                <a:srgbClr val="0070C0"/>
              </a:solidFill>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Bridges/switches operate at the link layer.</a:t>
            </a: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They also build a </a:t>
            </a:r>
            <a:r>
              <a:rPr kumimoji="1" lang="en-US" altLang="zh-CN" b="1" dirty="0">
                <a:latin typeface="Calibri" panose="020F0502020204030204" pitchFamily="34" charset="0"/>
                <a:ea typeface="黑体" panose="02010609060101010101" pitchFamily="49" charset="-122"/>
              </a:rPr>
              <a:t>forwarding table</a:t>
            </a:r>
            <a:r>
              <a:rPr kumimoji="1" lang="en-US" altLang="zh-CN" dirty="0">
                <a:latin typeface="Calibri" panose="020F0502020204030204" pitchFamily="34" charset="0"/>
                <a:ea typeface="黑体" panose="02010609060101010101" pitchFamily="49" charset="-122"/>
              </a:rPr>
              <a:t>, not by routing algorithms, but with a special memory/broadcasting scheme, using </a:t>
            </a:r>
            <a:r>
              <a:rPr kumimoji="1" lang="en-US" altLang="zh-CN" b="1" dirty="0">
                <a:latin typeface="Calibri" panose="020F0502020204030204" pitchFamily="34" charset="0"/>
                <a:ea typeface="黑体" panose="02010609060101010101" pitchFamily="49" charset="-122"/>
              </a:rPr>
              <a:t>MAC addresses</a:t>
            </a:r>
            <a:r>
              <a:rPr kumimoji="1" lang="en-US" altLang="zh-CN" dirty="0">
                <a:latin typeface="Calibri" panose="020F0502020204030204" pitchFamily="34" charset="0"/>
                <a:ea typeface="黑体" panose="02010609060101010101" pitchFamily="49" charset="-122"/>
              </a:rPr>
              <a:t>.</a:t>
            </a:r>
            <a:endParaRPr kumimoji="1" lang="en-US" altLang="zh-CN" dirty="0">
              <a:latin typeface="Calibri" panose="020F0502020204030204" pitchFamily="34" charset="0"/>
              <a:ea typeface="黑体" panose="02010609060101010101" pitchFamily="49" charset="-122"/>
            </a:endParaRPr>
          </a:p>
          <a:p>
            <a:pPr marL="285750" indent="-285750">
              <a:buSzPct val="75000"/>
              <a:buFont typeface="Wingdings" panose="05000000000000000000" pitchFamily="2" charset="2"/>
              <a:buChar char="u"/>
            </a:pPr>
            <a:r>
              <a:rPr kumimoji="1" lang="en-US" altLang="zh-CN" dirty="0">
                <a:latin typeface="Calibri" panose="020F0502020204030204" pitchFamily="34" charset="0"/>
                <a:ea typeface="黑体" panose="02010609060101010101" pitchFamily="49" charset="-122"/>
              </a:rPr>
              <a:t>They do not scale very well, and are</a:t>
            </a:r>
            <a:r>
              <a:rPr kumimoji="1" lang="zh-CN" altLang="en-US" dirty="0">
                <a:latin typeface="Calibri" panose="020F0502020204030204" pitchFamily="34" charset="0"/>
                <a:ea typeface="黑体" panose="02010609060101010101" pitchFamily="49" charset="-122"/>
              </a:rPr>
              <a:t> </a:t>
            </a:r>
            <a:r>
              <a:rPr kumimoji="1" lang="en-US" altLang="zh-CN" dirty="0">
                <a:latin typeface="Calibri" panose="020F0502020204030204" pitchFamily="34" charset="0"/>
                <a:ea typeface="黑体" panose="02010609060101010101" pitchFamily="49" charset="-122"/>
              </a:rPr>
              <a:t>used only for connecting a LAN.</a:t>
            </a:r>
            <a:endParaRPr kumimoji="1" lang="en-US" altLang="zh-CN" dirty="0">
              <a:latin typeface="Calibri" panose="020F0502020204030204" pitchFamily="34" charset="0"/>
              <a:ea typeface="黑体" panose="02010609060101010101" pitchFamily="49" charset="-122"/>
            </a:endParaRPr>
          </a:p>
        </p:txBody>
      </p:sp>
      <p:grpSp>
        <p:nvGrpSpPr>
          <p:cNvPr id="30" name="组合 29"/>
          <p:cNvGrpSpPr/>
          <p:nvPr/>
        </p:nvGrpSpPr>
        <p:grpSpPr>
          <a:xfrm>
            <a:off x="1842132" y="5012178"/>
            <a:ext cx="8507735" cy="1290150"/>
            <a:chOff x="367814" y="5046324"/>
            <a:chExt cx="8507735" cy="1290150"/>
          </a:xfrm>
        </p:grpSpPr>
        <p:sp>
          <p:nvSpPr>
            <p:cNvPr id="13" name="矩形 12"/>
            <p:cNvSpPr/>
            <p:nvPr/>
          </p:nvSpPr>
          <p:spPr>
            <a:xfrm>
              <a:off x="367814" y="5046324"/>
              <a:ext cx="8507735" cy="1290150"/>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kumimoji="1" lang="en-US" altLang="zh-CN" sz="1600">
                <a:solidFill>
                  <a:sysClr val="windowText" lastClr="000000"/>
                </a:solidFill>
              </a:endParaRPr>
            </a:p>
          </p:txBody>
        </p:sp>
        <p:sp>
          <p:nvSpPr>
            <p:cNvPr id="14" name="矩形 13"/>
            <p:cNvSpPr/>
            <p:nvPr/>
          </p:nvSpPr>
          <p:spPr>
            <a:xfrm>
              <a:off x="848299" y="5503986"/>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Link</a:t>
              </a:r>
              <a:endParaRPr kumimoji="1" lang="zh-CN" altLang="en-US"/>
            </a:p>
          </p:txBody>
        </p:sp>
        <p:sp>
          <p:nvSpPr>
            <p:cNvPr id="15" name="矩形 14"/>
            <p:cNvSpPr/>
            <p:nvPr/>
          </p:nvSpPr>
          <p:spPr>
            <a:xfrm>
              <a:off x="1498294" y="5511267"/>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Link</a:t>
              </a:r>
              <a:endParaRPr kumimoji="1" lang="zh-CN" altLang="en-US"/>
            </a:p>
          </p:txBody>
        </p:sp>
        <p:sp>
          <p:nvSpPr>
            <p:cNvPr id="16" name="矩形 15"/>
            <p:cNvSpPr/>
            <p:nvPr/>
          </p:nvSpPr>
          <p:spPr>
            <a:xfrm>
              <a:off x="848298" y="5852789"/>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sp>
          <p:nvSpPr>
            <p:cNvPr id="17" name="矩形 16"/>
            <p:cNvSpPr/>
            <p:nvPr/>
          </p:nvSpPr>
          <p:spPr>
            <a:xfrm>
              <a:off x="1498294" y="5852789"/>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cxnSp>
          <p:nvCxnSpPr>
            <p:cNvPr id="18" name="直线连接符 17"/>
            <p:cNvCxnSpPr/>
            <p:nvPr/>
          </p:nvCxnSpPr>
          <p:spPr>
            <a:xfrm>
              <a:off x="550843" y="6044678"/>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p:nvCxnSpPr>
          <p:spPr>
            <a:xfrm>
              <a:off x="2148289" y="6023550"/>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2383105" y="5852789"/>
              <a:ext cx="1129490" cy="3415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a:solidFill>
                    <a:schemeClr val="tx1"/>
                  </a:solidFill>
                </a:rPr>
                <a:t>Switch</a:t>
              </a:r>
              <a:endParaRPr kumimoji="1" lang="zh-CN" altLang="en-US" b="1">
                <a:solidFill>
                  <a:schemeClr val="tx1"/>
                </a:solidFill>
              </a:endParaRPr>
            </a:p>
          </p:txBody>
        </p:sp>
        <p:sp>
          <p:nvSpPr>
            <p:cNvPr id="21" name="矩形 20"/>
            <p:cNvSpPr/>
            <p:nvPr/>
          </p:nvSpPr>
          <p:spPr>
            <a:xfrm>
              <a:off x="5499095" y="5457382"/>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Link</a:t>
              </a:r>
              <a:endParaRPr kumimoji="1" lang="zh-CN" altLang="en-US"/>
            </a:p>
          </p:txBody>
        </p:sp>
        <p:sp>
          <p:nvSpPr>
            <p:cNvPr id="22" name="矩形 21"/>
            <p:cNvSpPr/>
            <p:nvPr/>
          </p:nvSpPr>
          <p:spPr>
            <a:xfrm>
              <a:off x="6149090" y="5464663"/>
              <a:ext cx="649995" cy="341522"/>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Link</a:t>
              </a:r>
              <a:endParaRPr kumimoji="1" lang="zh-CN" altLang="en-US"/>
            </a:p>
          </p:txBody>
        </p:sp>
        <p:sp>
          <p:nvSpPr>
            <p:cNvPr id="23" name="矩形 22"/>
            <p:cNvSpPr/>
            <p:nvPr/>
          </p:nvSpPr>
          <p:spPr>
            <a:xfrm>
              <a:off x="5499094" y="5806185"/>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sp>
          <p:nvSpPr>
            <p:cNvPr id="24" name="矩形 23"/>
            <p:cNvSpPr/>
            <p:nvPr/>
          </p:nvSpPr>
          <p:spPr>
            <a:xfrm>
              <a:off x="6149090" y="5806185"/>
              <a:ext cx="649995" cy="341522"/>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cxnSp>
          <p:nvCxnSpPr>
            <p:cNvPr id="25" name="直线连接符 24"/>
            <p:cNvCxnSpPr/>
            <p:nvPr/>
          </p:nvCxnSpPr>
          <p:spPr>
            <a:xfrm>
              <a:off x="5201639" y="5998074"/>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a:off x="6799085" y="5976946"/>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7041199" y="5816186"/>
              <a:ext cx="1129490" cy="3415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chemeClr val="tx1"/>
                  </a:solidFill>
                </a:rPr>
                <a:t>Router</a:t>
              </a:r>
              <a:endParaRPr kumimoji="1" lang="zh-CN" altLang="en-US" b="1" dirty="0">
                <a:solidFill>
                  <a:schemeClr val="tx1"/>
                </a:solidFill>
              </a:endParaRPr>
            </a:p>
          </p:txBody>
        </p:sp>
        <p:sp>
          <p:nvSpPr>
            <p:cNvPr id="28" name="矩形 27"/>
            <p:cNvSpPr/>
            <p:nvPr/>
          </p:nvSpPr>
          <p:spPr>
            <a:xfrm>
              <a:off x="5499094" y="5125080"/>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Net</a:t>
              </a:r>
              <a:endParaRPr kumimoji="1" lang="zh-CN" altLang="en-US"/>
            </a:p>
          </p:txBody>
        </p:sp>
        <p:sp>
          <p:nvSpPr>
            <p:cNvPr id="29" name="矩形 28"/>
            <p:cNvSpPr/>
            <p:nvPr/>
          </p:nvSpPr>
          <p:spPr>
            <a:xfrm>
              <a:off x="6149089" y="5132361"/>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Net</a:t>
              </a:r>
              <a:endParaRPr kumimoji="1" lang="zh-CN" alt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2" y="0"/>
            <a:ext cx="9787567"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Down to Link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网络漫游：链路层</a:t>
            </a:r>
            <a:endParaRPr kumimoji="1" lang="en-US" altLang="zh-CN" sz="2400" b="1" dirty="0">
              <a:latin typeface="+mn-lt"/>
              <a:ea typeface="黑体" panose="02010609060101010101" pitchFamily="49" charset="-122"/>
            </a:endParaRPr>
          </a:p>
        </p:txBody>
      </p:sp>
      <p:pic>
        <p:nvPicPr>
          <p:cNvPr id="2" name="图片 1"/>
          <p:cNvPicPr>
            <a:picLocks noChangeAspect="1"/>
          </p:cNvPicPr>
          <p:nvPr/>
        </p:nvPicPr>
        <p:blipFill>
          <a:blip r:embed="rId1"/>
          <a:stretch>
            <a:fillRect/>
          </a:stretch>
        </p:blipFill>
        <p:spPr>
          <a:xfrm>
            <a:off x="685799" y="1545281"/>
            <a:ext cx="8835887" cy="471963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2" y="0"/>
            <a:ext cx="9787567"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Down to Link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网络漫游：链路层</a:t>
            </a:r>
            <a:endParaRPr kumimoji="1" lang="en-US" altLang="zh-CN" sz="2400" b="1" dirty="0">
              <a:latin typeface="+mn-lt"/>
              <a:ea typeface="黑体" panose="02010609060101010101" pitchFamily="49" charset="-122"/>
            </a:endParaRPr>
          </a:p>
        </p:txBody>
      </p:sp>
      <p:sp>
        <p:nvSpPr>
          <p:cNvPr id="3" name="文本框 2"/>
          <p:cNvSpPr txBox="1"/>
          <p:nvPr/>
        </p:nvSpPr>
        <p:spPr>
          <a:xfrm>
            <a:off x="347033" y="1327659"/>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a:solidFill>
                  <a:srgbClr val="0070C0"/>
                </a:solidFill>
                <a:latin typeface="Calibri" panose="020F0502020204030204" pitchFamily="34" charset="0"/>
                <a:ea typeface="黑体" panose="02010609060101010101" pitchFamily="49" charset="-122"/>
              </a:rPr>
              <a:t>Switch / Router</a:t>
            </a:r>
            <a:endParaRPr kumimoji="1" lang="en-US" altLang="zh-CN" sz="2000" b="1">
              <a:solidFill>
                <a:srgbClr val="0070C0"/>
              </a:solidFill>
              <a:latin typeface="Calibri" panose="020F0502020204030204" pitchFamily="34" charset="0"/>
              <a:ea typeface="黑体" panose="02010609060101010101" pitchFamily="49" charset="-122"/>
            </a:endParaRPr>
          </a:p>
        </p:txBody>
      </p:sp>
      <p:sp>
        <p:nvSpPr>
          <p:cNvPr id="4" name="文本框 3"/>
          <p:cNvSpPr txBox="1"/>
          <p:nvPr/>
        </p:nvSpPr>
        <p:spPr>
          <a:xfrm>
            <a:off x="347033" y="1833951"/>
            <a:ext cx="8152731" cy="369332"/>
          </a:xfrm>
          <a:prstGeom prst="rect">
            <a:avLst/>
          </a:prstGeom>
          <a:noFill/>
        </p:spPr>
        <p:txBody>
          <a:bodyPr wrap="square">
            <a:spAutoFit/>
          </a:bodyPr>
          <a:lstStyle/>
          <a:p>
            <a:pPr>
              <a:buSzPct val="75000"/>
            </a:pPr>
            <a:r>
              <a:rPr kumimoji="1" lang="en-US" altLang="zh-CN" b="1">
                <a:latin typeface="Calibri" panose="020F0502020204030204" pitchFamily="34" charset="0"/>
                <a:ea typeface="黑体" panose="02010609060101010101" pitchFamily="49" charset="-122"/>
              </a:rPr>
              <a:t>Question</a:t>
            </a:r>
            <a:r>
              <a:rPr kumimoji="1" lang="en-US" altLang="zh-CN">
                <a:latin typeface="Calibri" panose="020F0502020204030204" pitchFamily="34" charset="0"/>
                <a:ea typeface="黑体" panose="02010609060101010101" pitchFamily="49" charset="-122"/>
              </a:rPr>
              <a:t>: How many subnets are there in the figure?</a:t>
            </a:r>
            <a:endParaRPr kumimoji="1" lang="en-US" altLang="zh-CN">
              <a:latin typeface="Calibri" panose="020F0502020204030204" pitchFamily="34" charset="0"/>
              <a:ea typeface="黑体" panose="02010609060101010101" pitchFamily="49" charset="-122"/>
            </a:endParaRPr>
          </a:p>
        </p:txBody>
      </p:sp>
      <p:pic>
        <p:nvPicPr>
          <p:cNvPr id="6" name="图片 5"/>
          <p:cNvPicPr>
            <a:picLocks noChangeAspect="1"/>
          </p:cNvPicPr>
          <p:nvPr/>
        </p:nvPicPr>
        <p:blipFill>
          <a:blip r:embed="rId1"/>
          <a:stretch>
            <a:fillRect/>
          </a:stretch>
        </p:blipFill>
        <p:spPr>
          <a:xfrm>
            <a:off x="1080769" y="2335738"/>
            <a:ext cx="7418995" cy="37947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2" y="0"/>
            <a:ext cx="9787567"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Down to Link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网络漫游：链路层</a:t>
            </a:r>
            <a:endParaRPr kumimoji="1" lang="en-US" altLang="zh-CN" sz="2400" b="1" dirty="0">
              <a:latin typeface="+mn-lt"/>
              <a:ea typeface="黑体" panose="02010609060101010101" pitchFamily="49" charset="-122"/>
            </a:endParaRPr>
          </a:p>
        </p:txBody>
      </p:sp>
      <p:sp>
        <p:nvSpPr>
          <p:cNvPr id="2" name="文本框 1"/>
          <p:cNvSpPr txBox="1"/>
          <p:nvPr/>
        </p:nvSpPr>
        <p:spPr>
          <a:xfrm>
            <a:off x="347033" y="1327659"/>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Switch / Router</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in</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Real</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Data</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Center</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Networks</a:t>
            </a:r>
            <a:endParaRPr kumimoji="1" lang="en-US" altLang="zh-CN" sz="2000" b="1" dirty="0">
              <a:solidFill>
                <a:srgbClr val="0070C0"/>
              </a:solidFill>
              <a:latin typeface="Calibri" panose="020F0502020204030204" pitchFamily="34" charset="0"/>
              <a:ea typeface="黑体" panose="02010609060101010101" pitchFamily="49" charset="-122"/>
            </a:endParaRPr>
          </a:p>
        </p:txBody>
      </p:sp>
      <p:grpSp>
        <p:nvGrpSpPr>
          <p:cNvPr id="11" name="组合 10"/>
          <p:cNvGrpSpPr/>
          <p:nvPr/>
        </p:nvGrpSpPr>
        <p:grpSpPr>
          <a:xfrm>
            <a:off x="539722" y="1961360"/>
            <a:ext cx="9980257" cy="4190962"/>
            <a:chOff x="152400" y="1998733"/>
            <a:chExt cx="8839199" cy="3711803"/>
          </a:xfrm>
        </p:grpSpPr>
        <p:pic>
          <p:nvPicPr>
            <p:cNvPr id="9" name="图片 8"/>
            <p:cNvPicPr>
              <a:picLocks noChangeAspect="1"/>
            </p:cNvPicPr>
            <p:nvPr/>
          </p:nvPicPr>
          <p:blipFill>
            <a:blip r:embed="rId1"/>
            <a:stretch>
              <a:fillRect/>
            </a:stretch>
          </p:blipFill>
          <p:spPr>
            <a:xfrm>
              <a:off x="152400" y="2240280"/>
              <a:ext cx="3555733" cy="3464560"/>
            </a:xfrm>
            <a:prstGeom prst="rect">
              <a:avLst/>
            </a:prstGeom>
          </p:spPr>
        </p:pic>
        <p:pic>
          <p:nvPicPr>
            <p:cNvPr id="10" name="图片 9"/>
            <p:cNvPicPr>
              <a:picLocks noChangeAspect="1"/>
            </p:cNvPicPr>
            <p:nvPr/>
          </p:nvPicPr>
          <p:blipFill>
            <a:blip r:embed="rId2"/>
            <a:stretch>
              <a:fillRect/>
            </a:stretch>
          </p:blipFill>
          <p:spPr>
            <a:xfrm>
              <a:off x="3708132" y="1998733"/>
              <a:ext cx="5283467" cy="3711803"/>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3" name="文本框 2"/>
          <p:cNvSpPr txBox="1"/>
          <p:nvPr/>
        </p:nvSpPr>
        <p:spPr>
          <a:xfrm>
            <a:off x="347033" y="1239600"/>
            <a:ext cx="11619680" cy="5122941"/>
          </a:xfrm>
          <a:prstGeom prst="rect">
            <a:avLst/>
          </a:prstGeom>
          <a:noFill/>
        </p:spPr>
        <p:txBody>
          <a:bodyPr wrap="square" rtlCol="0">
            <a:spAutoFit/>
          </a:bodyPr>
          <a:lstStyle/>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As</a:t>
            </a:r>
            <a:r>
              <a:rPr kumimoji="1" lang="zh-CN" altLang="en-US" sz="2000" dirty="0">
                <a:latin typeface="Calibri" panose="020F0502020204030204" pitchFamily="34" charset="0"/>
                <a:ea typeface="黑体" panose="02010609060101010101" pitchFamily="49" charset="-122"/>
              </a:rPr>
              <a:t> </a:t>
            </a:r>
            <a:r>
              <a:rPr kumimoji="1" lang="en-US" altLang="zh-CN" sz="2000" dirty="0">
                <a:latin typeface="Calibri" panose="020F0502020204030204" pitchFamily="34" charset="0"/>
                <a:ea typeface="黑体" panose="02010609060101010101" pitchFamily="49" charset="-122"/>
              </a:rPr>
              <a:t>the bottom layer, the </a:t>
            </a:r>
            <a:r>
              <a:rPr kumimoji="1" lang="en-US" altLang="zh-CN" sz="2000" b="1" dirty="0">
                <a:latin typeface="Calibri" panose="020F0502020204030204" pitchFamily="34" charset="0"/>
                <a:ea typeface="黑体" panose="02010609060101010101" pitchFamily="49" charset="-122"/>
              </a:rPr>
              <a:t>physical layer </a:t>
            </a:r>
            <a:r>
              <a:rPr kumimoji="1" lang="en-US" altLang="zh-CN" sz="2000" dirty="0">
                <a:latin typeface="Calibri" panose="020F0502020204030204" pitchFamily="34" charset="0"/>
                <a:ea typeface="黑体" panose="02010609060101010101" pitchFamily="49" charset="-122"/>
              </a:rPr>
              <a:t>is about how data is actually sent.</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We are working with </a:t>
            </a:r>
            <a:r>
              <a:rPr kumimoji="1" lang="en-US" altLang="zh-CN" sz="2000" i="1" dirty="0">
                <a:latin typeface="Calibri" panose="020F0502020204030204" pitchFamily="34" charset="0"/>
                <a:ea typeface="黑体" panose="02010609060101010101" pitchFamily="49" charset="-122"/>
              </a:rPr>
              <a:t>hardware</a:t>
            </a:r>
            <a:r>
              <a:rPr kumimoji="1" lang="en-US" altLang="zh-CN" sz="2000" dirty="0">
                <a:latin typeface="Calibri" panose="020F0502020204030204" pitchFamily="34" charset="0"/>
                <a:ea typeface="黑体" panose="02010609060101010101" pitchFamily="49" charset="-122"/>
              </a:rPr>
              <a:t> and the </a:t>
            </a:r>
            <a:r>
              <a:rPr kumimoji="1" lang="en-US" altLang="zh-CN" sz="2000" i="1" dirty="0">
                <a:latin typeface="Calibri" panose="020F0502020204030204" pitchFamily="34" charset="0"/>
                <a:ea typeface="黑体" panose="02010609060101010101" pitchFamily="49" charset="-122"/>
              </a:rPr>
              <a:t>physical</a:t>
            </a:r>
            <a:r>
              <a:rPr kumimoji="1" lang="en-US" altLang="zh-CN" sz="2000" dirty="0">
                <a:latin typeface="Calibri" panose="020F0502020204030204" pitchFamily="34" charset="0"/>
                <a:ea typeface="黑体" panose="02010609060101010101" pitchFamily="49" charset="-122"/>
              </a:rPr>
              <a:t> world now. We care about </a:t>
            </a:r>
            <a:r>
              <a:rPr kumimoji="1" lang="en-US" altLang="zh-CN" sz="2000" b="1" dirty="0">
                <a:latin typeface="Calibri" panose="020F0502020204030204" pitchFamily="34" charset="0"/>
                <a:ea typeface="黑体" panose="02010609060101010101" pitchFamily="49" charset="-122"/>
              </a:rPr>
              <a:t>fiber</a:t>
            </a:r>
            <a:r>
              <a:rPr kumimoji="1" lang="en-US" altLang="zh-CN" sz="2000" dirty="0">
                <a:latin typeface="Calibri" panose="020F0502020204030204" pitchFamily="34" charset="0"/>
                <a:ea typeface="黑体" panose="02010609060101010101" pitchFamily="49" charset="-122"/>
              </a:rPr>
              <a:t>, </a:t>
            </a:r>
            <a:r>
              <a:rPr kumimoji="1" lang="en-US" altLang="zh-CN" sz="2000" b="1" dirty="0">
                <a:latin typeface="Calibri" panose="020F0502020204030204" pitchFamily="34" charset="0"/>
                <a:ea typeface="黑体" panose="02010609060101010101" pitchFamily="49" charset="-122"/>
              </a:rPr>
              <a:t>copper wire</a:t>
            </a:r>
            <a:r>
              <a:rPr kumimoji="1" lang="en-US" altLang="zh-CN" sz="2000" dirty="0">
                <a:latin typeface="Calibri" panose="020F0502020204030204" pitchFamily="34" charset="0"/>
                <a:ea typeface="黑体" panose="02010609060101010101" pitchFamily="49" charset="-122"/>
              </a:rPr>
              <a:t>, </a:t>
            </a:r>
            <a:r>
              <a:rPr kumimoji="1" lang="en-US" altLang="zh-CN" sz="2000" b="1" dirty="0">
                <a:latin typeface="Calibri" panose="020F0502020204030204" pitchFamily="34" charset="0"/>
                <a:ea typeface="黑体" panose="02010609060101010101" pitchFamily="49" charset="-122"/>
              </a:rPr>
              <a:t>radio</a:t>
            </a:r>
            <a:r>
              <a:rPr kumimoji="1" lang="en-US" altLang="zh-CN" sz="2000" dirty="0">
                <a:latin typeface="Calibri" panose="020F0502020204030204" pitchFamily="34" charset="0"/>
                <a:ea typeface="黑体" panose="02010609060101010101" pitchFamily="49" charset="-122"/>
              </a:rPr>
              <a:t> and their physical properties to design hardware encoders and decoders.</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Still, this is </a:t>
            </a:r>
            <a:r>
              <a:rPr kumimoji="1" lang="en-US" altLang="zh-CN" sz="2000" b="1" dirty="0">
                <a:latin typeface="Calibri" panose="020F0502020204030204" pitchFamily="34" charset="0"/>
                <a:ea typeface="黑体" panose="02010609060101010101" pitchFamily="49" charset="-122"/>
              </a:rPr>
              <a:t>more than materials</a:t>
            </a:r>
            <a:r>
              <a:rPr kumimoji="1" lang="en-US" altLang="zh-CN" sz="2000" dirty="0">
                <a:latin typeface="Calibri" panose="020F0502020204030204" pitchFamily="34" charset="0"/>
                <a:ea typeface="黑体" panose="02010609060101010101" pitchFamily="49" charset="-122"/>
              </a:rPr>
              <a:t>. For example, we use the Fourier transform to robustly encode information with sine waves. We design algorithms to avoid conflicts, or de-noise antenna array signals.                      </a:t>
            </a:r>
            <a:r>
              <a:rPr kumimoji="1" lang="en-US" altLang="zh-CN" sz="2000" i="1" dirty="0">
                <a:solidFill>
                  <a:schemeClr val="bg1">
                    <a:lumMod val="50000"/>
                  </a:schemeClr>
                </a:solidFill>
                <a:latin typeface="Calibri" panose="020F0502020204030204" pitchFamily="34" charset="0"/>
                <a:ea typeface="黑体" panose="02010609060101010101" pitchFamily="49" charset="-122"/>
              </a:rPr>
              <a:t>Mathematics is also CS. How fun</a:t>
            </a:r>
            <a:r>
              <a:rPr kumimoji="1" lang="en-US" altLang="zh-CN" sz="2000" dirty="0">
                <a:solidFill>
                  <a:schemeClr val="bg1">
                    <a:lumMod val="50000"/>
                  </a:schemeClr>
                </a:solidFill>
                <a:latin typeface="Calibri" panose="020F0502020204030204" pitchFamily="34" charset="0"/>
                <a:ea typeface="黑体" panose="02010609060101010101" pitchFamily="49" charset="-122"/>
              </a:rPr>
              <a:t>.</a:t>
            </a:r>
            <a:endParaRPr kumimoji="1" lang="en-US" altLang="zh-CN" sz="2000" dirty="0">
              <a:solidFill>
                <a:schemeClr val="bg1">
                  <a:lumMod val="50000"/>
                </a:schemeClr>
              </a:solidFill>
              <a:latin typeface="Calibri" panose="020F0502020204030204" pitchFamily="34" charset="0"/>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2270673" y="2810594"/>
            <a:ext cx="7772400" cy="1980952"/>
          </a:xfrm>
          <a:prstGeom prst="rect">
            <a:avLst/>
          </a:prstGeom>
        </p:spPr>
      </p:pic>
      <p:sp>
        <p:nvSpPr>
          <p:cNvPr id="6"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Physical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网络漫游：物理层</a:t>
            </a:r>
            <a:endParaRPr kumimoji="1" lang="en-US" altLang="zh-CN" sz="2400" b="1" dirty="0">
              <a:latin typeface="+mn-lt"/>
              <a:ea typeface="黑体" panose="02010609060101010101" pitchFamily="49"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Physical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网络漫游：物理层</a:t>
            </a:r>
            <a:endParaRPr kumimoji="1" lang="en-US" altLang="zh-CN" sz="2400" b="1" dirty="0">
              <a:latin typeface="+mn-lt"/>
              <a:ea typeface="黑体" panose="02010609060101010101" pitchFamily="49" charset="-122"/>
            </a:endParaRPr>
          </a:p>
        </p:txBody>
      </p:sp>
      <p:sp>
        <p:nvSpPr>
          <p:cNvPr id="6" name="文本框 5"/>
          <p:cNvSpPr txBox="1"/>
          <p:nvPr/>
        </p:nvSpPr>
        <p:spPr>
          <a:xfrm>
            <a:off x="347033" y="1477640"/>
            <a:ext cx="11699193" cy="142962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Hub</a:t>
            </a:r>
            <a:endParaRPr kumimoji="1" lang="en-US" altLang="zh-CN" sz="20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A hub</a:t>
            </a:r>
            <a:r>
              <a:rPr kumimoji="1" lang="zh-CN" altLang="en-US" sz="2000" dirty="0">
                <a:latin typeface="Calibri" panose="020F0502020204030204" pitchFamily="34" charset="0"/>
                <a:ea typeface="黑体" panose="02010609060101010101" pitchFamily="49" charset="-122"/>
              </a:rPr>
              <a:t> </a:t>
            </a:r>
            <a:r>
              <a:rPr kumimoji="1" lang="en-US" altLang="zh-CN" sz="2000" dirty="0">
                <a:latin typeface="Calibri" panose="020F0502020204030204" pitchFamily="34" charset="0"/>
                <a:ea typeface="黑体" panose="02010609060101010101" pitchFamily="49" charset="-122"/>
              </a:rPr>
              <a:t>operates in the physical layer, and it is nothing magical. Just think about a bunch of wires connected together.</a:t>
            </a:r>
            <a:endParaRPr kumimoji="1" lang="en-US" altLang="zh-CN" sz="2000" dirty="0">
              <a:latin typeface="Calibri" panose="020F0502020204030204" pitchFamily="34" charset="0"/>
              <a:ea typeface="黑体" panose="02010609060101010101" pitchFamily="49" charset="-122"/>
            </a:endParaRPr>
          </a:p>
        </p:txBody>
      </p:sp>
      <p:pic>
        <p:nvPicPr>
          <p:cNvPr id="9" name="图片 8"/>
          <p:cNvPicPr>
            <a:picLocks noChangeAspect="1"/>
          </p:cNvPicPr>
          <p:nvPr/>
        </p:nvPicPr>
        <p:blipFill rotWithShape="1">
          <a:blip r:embed="rId1"/>
          <a:srcRect r="-227" b="59883"/>
          <a:stretch>
            <a:fillRect/>
          </a:stretch>
        </p:blipFill>
        <p:spPr>
          <a:xfrm>
            <a:off x="3270762" y="2738554"/>
            <a:ext cx="5650471" cy="1312781"/>
          </a:xfrm>
          <a:prstGeom prst="rect">
            <a:avLst/>
          </a:prstGeom>
        </p:spPr>
      </p:pic>
      <p:grpSp>
        <p:nvGrpSpPr>
          <p:cNvPr id="32" name="组合 31"/>
          <p:cNvGrpSpPr/>
          <p:nvPr/>
        </p:nvGrpSpPr>
        <p:grpSpPr>
          <a:xfrm>
            <a:off x="1842131" y="4227786"/>
            <a:ext cx="8507735" cy="1631672"/>
            <a:chOff x="367815" y="4329961"/>
            <a:chExt cx="8507735" cy="1631672"/>
          </a:xfrm>
        </p:grpSpPr>
        <p:sp>
          <p:nvSpPr>
            <p:cNvPr id="10" name="矩形 9"/>
            <p:cNvSpPr/>
            <p:nvPr/>
          </p:nvSpPr>
          <p:spPr>
            <a:xfrm>
              <a:off x="367815" y="4329961"/>
              <a:ext cx="8507735" cy="1290150"/>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kumimoji="1" lang="en-US" altLang="zh-CN" sz="1600">
                <a:solidFill>
                  <a:sysClr val="windowText" lastClr="000000"/>
                </a:solidFill>
              </a:endParaRPr>
            </a:p>
          </p:txBody>
        </p:sp>
        <p:sp>
          <p:nvSpPr>
            <p:cNvPr id="11" name="矩形 10"/>
            <p:cNvSpPr/>
            <p:nvPr/>
          </p:nvSpPr>
          <p:spPr>
            <a:xfrm>
              <a:off x="3655739" y="4839667"/>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Link</a:t>
              </a:r>
              <a:endParaRPr kumimoji="1" lang="zh-CN" altLang="en-US"/>
            </a:p>
          </p:txBody>
        </p:sp>
        <p:sp>
          <p:nvSpPr>
            <p:cNvPr id="12" name="矩形 11"/>
            <p:cNvSpPr/>
            <p:nvPr/>
          </p:nvSpPr>
          <p:spPr>
            <a:xfrm>
              <a:off x="4305734" y="4846948"/>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Link</a:t>
              </a:r>
              <a:endParaRPr kumimoji="1" lang="zh-CN" altLang="en-US"/>
            </a:p>
          </p:txBody>
        </p:sp>
        <p:sp>
          <p:nvSpPr>
            <p:cNvPr id="13" name="矩形 12"/>
            <p:cNvSpPr/>
            <p:nvPr/>
          </p:nvSpPr>
          <p:spPr>
            <a:xfrm>
              <a:off x="3655738" y="5188470"/>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sp>
          <p:nvSpPr>
            <p:cNvPr id="14" name="矩形 13"/>
            <p:cNvSpPr/>
            <p:nvPr/>
          </p:nvSpPr>
          <p:spPr>
            <a:xfrm>
              <a:off x="4305734" y="5188470"/>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cxnSp>
          <p:nvCxnSpPr>
            <p:cNvPr id="15" name="直线连接符 14"/>
            <p:cNvCxnSpPr/>
            <p:nvPr/>
          </p:nvCxnSpPr>
          <p:spPr>
            <a:xfrm>
              <a:off x="3358283" y="5380359"/>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a:off x="4955729" y="5359231"/>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710823" y="5608164"/>
              <a:ext cx="1129490" cy="3415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a:solidFill>
                    <a:schemeClr val="tx1"/>
                  </a:solidFill>
                </a:rPr>
                <a:t>Switch</a:t>
              </a:r>
              <a:endParaRPr kumimoji="1" lang="zh-CN" altLang="en-US" b="1">
                <a:solidFill>
                  <a:schemeClr val="tx1"/>
                </a:solidFill>
              </a:endParaRPr>
            </a:p>
          </p:txBody>
        </p:sp>
        <p:sp>
          <p:nvSpPr>
            <p:cNvPr id="18" name="矩形 17"/>
            <p:cNvSpPr/>
            <p:nvPr/>
          </p:nvSpPr>
          <p:spPr>
            <a:xfrm>
              <a:off x="6436606" y="4818539"/>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Link</a:t>
              </a:r>
              <a:endParaRPr kumimoji="1" lang="zh-CN" altLang="en-US"/>
            </a:p>
          </p:txBody>
        </p:sp>
        <p:sp>
          <p:nvSpPr>
            <p:cNvPr id="19" name="矩形 18"/>
            <p:cNvSpPr/>
            <p:nvPr/>
          </p:nvSpPr>
          <p:spPr>
            <a:xfrm>
              <a:off x="7086601" y="4825820"/>
              <a:ext cx="649995" cy="341522"/>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Link</a:t>
              </a:r>
              <a:endParaRPr kumimoji="1" lang="zh-CN" altLang="en-US"/>
            </a:p>
          </p:txBody>
        </p:sp>
        <p:sp>
          <p:nvSpPr>
            <p:cNvPr id="20" name="矩形 19"/>
            <p:cNvSpPr/>
            <p:nvPr/>
          </p:nvSpPr>
          <p:spPr>
            <a:xfrm>
              <a:off x="6436605" y="5167342"/>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sp>
          <p:nvSpPr>
            <p:cNvPr id="21" name="矩形 20"/>
            <p:cNvSpPr/>
            <p:nvPr/>
          </p:nvSpPr>
          <p:spPr>
            <a:xfrm>
              <a:off x="7086601" y="5167342"/>
              <a:ext cx="649995" cy="341522"/>
            </a:xfrm>
            <a:prstGeom prst="rect">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cxnSp>
          <p:nvCxnSpPr>
            <p:cNvPr id="22" name="直线连接符 21"/>
            <p:cNvCxnSpPr/>
            <p:nvPr/>
          </p:nvCxnSpPr>
          <p:spPr>
            <a:xfrm>
              <a:off x="6139150" y="5359231"/>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线连接符 22"/>
            <p:cNvCxnSpPr/>
            <p:nvPr/>
          </p:nvCxnSpPr>
          <p:spPr>
            <a:xfrm>
              <a:off x="7736596" y="5338103"/>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6491690" y="5603537"/>
              <a:ext cx="1129490" cy="3415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a:solidFill>
                    <a:schemeClr val="tx1"/>
                  </a:solidFill>
                </a:rPr>
                <a:t>Router</a:t>
              </a:r>
              <a:endParaRPr kumimoji="1" lang="zh-CN" altLang="en-US" b="1">
                <a:solidFill>
                  <a:schemeClr val="tx1"/>
                </a:solidFill>
              </a:endParaRPr>
            </a:p>
          </p:txBody>
        </p:sp>
        <p:sp>
          <p:nvSpPr>
            <p:cNvPr id="25" name="矩形 24"/>
            <p:cNvSpPr/>
            <p:nvPr/>
          </p:nvSpPr>
          <p:spPr>
            <a:xfrm>
              <a:off x="6436605" y="4486237"/>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Net</a:t>
              </a:r>
              <a:endParaRPr kumimoji="1" lang="zh-CN" altLang="en-US"/>
            </a:p>
          </p:txBody>
        </p:sp>
        <p:sp>
          <p:nvSpPr>
            <p:cNvPr id="26" name="矩形 25"/>
            <p:cNvSpPr/>
            <p:nvPr/>
          </p:nvSpPr>
          <p:spPr>
            <a:xfrm>
              <a:off x="7086600" y="4493518"/>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Net</a:t>
              </a:r>
              <a:endParaRPr kumimoji="1" lang="zh-CN" altLang="en-US"/>
            </a:p>
          </p:txBody>
        </p:sp>
        <p:sp>
          <p:nvSpPr>
            <p:cNvPr id="27" name="矩形 26"/>
            <p:cNvSpPr/>
            <p:nvPr/>
          </p:nvSpPr>
          <p:spPr>
            <a:xfrm>
              <a:off x="811923" y="5209598"/>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sp>
          <p:nvSpPr>
            <p:cNvPr id="28" name="矩形 27"/>
            <p:cNvSpPr/>
            <p:nvPr/>
          </p:nvSpPr>
          <p:spPr>
            <a:xfrm>
              <a:off x="1461919" y="5209598"/>
              <a:ext cx="649995" cy="341522"/>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t>Phys</a:t>
              </a:r>
              <a:endParaRPr kumimoji="1" lang="zh-CN" altLang="en-US"/>
            </a:p>
          </p:txBody>
        </p:sp>
        <p:cxnSp>
          <p:nvCxnSpPr>
            <p:cNvPr id="29" name="直线连接符 28"/>
            <p:cNvCxnSpPr/>
            <p:nvPr/>
          </p:nvCxnSpPr>
          <p:spPr>
            <a:xfrm>
              <a:off x="514468" y="5401487"/>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线连接符 29"/>
            <p:cNvCxnSpPr/>
            <p:nvPr/>
          </p:nvCxnSpPr>
          <p:spPr>
            <a:xfrm>
              <a:off x="2111914" y="5380359"/>
              <a:ext cx="352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897173" y="5620111"/>
              <a:ext cx="1129490" cy="3415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a:solidFill>
                    <a:schemeClr val="tx1"/>
                  </a:solidFill>
                </a:rPr>
                <a:t>Hub</a:t>
              </a:r>
              <a:endParaRPr kumimoji="1" lang="zh-CN" altLang="en-US" b="1">
                <a:solidFill>
                  <a:schemeClr val="tx1"/>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3" name="文本框 2"/>
          <p:cNvSpPr txBox="1"/>
          <p:nvPr/>
        </p:nvSpPr>
        <p:spPr>
          <a:xfrm>
            <a:off x="347033" y="1263083"/>
            <a:ext cx="11301628" cy="967957"/>
          </a:xfrm>
          <a:prstGeom prst="rect">
            <a:avLst/>
          </a:prstGeom>
          <a:noFill/>
        </p:spPr>
        <p:txBody>
          <a:bodyPr wrap="square" rtlCol="0">
            <a:spAutoFit/>
          </a:bodyPr>
          <a:lstStyle/>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We have now toured the lower half of the protocol stack. Note that we already have a working network that provides </a:t>
            </a:r>
            <a:r>
              <a:rPr kumimoji="1" lang="en-US" altLang="zh-CN" sz="2000" b="1" dirty="0">
                <a:latin typeface="Calibri" panose="020F0502020204030204" pitchFamily="34" charset="0"/>
                <a:ea typeface="黑体" panose="02010609060101010101" pitchFamily="49" charset="-122"/>
              </a:rPr>
              <a:t>best-effort</a:t>
            </a:r>
            <a:r>
              <a:rPr kumimoji="1" lang="en-US" altLang="zh-CN" sz="2000" dirty="0">
                <a:latin typeface="Calibri" panose="020F0502020204030204" pitchFamily="34" charset="0"/>
                <a:ea typeface="黑体" panose="02010609060101010101" pitchFamily="49" charset="-122"/>
              </a:rPr>
              <a:t> delivery.</a:t>
            </a:r>
            <a:endParaRPr kumimoji="1" lang="en-US" altLang="zh-CN" sz="2000" dirty="0">
              <a:latin typeface="Calibri" panose="020F0502020204030204" pitchFamily="34" charset="0"/>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1654318" y="2259961"/>
            <a:ext cx="8687057" cy="4059305"/>
          </a:xfrm>
          <a:prstGeom prst="rect">
            <a:avLst/>
          </a:prstGeom>
        </p:spPr>
      </p:pic>
      <p:sp>
        <p:nvSpPr>
          <p:cNvPr id="5" name="矩形 4"/>
          <p:cNvSpPr/>
          <p:nvPr/>
        </p:nvSpPr>
        <p:spPr>
          <a:xfrm>
            <a:off x="5657169" y="1870341"/>
            <a:ext cx="5434901" cy="320278"/>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1600" dirty="0">
                <a:solidFill>
                  <a:schemeClr val="bg1"/>
                </a:solidFill>
              </a:rPr>
              <a:t>Much more accurate than the graph in the beginning...</a:t>
            </a:r>
            <a:endParaRPr kumimoji="1" lang="zh-CN" altLang="en-US" sz="1600" dirty="0">
              <a:solidFill>
                <a:schemeClr val="bg1"/>
              </a:solidFill>
            </a:endParaRPr>
          </a:p>
        </p:txBody>
      </p:sp>
      <p:sp>
        <p:nvSpPr>
          <p:cNvPr id="33"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 Recap</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网络漫游：中场回顾</a:t>
            </a:r>
            <a:endParaRPr kumimoji="1" lang="en-US" altLang="zh-CN" sz="2400" b="1" dirty="0">
              <a:latin typeface="+mn-lt"/>
              <a:ea typeface="黑体" panose="02010609060101010101" pitchFamily="49"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Transport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网络漫游：传输层</a:t>
            </a:r>
            <a:endParaRPr kumimoji="1" lang="en-US" altLang="zh-CN" sz="2400" b="1" dirty="0">
              <a:latin typeface="+mn-lt"/>
              <a:ea typeface="黑体" panose="02010609060101010101" pitchFamily="49" charset="-122"/>
            </a:endParaRPr>
          </a:p>
        </p:txBody>
      </p:sp>
      <p:sp>
        <p:nvSpPr>
          <p:cNvPr id="6" name="文本框 5"/>
          <p:cNvSpPr txBox="1"/>
          <p:nvPr/>
        </p:nvSpPr>
        <p:spPr>
          <a:xfrm>
            <a:off x="347033" y="1417319"/>
            <a:ext cx="10784793" cy="142962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Why</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the transport layer, and what does it include?</a:t>
            </a:r>
            <a:endParaRPr kumimoji="1" lang="en-US" altLang="zh-CN" sz="2000" b="1" dirty="0">
              <a:solidFill>
                <a:srgbClr val="0070C0"/>
              </a:solidFill>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The (raw) IP interface is not very programmer-friendly…</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And it is only </a:t>
            </a:r>
            <a:r>
              <a:rPr kumimoji="1" lang="en-US" altLang="zh-CN" sz="2000" b="1" dirty="0">
                <a:latin typeface="Calibri" panose="020F0502020204030204" pitchFamily="34" charset="0"/>
                <a:ea typeface="黑体" panose="02010609060101010101" pitchFamily="49" charset="-122"/>
              </a:rPr>
              <a:t>best-effort</a:t>
            </a:r>
            <a:r>
              <a:rPr kumimoji="1" lang="en-US" altLang="zh-CN" sz="2000" dirty="0">
                <a:latin typeface="Calibri" panose="020F0502020204030204" pitchFamily="34" charset="0"/>
                <a:ea typeface="黑体" panose="02010609060101010101" pitchFamily="49" charset="-122"/>
              </a:rPr>
              <a:t> delivery, </a:t>
            </a:r>
            <a:r>
              <a:rPr kumimoji="1" lang="en-US" altLang="zh-CN" sz="2000" b="1" dirty="0">
                <a:latin typeface="Calibri" panose="020F0502020204030204" pitchFamily="34" charset="0"/>
                <a:ea typeface="黑体" panose="02010609060101010101" pitchFamily="49" charset="-122"/>
              </a:rPr>
              <a:t>not</a:t>
            </a:r>
            <a:r>
              <a:rPr kumimoji="1" lang="en-US" altLang="zh-CN" sz="2000" dirty="0">
                <a:latin typeface="Calibri" panose="020F0502020204030204" pitchFamily="34" charset="0"/>
                <a:ea typeface="黑体" panose="02010609060101010101" pitchFamily="49" charset="-122"/>
              </a:rPr>
              <a:t> </a:t>
            </a:r>
            <a:r>
              <a:rPr kumimoji="1" lang="en-US" altLang="zh-CN" sz="2000" b="1" dirty="0">
                <a:latin typeface="Calibri" panose="020F0502020204030204" pitchFamily="34" charset="0"/>
                <a:ea typeface="黑体" panose="02010609060101010101" pitchFamily="49" charset="-122"/>
              </a:rPr>
              <a:t>reliable</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p:txBody>
      </p:sp>
      <p:sp>
        <p:nvSpPr>
          <p:cNvPr id="9" name="矩形 8"/>
          <p:cNvSpPr/>
          <p:nvPr/>
        </p:nvSpPr>
        <p:spPr>
          <a:xfrm>
            <a:off x="367815" y="2948016"/>
            <a:ext cx="11052246" cy="1643110"/>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sz="1600" b="1" dirty="0">
                <a:solidFill>
                  <a:sysClr val="windowText" lastClr="000000"/>
                </a:solidFill>
              </a:rPr>
              <a:t>Why is IP not reliable?</a:t>
            </a:r>
            <a:endParaRPr kumimoji="1" lang="en-US" altLang="zh-CN" sz="1600" b="1" dirty="0">
              <a:solidFill>
                <a:sysClr val="windowText" lastClr="000000"/>
              </a:solidFill>
            </a:endParaRPr>
          </a:p>
          <a:p>
            <a:r>
              <a:rPr kumimoji="1" lang="en-US" altLang="zh-CN" sz="1600" dirty="0">
                <a:solidFill>
                  <a:sysClr val="windowText" lastClr="000000"/>
                </a:solidFill>
              </a:rPr>
              <a:t>You may think of the dynamic topology of the network, or the lossy links (like the wireless settings). </a:t>
            </a:r>
            <a:endParaRPr kumimoji="1" lang="en-US" altLang="zh-CN" sz="1600" dirty="0">
              <a:solidFill>
                <a:sysClr val="windowText" lastClr="000000"/>
              </a:solidFill>
            </a:endParaRPr>
          </a:p>
          <a:p>
            <a:r>
              <a:rPr kumimoji="1" lang="en-US" altLang="zh-CN" sz="1600" dirty="0">
                <a:solidFill>
                  <a:sysClr val="windowText" lastClr="000000"/>
                </a:solidFill>
              </a:rPr>
              <a:t>These can lead to loss of packets. However, another (and probably dominant) factor is </a:t>
            </a:r>
            <a:r>
              <a:rPr kumimoji="1" lang="en-US" altLang="zh-CN" sz="1600" b="1" dirty="0">
                <a:solidFill>
                  <a:sysClr val="windowText" lastClr="000000"/>
                </a:solidFill>
              </a:rPr>
              <a:t>buffering in switches and routers</a:t>
            </a:r>
            <a:r>
              <a:rPr kumimoji="1" lang="en-US" altLang="zh-CN" sz="1600" dirty="0">
                <a:solidFill>
                  <a:sysClr val="windowText" lastClr="000000"/>
                </a:solidFill>
              </a:rPr>
              <a:t>.</a:t>
            </a:r>
            <a:endParaRPr kumimoji="1" lang="en-US" altLang="zh-CN" sz="1600" dirty="0">
              <a:solidFill>
                <a:sysClr val="windowText" lastClr="000000"/>
              </a:solidFill>
            </a:endParaRPr>
          </a:p>
          <a:p>
            <a:r>
              <a:rPr kumimoji="1" lang="en-US" altLang="zh-CN" sz="1600" dirty="0">
                <a:solidFill>
                  <a:sysClr val="windowText" lastClr="000000"/>
                </a:solidFill>
              </a:rPr>
              <a:t>Suppose a switch/router is forwarding multiple flows to one out-link. The speed of the out-link will not keep up, and the switch/router must buffer the packets, but not endlessly. When the buffer is full, newer packets are simply discarded.</a:t>
            </a:r>
            <a:endParaRPr kumimoji="1" lang="en-US" altLang="zh-CN" sz="1600" dirty="0">
              <a:solidFill>
                <a:sysClr val="windowText" lastClr="000000"/>
              </a:solidFill>
            </a:endParaRPr>
          </a:p>
        </p:txBody>
      </p:sp>
      <p:sp>
        <p:nvSpPr>
          <p:cNvPr id="10" name="文本框 9"/>
          <p:cNvSpPr txBox="1"/>
          <p:nvPr/>
        </p:nvSpPr>
        <p:spPr>
          <a:xfrm>
            <a:off x="347032" y="4660468"/>
            <a:ext cx="11291689" cy="1429622"/>
          </a:xfrm>
          <a:prstGeom prst="rect">
            <a:avLst/>
          </a:prstGeom>
          <a:noFill/>
        </p:spPr>
        <p:txBody>
          <a:bodyPr wrap="square">
            <a:spAutoFit/>
          </a:bodyPr>
          <a:lstStyle/>
          <a:p>
            <a:pPr marL="342900" indent="-342900">
              <a:lnSpc>
                <a:spcPct val="150000"/>
              </a:lnSpc>
              <a:buClr>
                <a:srgbClr val="0070C0"/>
              </a:buClr>
              <a:buSzPct val="75000"/>
              <a:buFont typeface="Wingdings" panose="05000000000000000000" pitchFamily="2" charset="2"/>
              <a:buChar char="Ø"/>
            </a:pPr>
            <a:r>
              <a:rPr kumimoji="1" lang="en-US" altLang="zh-CN" sz="2000" dirty="0">
                <a:latin typeface="Calibri" panose="020F0502020204030204" pitchFamily="34" charset="0"/>
                <a:ea typeface="黑体" panose="02010609060101010101" pitchFamily="49" charset="-122"/>
              </a:rPr>
              <a:t>We need a </a:t>
            </a:r>
            <a:r>
              <a:rPr kumimoji="1" lang="en-US" altLang="zh-CN" sz="2000" b="1" dirty="0">
                <a:latin typeface="Calibri" panose="020F0502020204030204" pitchFamily="34" charset="0"/>
                <a:ea typeface="黑体" panose="02010609060101010101" pitchFamily="49" charset="-122"/>
              </a:rPr>
              <a:t>programmer friendly interface </a:t>
            </a:r>
            <a:r>
              <a:rPr kumimoji="1" lang="en-US" altLang="zh-CN" sz="2000" dirty="0">
                <a:latin typeface="Calibri" panose="020F0502020204030204" pitchFamily="34" charset="0"/>
                <a:ea typeface="黑体" panose="02010609060101010101" pitchFamily="49" charset="-122"/>
              </a:rPr>
              <a:t>with multiplexing (multiple applications can use the network simultaneously).</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Ø"/>
            </a:pPr>
            <a:r>
              <a:rPr kumimoji="1" lang="en-US" altLang="zh-CN" sz="2000" dirty="0">
                <a:latin typeface="Calibri" panose="020F0502020204030204" pitchFamily="34" charset="0"/>
                <a:ea typeface="黑体" panose="02010609060101010101" pitchFamily="49" charset="-122"/>
              </a:rPr>
              <a:t>And </a:t>
            </a:r>
            <a:r>
              <a:rPr kumimoji="1" lang="en-US" altLang="zh-CN" sz="2000" b="1" dirty="0">
                <a:latin typeface="Calibri" panose="020F0502020204030204" pitchFamily="34" charset="0"/>
                <a:ea typeface="黑体" panose="02010609060101010101" pitchFamily="49" charset="-122"/>
              </a:rPr>
              <a:t>reliable</a:t>
            </a:r>
            <a:r>
              <a:rPr kumimoji="1" lang="en-US" altLang="zh-CN" sz="2000" dirty="0">
                <a:latin typeface="Calibri" panose="020F0502020204030204" pitchFamily="34" charset="0"/>
                <a:ea typeface="黑体" panose="02010609060101010101" pitchFamily="49" charset="-122"/>
              </a:rPr>
              <a:t> delivery!</a:t>
            </a:r>
            <a:endParaRPr kumimoji="1" lang="en-US" altLang="zh-CN" sz="2000" dirty="0">
              <a:latin typeface="Calibri" panose="020F0502020204030204" pitchFamily="34" charset="0"/>
              <a:ea typeface="黑体" panose="02010609060101010101" pitchFamily="49"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Transport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网络漫游：传输层</a:t>
            </a:r>
            <a:endParaRPr kumimoji="1" lang="en-US" altLang="zh-CN" sz="2400" b="1" dirty="0">
              <a:latin typeface="+mn-lt"/>
              <a:ea typeface="黑体" panose="02010609060101010101" pitchFamily="49" charset="-122"/>
            </a:endParaRPr>
          </a:p>
        </p:txBody>
      </p:sp>
      <p:sp>
        <p:nvSpPr>
          <p:cNvPr id="3" name="文本框 2"/>
          <p:cNvSpPr txBox="1"/>
          <p:nvPr/>
        </p:nvSpPr>
        <p:spPr>
          <a:xfrm>
            <a:off x="347033" y="1417319"/>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a:solidFill>
                  <a:srgbClr val="0070C0"/>
                </a:solidFill>
                <a:latin typeface="Calibri" panose="020F0502020204030204" pitchFamily="34" charset="0"/>
                <a:ea typeface="黑体" panose="02010609060101010101" pitchFamily="49" charset="-122"/>
              </a:rPr>
              <a:t>Socket: The Interface</a:t>
            </a:r>
            <a:endParaRPr kumimoji="1" lang="en-US" altLang="zh-CN" sz="2000" b="1">
              <a:solidFill>
                <a:srgbClr val="0070C0"/>
              </a:solidFill>
              <a:latin typeface="Calibri" panose="020F0502020204030204" pitchFamily="34" charset="0"/>
              <a:ea typeface="黑体" panose="02010609060101010101" pitchFamily="49" charset="-122"/>
            </a:endParaRPr>
          </a:p>
        </p:txBody>
      </p:sp>
      <p:sp>
        <p:nvSpPr>
          <p:cNvPr id="4" name="文本框 3"/>
          <p:cNvSpPr txBox="1"/>
          <p:nvPr/>
        </p:nvSpPr>
        <p:spPr>
          <a:xfrm>
            <a:off x="347033" y="1803157"/>
            <a:ext cx="11703144" cy="2352952"/>
          </a:xfrm>
          <a:prstGeom prst="rect">
            <a:avLst/>
          </a:prstGeom>
          <a:noFill/>
        </p:spPr>
        <p:txBody>
          <a:bodyPr wrap="square">
            <a:spAutoFit/>
          </a:bodyPr>
          <a:lstStyle/>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Network </a:t>
            </a:r>
            <a:r>
              <a:rPr kumimoji="1" lang="en-US" altLang="zh-CN" sz="2000" b="1" dirty="0">
                <a:latin typeface="Calibri" panose="020F0502020204030204" pitchFamily="34" charset="0"/>
                <a:ea typeface="黑体" panose="02010609060101010101" pitchFamily="49" charset="-122"/>
              </a:rPr>
              <a:t>sockets</a:t>
            </a:r>
            <a:r>
              <a:rPr kumimoji="1" lang="en-US" altLang="zh-CN" sz="2000" dirty="0">
                <a:latin typeface="Calibri" panose="020F0502020204030204" pitchFamily="34" charset="0"/>
                <a:ea typeface="黑体" panose="02010609060101010101" pitchFamily="49" charset="-122"/>
              </a:rPr>
              <a:t> are merely an interface invention. It combines an IP address with a </a:t>
            </a:r>
            <a:r>
              <a:rPr kumimoji="1" lang="en-US" altLang="zh-CN" sz="2000" b="1" dirty="0">
                <a:latin typeface="Calibri" panose="020F0502020204030204" pitchFamily="34" charset="0"/>
                <a:ea typeface="黑体" panose="02010609060101010101" pitchFamily="49" charset="-122"/>
              </a:rPr>
              <a:t>port</a:t>
            </a:r>
            <a:r>
              <a:rPr kumimoji="1" lang="en-US" altLang="zh-CN" sz="2000" dirty="0">
                <a:latin typeface="Calibri" panose="020F0502020204030204" pitchFamily="34" charset="0"/>
                <a:ea typeface="黑体" panose="02010609060101010101" pitchFamily="49" charset="-122"/>
              </a:rPr>
              <a:t>, with the port number providing the multiplexing functionality.</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Processes use sockets as </a:t>
            </a:r>
            <a:r>
              <a:rPr kumimoji="1" lang="en-US" altLang="zh-CN" sz="2000" b="1" dirty="0">
                <a:latin typeface="Calibri" panose="020F0502020204030204" pitchFamily="34" charset="0"/>
                <a:ea typeface="黑体" panose="02010609060101010101" pitchFamily="49" charset="-122"/>
              </a:rPr>
              <a:t>endpoints</a:t>
            </a:r>
            <a:r>
              <a:rPr kumimoji="1" lang="en-US" altLang="zh-CN" sz="2000" dirty="0">
                <a:latin typeface="Calibri" panose="020F0502020204030204" pitchFamily="34" charset="0"/>
                <a:ea typeface="黑体" panose="02010609060101010101" pitchFamily="49" charset="-122"/>
              </a:rPr>
              <a:t> of network data transmission.</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In Linux, the socket is actually </a:t>
            </a:r>
            <a:r>
              <a:rPr kumimoji="1" lang="en-US" altLang="zh-CN" sz="2000" i="1" dirty="0">
                <a:latin typeface="Calibri" panose="020F0502020204030204" pitchFamily="34" charset="0"/>
                <a:ea typeface="黑体" panose="02010609060101010101" pitchFamily="49" charset="-122"/>
              </a:rPr>
              <a:t>a general abstraction </a:t>
            </a:r>
            <a:r>
              <a:rPr kumimoji="1" lang="en-US" altLang="zh-CN" sz="2000" dirty="0">
                <a:latin typeface="Calibri" panose="020F0502020204030204" pitchFamily="34" charset="0"/>
                <a:ea typeface="黑体" panose="02010609060101010101" pitchFamily="49" charset="-122"/>
              </a:rPr>
              <a:t>above multiple transport layer protocols, and appears to be a file descriptor.</a:t>
            </a:r>
            <a:endParaRPr kumimoji="1" lang="en-US" altLang="zh-CN" sz="2000" dirty="0">
              <a:latin typeface="Calibri" panose="020F0502020204030204" pitchFamily="34" charset="0"/>
              <a:ea typeface="黑体" panose="02010609060101010101" pitchFamily="49" charset="-122"/>
            </a:endParaRPr>
          </a:p>
        </p:txBody>
      </p:sp>
      <p:pic>
        <p:nvPicPr>
          <p:cNvPr id="5" name="图片 4"/>
          <p:cNvPicPr>
            <a:picLocks noChangeAspect="1"/>
          </p:cNvPicPr>
          <p:nvPr/>
        </p:nvPicPr>
        <p:blipFill>
          <a:blip r:embed="rId1"/>
          <a:stretch>
            <a:fillRect/>
          </a:stretch>
        </p:blipFill>
        <p:spPr>
          <a:xfrm>
            <a:off x="1172724" y="4156109"/>
            <a:ext cx="7772400" cy="2103396"/>
          </a:xfrm>
          <a:prstGeom prst="rect">
            <a:avLst/>
          </a:prstGeom>
        </p:spPr>
      </p:pic>
      <p:sp>
        <p:nvSpPr>
          <p:cNvPr id="11" name="矩形 10"/>
          <p:cNvSpPr/>
          <p:nvPr/>
        </p:nvSpPr>
        <p:spPr>
          <a:xfrm>
            <a:off x="8497957" y="4203917"/>
            <a:ext cx="2315817" cy="2007780"/>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sz="1600" b="1" dirty="0">
                <a:solidFill>
                  <a:sysClr val="windowText" lastClr="000000"/>
                </a:solidFill>
              </a:rPr>
              <a:t>Both TCP and UDP have ports and sockets</a:t>
            </a:r>
            <a:r>
              <a:rPr kumimoji="1" lang="en-US" altLang="zh-CN" sz="1600" dirty="0">
                <a:solidFill>
                  <a:sysClr val="windowText" lastClr="000000"/>
                </a:solidFill>
              </a:rPr>
              <a:t>. The </a:t>
            </a:r>
            <a:r>
              <a:rPr kumimoji="1" lang="en-US" altLang="zh-CN" sz="1400" dirty="0">
                <a:solidFill>
                  <a:sysClr val="windowText" lastClr="000000"/>
                </a:solidFill>
                <a:latin typeface="Menlo" panose="020B0609030804020204" pitchFamily="49" charset="0"/>
                <a:ea typeface="Menlo" panose="020B0609030804020204" pitchFamily="49" charset="0"/>
                <a:cs typeface="Menlo" panose="020B0609030804020204" pitchFamily="49" charset="0"/>
              </a:rPr>
              <a:t>SOCK_STREAM </a:t>
            </a:r>
            <a:r>
              <a:rPr kumimoji="1" lang="en-US" altLang="zh-CN" sz="1600" dirty="0">
                <a:solidFill>
                  <a:sysClr val="windowText" lastClr="000000"/>
                </a:solidFill>
              </a:rPr>
              <a:t>type in </a:t>
            </a:r>
            <a:r>
              <a:rPr kumimoji="1" lang="en-US" altLang="zh-CN" sz="1400" dirty="0">
                <a:solidFill>
                  <a:sysClr val="windowText" lastClr="000000"/>
                </a:solidFill>
                <a:latin typeface="Menlo" panose="020B0609030804020204" pitchFamily="49" charset="0"/>
                <a:ea typeface="Menlo" panose="020B0609030804020204" pitchFamily="49" charset="0"/>
                <a:cs typeface="Menlo" panose="020B0609030804020204" pitchFamily="49" charset="0"/>
              </a:rPr>
              <a:t>socket() </a:t>
            </a:r>
            <a:r>
              <a:rPr kumimoji="1" lang="en-US" altLang="zh-CN" sz="1600" dirty="0">
                <a:solidFill>
                  <a:sysClr val="windowText" lastClr="000000"/>
                </a:solidFill>
              </a:rPr>
              <a:t>means TCP, but there is also one for UDP.</a:t>
            </a:r>
            <a:endParaRPr kumimoji="1" lang="en-US" altLang="zh-CN" sz="1600" dirty="0">
              <a:solidFill>
                <a:sysClr val="windowText" lastClr="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9"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Preliminaries</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a:t>
            </a:r>
            <a:endParaRPr kumimoji="1" lang="en-US" altLang="zh-CN" sz="2400" b="1" dirty="0">
              <a:latin typeface="+mn-lt"/>
              <a:ea typeface="黑体" panose="02010609060101010101" pitchFamily="49" charset="-122"/>
            </a:endParaRPr>
          </a:p>
        </p:txBody>
      </p:sp>
      <p:sp>
        <p:nvSpPr>
          <p:cNvPr id="10" name="文本框 9"/>
          <p:cNvSpPr txBox="1"/>
          <p:nvPr/>
        </p:nvSpPr>
        <p:spPr>
          <a:xfrm>
            <a:off x="347033" y="1417320"/>
            <a:ext cx="11341384" cy="2352952"/>
          </a:xfrm>
          <a:prstGeom prst="rect">
            <a:avLst/>
          </a:prstGeom>
          <a:noFill/>
        </p:spPr>
        <p:txBody>
          <a:bodyPr wrap="square" rtlCol="0">
            <a:spAutoFit/>
          </a:bodyPr>
          <a:lstStyle/>
          <a:p>
            <a:pPr>
              <a:lnSpc>
                <a:spcPct val="150000"/>
              </a:lnSpc>
              <a:buClr>
                <a:srgbClr val="0070C0"/>
              </a:buClr>
              <a:buSzPct val="100000"/>
            </a:pPr>
            <a:r>
              <a:rPr kumimoji="1" lang="en-US" altLang="zh-CN" sz="2000" b="1" dirty="0">
                <a:solidFill>
                  <a:srgbClr val="0070C0"/>
                </a:solidFill>
                <a:latin typeface="Calibri" panose="020F0502020204030204" pitchFamily="34" charset="0"/>
                <a:ea typeface="黑体" panose="02010609060101010101" pitchFamily="49" charset="-122"/>
              </a:rPr>
              <a:t>Why</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this</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tour?</a:t>
            </a:r>
            <a:endParaRPr kumimoji="1" lang="en-US" altLang="zh-CN" sz="2000" b="1" dirty="0">
              <a:solidFill>
                <a:srgbClr val="0070C0"/>
              </a:solidFill>
              <a:latin typeface="Calibri" panose="020F0502020204030204" pitchFamily="34" charset="0"/>
              <a:ea typeface="黑体" panose="02010609060101010101" pitchFamily="49" charset="-122"/>
            </a:endParaRPr>
          </a:p>
          <a:p>
            <a:pPr lvl="1">
              <a:lnSpc>
                <a:spcPct val="150000"/>
              </a:lnSpc>
              <a:buClr>
                <a:srgbClr val="0070C0"/>
              </a:buClr>
              <a:buSzPct val="100000"/>
            </a:pPr>
            <a:r>
              <a:rPr kumimoji="1" lang="en-US" altLang="zh-CN" sz="2000" dirty="0">
                <a:solidFill>
                  <a:schemeClr val="bg2">
                    <a:lumMod val="50000"/>
                  </a:schemeClr>
                </a:solidFill>
                <a:latin typeface="Calibri" panose="020F0502020204030204" pitchFamily="34" charset="0"/>
                <a:ea typeface="黑体" panose="02010609060101010101" pitchFamily="49" charset="-122"/>
              </a:rPr>
              <a:t>There is always </a:t>
            </a:r>
            <a:r>
              <a:rPr kumimoji="1" lang="en-US" altLang="zh-CN" sz="2000" i="1" dirty="0">
                <a:solidFill>
                  <a:schemeClr val="bg2">
                    <a:lumMod val="50000"/>
                  </a:schemeClr>
                </a:solidFill>
                <a:latin typeface="Calibri" panose="020F0502020204030204" pitchFamily="34" charset="0"/>
                <a:ea typeface="黑体" panose="02010609060101010101" pitchFamily="49" charset="-122"/>
              </a:rPr>
              <a:t>more</a:t>
            </a:r>
            <a:r>
              <a:rPr kumimoji="1" lang="en-US" altLang="zh-CN" sz="2000" dirty="0">
                <a:solidFill>
                  <a:schemeClr val="bg2">
                    <a:lumMod val="50000"/>
                  </a:schemeClr>
                </a:solidFill>
                <a:latin typeface="Calibri" panose="020F0502020204030204" pitchFamily="34" charset="0"/>
                <a:ea typeface="黑体" panose="02010609060101010101" pitchFamily="49" charset="-122"/>
              </a:rPr>
              <a:t> to every topic in ICS.  However, </a:t>
            </a:r>
            <a:r>
              <a:rPr kumimoji="1" lang="en-US" altLang="zh-CN" sz="2000" b="1" dirty="0">
                <a:solidFill>
                  <a:schemeClr val="bg2">
                    <a:lumMod val="50000"/>
                  </a:schemeClr>
                </a:solidFill>
                <a:latin typeface="Calibri" panose="020F0502020204030204" pitchFamily="34" charset="0"/>
                <a:ea typeface="黑体" panose="02010609060101010101" pitchFamily="49" charset="-122"/>
              </a:rPr>
              <a:t>Chap 11 </a:t>
            </a:r>
            <a:r>
              <a:rPr kumimoji="1" lang="en-US" altLang="zh-CN" sz="2000" dirty="0">
                <a:solidFill>
                  <a:schemeClr val="bg2">
                    <a:lumMod val="50000"/>
                  </a:schemeClr>
                </a:solidFill>
                <a:latin typeface="Calibri" panose="020F0502020204030204" pitchFamily="34" charset="0"/>
                <a:ea typeface="黑体" panose="02010609060101010101" pitchFamily="49" charset="-122"/>
              </a:rPr>
              <a:t>of CSAPP is probably the only chapter that leaves you </a:t>
            </a:r>
            <a:r>
              <a:rPr kumimoji="1" lang="en-US" altLang="zh-CN" sz="2000" i="1" dirty="0">
                <a:solidFill>
                  <a:schemeClr val="bg2">
                    <a:lumMod val="50000"/>
                  </a:schemeClr>
                </a:solidFill>
                <a:latin typeface="Calibri" panose="020F0502020204030204" pitchFamily="34" charset="0"/>
                <a:ea typeface="黑体" panose="02010609060101010101" pitchFamily="49" charset="-122"/>
              </a:rPr>
              <a:t>aware of that</a:t>
            </a:r>
            <a:r>
              <a:rPr kumimoji="1" lang="en-US" altLang="zh-CN" sz="2000" dirty="0">
                <a:solidFill>
                  <a:schemeClr val="bg2">
                    <a:lumMod val="50000"/>
                  </a:schemeClr>
                </a:solidFill>
                <a:latin typeface="Calibri" panose="020F0502020204030204" pitchFamily="34" charset="0"/>
                <a:ea typeface="黑体" panose="02010609060101010101" pitchFamily="49" charset="-122"/>
              </a:rPr>
              <a:t>.</a:t>
            </a:r>
            <a:endParaRPr kumimoji="1" lang="en-US" altLang="zh-CN" sz="2000" dirty="0">
              <a:solidFill>
                <a:schemeClr val="bg2">
                  <a:lumMod val="50000"/>
                </a:schemeClr>
              </a:solidFill>
              <a:latin typeface="Calibri" panose="020F0502020204030204" pitchFamily="34" charset="0"/>
              <a:ea typeface="黑体" panose="02010609060101010101" pitchFamily="49" charset="-122"/>
            </a:endParaRPr>
          </a:p>
          <a:p>
            <a:pPr marL="342900" indent="-342900">
              <a:lnSpc>
                <a:spcPct val="150000"/>
              </a:lnSpc>
              <a:buClr>
                <a:srgbClr val="0070C0"/>
              </a:buClr>
              <a:buSzPct val="100000"/>
              <a:buFont typeface="Wingdings" panose="05000000000000000000" pitchFamily="2" charset="2"/>
              <a:buChar char="Ø"/>
            </a:pPr>
            <a:r>
              <a:rPr kumimoji="1" lang="en-US" altLang="zh-CN" sz="2000" dirty="0">
                <a:latin typeface="Calibri" panose="020F0502020204030204" pitchFamily="34" charset="0"/>
                <a:ea typeface="黑体" panose="02010609060101010101" pitchFamily="49" charset="-122"/>
              </a:rPr>
              <a:t>Chap 11 focuses more on the Programming aspect of the network, i.e. </a:t>
            </a:r>
            <a:r>
              <a:rPr kumimoji="1" lang="en-US" altLang="zh-CN" sz="2000" i="1" dirty="0">
                <a:latin typeface="Calibri" panose="020F0502020204030204" pitchFamily="34" charset="0"/>
                <a:ea typeface="黑体" panose="02010609060101010101" pitchFamily="49" charset="-122"/>
              </a:rPr>
              <a:t>how</a:t>
            </a:r>
            <a:r>
              <a:rPr kumimoji="1" lang="en-US" altLang="zh-CN" sz="2000" dirty="0">
                <a:latin typeface="Calibri" panose="020F0502020204030204" pitchFamily="34" charset="0"/>
                <a:ea typeface="黑体" panose="02010609060101010101" pitchFamily="49" charset="-122"/>
              </a:rPr>
              <a:t> over </a:t>
            </a:r>
            <a:r>
              <a:rPr kumimoji="1" lang="en-US" altLang="zh-CN" sz="2000" i="1" dirty="0">
                <a:latin typeface="Calibri" panose="020F0502020204030204" pitchFamily="34" charset="0"/>
                <a:ea typeface="黑体" panose="02010609060101010101" pitchFamily="49" charset="-122"/>
              </a:rPr>
              <a:t>why</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100000"/>
              <a:buFont typeface="Wingdings" panose="05000000000000000000" pitchFamily="2" charset="2"/>
              <a:buChar char="Ø"/>
            </a:pPr>
            <a:r>
              <a:rPr kumimoji="1" lang="en-US" altLang="zh-CN" sz="2000" dirty="0">
                <a:latin typeface="Calibri" panose="020F0502020204030204" pitchFamily="34" charset="0"/>
                <a:ea typeface="黑体" panose="02010609060101010101" pitchFamily="49" charset="-122"/>
              </a:rPr>
              <a:t>Hopefully this tour will supplement the missing big picture.</a:t>
            </a:r>
            <a:endParaRPr kumimoji="1" lang="en-US" altLang="zh-CN" sz="2000" dirty="0">
              <a:latin typeface="Calibri" panose="020F0502020204030204" pitchFamily="34" charset="0"/>
              <a:ea typeface="黑体" panose="02010609060101010101" pitchFamily="49" charset="-122"/>
            </a:endParaRPr>
          </a:p>
        </p:txBody>
      </p:sp>
      <p:sp>
        <p:nvSpPr>
          <p:cNvPr id="11" name="文本框 10"/>
          <p:cNvSpPr txBox="1"/>
          <p:nvPr/>
        </p:nvSpPr>
        <p:spPr>
          <a:xfrm>
            <a:off x="347033" y="4133796"/>
            <a:ext cx="7266342" cy="1891287"/>
          </a:xfrm>
          <a:prstGeom prst="rect">
            <a:avLst/>
          </a:prstGeom>
          <a:noFill/>
        </p:spPr>
        <p:txBody>
          <a:bodyPr wrap="square" rtlCol="0">
            <a:spAutoFit/>
          </a:bodyPr>
          <a:lstStyle/>
          <a:p>
            <a:pPr>
              <a:lnSpc>
                <a:spcPct val="150000"/>
              </a:lnSpc>
              <a:buClr>
                <a:srgbClr val="0070C0"/>
              </a:buClr>
              <a:buSzPct val="100000"/>
            </a:pPr>
            <a:r>
              <a:rPr kumimoji="1" lang="en-US" altLang="zh-CN" sz="2000" b="1" dirty="0">
                <a:solidFill>
                  <a:srgbClr val="0070C0"/>
                </a:solidFill>
                <a:latin typeface="Calibri" panose="020F0502020204030204" pitchFamily="34" charset="0"/>
                <a:ea typeface="黑体" panose="02010609060101010101" pitchFamily="49" charset="-122"/>
              </a:rPr>
              <a:t>Why start from the Thin Waist?</a:t>
            </a:r>
            <a:endParaRPr kumimoji="1" lang="en-US" altLang="zh-CN" sz="2000" b="1" dirty="0">
              <a:solidFill>
                <a:srgbClr val="0070C0"/>
              </a:solidFill>
              <a:latin typeface="Calibri" panose="020F0502020204030204" pitchFamily="34" charset="0"/>
              <a:ea typeface="黑体" panose="02010609060101010101" pitchFamily="49" charset="-122"/>
            </a:endParaRPr>
          </a:p>
          <a:p>
            <a:pPr marL="342900" indent="-342900">
              <a:lnSpc>
                <a:spcPct val="150000"/>
              </a:lnSpc>
              <a:buClr>
                <a:srgbClr val="0070C0"/>
              </a:buClr>
              <a:buSzPct val="100000"/>
              <a:buFont typeface="Wingdings" panose="05000000000000000000" pitchFamily="2" charset="2"/>
              <a:buChar char="Ø"/>
            </a:pPr>
            <a:r>
              <a:rPr kumimoji="1" lang="en-US" altLang="zh-CN" sz="2000" dirty="0">
                <a:latin typeface="Calibri" panose="020F0502020204030204" pitchFamily="34" charset="0"/>
                <a:ea typeface="黑体" panose="02010609060101010101" pitchFamily="49" charset="-122"/>
              </a:rPr>
              <a:t>Common practice is </a:t>
            </a:r>
            <a:r>
              <a:rPr kumimoji="1" lang="en-US" altLang="zh-CN" sz="2000" i="1" dirty="0">
                <a:latin typeface="Calibri" panose="020F0502020204030204" pitchFamily="34" charset="0"/>
                <a:ea typeface="黑体" panose="02010609060101010101" pitchFamily="49" charset="-122"/>
              </a:rPr>
              <a:t>top-down</a:t>
            </a:r>
            <a:r>
              <a:rPr kumimoji="1" lang="en-US" altLang="zh-CN" sz="2000" dirty="0">
                <a:latin typeface="Calibri" panose="020F0502020204030204" pitchFamily="34" charset="0"/>
                <a:ea typeface="黑体" panose="02010609060101010101" pitchFamily="49" charset="-122"/>
              </a:rPr>
              <a:t> or </a:t>
            </a:r>
            <a:r>
              <a:rPr kumimoji="1" lang="en-US" altLang="zh-CN" sz="2000" i="1" dirty="0">
                <a:latin typeface="Calibri" panose="020F0502020204030204" pitchFamily="34" charset="0"/>
                <a:ea typeface="黑体" panose="02010609060101010101" pitchFamily="49" charset="-122"/>
              </a:rPr>
              <a:t>bottom-up</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100000"/>
              <a:buFont typeface="Wingdings" panose="05000000000000000000" pitchFamily="2" charset="2"/>
              <a:buChar char="Ø"/>
            </a:pPr>
            <a:r>
              <a:rPr kumimoji="1" lang="en-US" altLang="zh-CN" sz="2000" dirty="0">
                <a:latin typeface="Calibri" panose="020F0502020204030204" pitchFamily="34" charset="0"/>
                <a:ea typeface="黑体" panose="02010609060101010101" pitchFamily="49" charset="-122"/>
              </a:rPr>
              <a:t>However, starting from the thin waist means starting from a more familiar zone…</a:t>
            </a:r>
            <a:endParaRPr kumimoji="1" lang="en-US" altLang="zh-CN" sz="2000" dirty="0">
              <a:latin typeface="Calibri" panose="020F0502020204030204" pitchFamily="34" charset="0"/>
              <a:ea typeface="黑体" panose="02010609060101010101" pitchFamily="49" charset="-122"/>
            </a:endParaRPr>
          </a:p>
        </p:txBody>
      </p:sp>
      <p:pic>
        <p:nvPicPr>
          <p:cNvPr id="12" name="图片 11"/>
          <p:cNvPicPr>
            <a:picLocks noChangeAspect="1"/>
          </p:cNvPicPr>
          <p:nvPr/>
        </p:nvPicPr>
        <p:blipFill>
          <a:blip r:embed="rId1"/>
          <a:stretch>
            <a:fillRect/>
          </a:stretch>
        </p:blipFill>
        <p:spPr>
          <a:xfrm>
            <a:off x="9625421" y="4122364"/>
            <a:ext cx="1537879" cy="2052994"/>
          </a:xfrm>
          <a:prstGeom prst="rect">
            <a:avLst/>
          </a:prstGeom>
        </p:spPr>
      </p:pic>
      <p:pic>
        <p:nvPicPr>
          <p:cNvPr id="15" name="图片 14"/>
          <p:cNvPicPr>
            <a:picLocks noChangeAspect="1"/>
          </p:cNvPicPr>
          <p:nvPr/>
        </p:nvPicPr>
        <p:blipFill>
          <a:blip r:embed="rId2"/>
          <a:stretch>
            <a:fillRect/>
          </a:stretch>
        </p:blipFill>
        <p:spPr>
          <a:xfrm>
            <a:off x="7865331" y="4122364"/>
            <a:ext cx="1644570" cy="20586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Transport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网络漫游：传输层</a:t>
            </a:r>
            <a:endParaRPr kumimoji="1" lang="en-US" altLang="zh-CN" sz="2400" b="1" dirty="0">
              <a:latin typeface="+mn-lt"/>
              <a:ea typeface="黑体" panose="02010609060101010101" pitchFamily="49" charset="-122"/>
            </a:endParaRPr>
          </a:p>
        </p:txBody>
      </p:sp>
      <p:sp>
        <p:nvSpPr>
          <p:cNvPr id="6" name="文本框 5"/>
          <p:cNvSpPr txBox="1"/>
          <p:nvPr/>
        </p:nvSpPr>
        <p:spPr>
          <a:xfrm>
            <a:off x="347033" y="1345124"/>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a:solidFill>
                  <a:srgbClr val="0070C0"/>
                </a:solidFill>
                <a:latin typeface="Calibri" panose="020F0502020204030204" pitchFamily="34" charset="0"/>
                <a:ea typeface="黑体" panose="02010609060101010101" pitchFamily="49" charset="-122"/>
              </a:rPr>
              <a:t>TCP: The Reliability</a:t>
            </a:r>
            <a:endParaRPr kumimoji="1" lang="en-US" altLang="zh-CN" sz="2000" b="1">
              <a:solidFill>
                <a:srgbClr val="0070C0"/>
              </a:solidFill>
              <a:latin typeface="Calibri" panose="020F0502020204030204" pitchFamily="34" charset="0"/>
              <a:ea typeface="黑体" panose="02010609060101010101" pitchFamily="49" charset="-122"/>
            </a:endParaRPr>
          </a:p>
        </p:txBody>
      </p:sp>
      <p:sp>
        <p:nvSpPr>
          <p:cNvPr id="9" name="文本框 8"/>
          <p:cNvSpPr txBox="1"/>
          <p:nvPr/>
        </p:nvSpPr>
        <p:spPr>
          <a:xfrm>
            <a:off x="347034" y="1730962"/>
            <a:ext cx="11182358" cy="2352952"/>
          </a:xfrm>
          <a:prstGeom prst="rect">
            <a:avLst/>
          </a:prstGeom>
          <a:noFill/>
        </p:spPr>
        <p:txBody>
          <a:bodyPr wrap="square">
            <a:spAutoFit/>
          </a:bodyPr>
          <a:lstStyle/>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The </a:t>
            </a:r>
            <a:r>
              <a:rPr kumimoji="1" lang="en-US" altLang="zh-CN" sz="2000" b="1" dirty="0">
                <a:latin typeface="Calibri" panose="020F0502020204030204" pitchFamily="34" charset="0"/>
                <a:ea typeface="黑体" panose="02010609060101010101" pitchFamily="49" charset="-122"/>
              </a:rPr>
              <a:t>TCP (Transmission Control Protocol)</a:t>
            </a:r>
            <a:r>
              <a:rPr kumimoji="1" lang="en-US" altLang="zh-CN" sz="2000" dirty="0">
                <a:latin typeface="Calibri" panose="020F0502020204030204" pitchFamily="34" charset="0"/>
                <a:ea typeface="黑体" panose="02010609060101010101" pitchFamily="49" charset="-122"/>
              </a:rPr>
              <a:t> is the prominent reliable data transport protocol nowadays.         </a:t>
            </a:r>
            <a:r>
              <a:rPr kumimoji="1" lang="en-US" altLang="zh-CN" sz="2000" i="1" dirty="0">
                <a:latin typeface="Calibri" panose="020F0502020204030204" pitchFamily="34" charset="0"/>
                <a:ea typeface="黑体" panose="02010609060101010101" pitchFamily="49" charset="-122"/>
              </a:rPr>
              <a:t>Bit of a monstrosity itself; details are omitted</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TCP is </a:t>
            </a:r>
            <a:r>
              <a:rPr kumimoji="1" lang="en-US" altLang="zh-CN" sz="2000" b="1" dirty="0">
                <a:latin typeface="Calibri" panose="020F0502020204030204" pitchFamily="34" charset="0"/>
                <a:ea typeface="黑体" panose="02010609060101010101" pitchFamily="49" charset="-122"/>
              </a:rPr>
              <a:t>connection-oriented</a:t>
            </a:r>
            <a:r>
              <a:rPr kumimoji="1" lang="en-US" altLang="zh-CN" sz="2000" dirty="0">
                <a:latin typeface="Calibri" panose="020F0502020204030204" pitchFamily="34" charset="0"/>
                <a:ea typeface="黑体" panose="02010609060101010101" pitchFamily="49" charset="-122"/>
              </a:rPr>
              <a:t>. All TCP sessions start with a connection setup.</a:t>
            </a:r>
            <a:endParaRPr kumimoji="1" lang="en-US" altLang="zh-CN" sz="2000" dirty="0">
              <a:latin typeface="Calibri" panose="020F0502020204030204" pitchFamily="34" charset="0"/>
              <a:ea typeface="黑体" panose="02010609060101010101" pitchFamily="49" charset="-122"/>
            </a:endParaRPr>
          </a:p>
          <a:p>
            <a:pPr lvl="1">
              <a:lnSpc>
                <a:spcPct val="150000"/>
              </a:lnSpc>
              <a:buClr>
                <a:srgbClr val="0070C0"/>
              </a:buClr>
              <a:buSzPct val="75000"/>
            </a:pPr>
            <a:r>
              <a:rPr kumimoji="1" lang="en-US" altLang="zh-CN" sz="2000" dirty="0">
                <a:solidFill>
                  <a:schemeClr val="bg1">
                    <a:lumMod val="50000"/>
                  </a:schemeClr>
                </a:solidFill>
                <a:latin typeface="Calibri" panose="020F0502020204030204" pitchFamily="34" charset="0"/>
                <a:ea typeface="黑体" panose="02010609060101010101" pitchFamily="49" charset="-122"/>
              </a:rPr>
              <a:t>Reasons why this matters are also a bit involved. Simply put, a connection is needed for reliability and flow control. Moreover, the underlying network are actually optimized for these flows.</a:t>
            </a:r>
            <a:endParaRPr kumimoji="1" lang="en-US" altLang="zh-CN" sz="2000" dirty="0">
              <a:solidFill>
                <a:schemeClr val="bg1">
                  <a:lumMod val="50000"/>
                </a:schemeClr>
              </a:solidFill>
              <a:latin typeface="Calibri" panose="020F0502020204030204" pitchFamily="34" charset="0"/>
              <a:ea typeface="黑体" panose="02010609060101010101" pitchFamily="49" charset="-122"/>
            </a:endParaRPr>
          </a:p>
        </p:txBody>
      </p:sp>
      <p:sp>
        <p:nvSpPr>
          <p:cNvPr id="10" name="矩形 9"/>
          <p:cNvSpPr/>
          <p:nvPr/>
        </p:nvSpPr>
        <p:spPr>
          <a:xfrm>
            <a:off x="437389" y="4316515"/>
            <a:ext cx="11509446" cy="1839492"/>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sz="2000" dirty="0">
                <a:solidFill>
                  <a:sysClr val="windowText" lastClr="000000"/>
                </a:solidFill>
              </a:rPr>
              <a:t>There is also the </a:t>
            </a:r>
            <a:r>
              <a:rPr kumimoji="1" lang="en-US" altLang="zh-CN" sz="2000" b="1" dirty="0">
                <a:solidFill>
                  <a:sysClr val="windowText" lastClr="000000"/>
                </a:solidFill>
              </a:rPr>
              <a:t>UDP (User Datagram Protocol)</a:t>
            </a:r>
            <a:r>
              <a:rPr kumimoji="1" lang="en-US" altLang="zh-CN" sz="2000" dirty="0">
                <a:solidFill>
                  <a:sysClr val="windowText" lastClr="000000"/>
                </a:solidFill>
              </a:rPr>
              <a:t>, that gives no reliability guarantee, and is connectionless. It is basically the raw IP with sockets on top.</a:t>
            </a:r>
            <a:endParaRPr kumimoji="1" lang="en-US" altLang="zh-CN" sz="2000" dirty="0">
              <a:solidFill>
                <a:sysClr val="windowText" lastClr="000000"/>
              </a:solidFill>
            </a:endParaRPr>
          </a:p>
          <a:p>
            <a:endParaRPr kumimoji="1" lang="en-US" altLang="zh-CN" sz="2000" b="1" dirty="0">
              <a:solidFill>
                <a:sysClr val="windowText" lastClr="000000"/>
              </a:solidFill>
            </a:endParaRPr>
          </a:p>
          <a:p>
            <a:r>
              <a:rPr kumimoji="1" lang="en-US" altLang="zh-CN" sz="2000" b="1" dirty="0">
                <a:solidFill>
                  <a:sysClr val="windowText" lastClr="000000"/>
                </a:solidFill>
              </a:rPr>
              <a:t>Why both UDP and TCP?</a:t>
            </a:r>
            <a:endParaRPr kumimoji="1" lang="en-US" altLang="zh-CN" sz="2000" b="1" dirty="0">
              <a:solidFill>
                <a:sysClr val="windowText" lastClr="000000"/>
              </a:solidFill>
            </a:endParaRPr>
          </a:p>
          <a:p>
            <a:r>
              <a:rPr kumimoji="1" lang="en-US" altLang="zh-CN" sz="1600" dirty="0">
                <a:solidFill>
                  <a:sysClr val="windowText" lastClr="000000"/>
                </a:solidFill>
                <a:latin typeface="Consolas" panose="020B0609020204030204" pitchFamily="49" charset="0"/>
                <a:cs typeface="Consolas" panose="020B0609020204030204" pitchFamily="49" charset="0"/>
              </a:rPr>
              <a:t>UDP includes the </a:t>
            </a:r>
            <a:r>
              <a:rPr kumimoji="1" lang="en-US" altLang="zh-CN" sz="1600" i="1" dirty="0">
                <a:solidFill>
                  <a:sysClr val="windowText" lastClr="000000"/>
                </a:solidFill>
                <a:latin typeface="Consolas" panose="020B0609020204030204" pitchFamily="49" charset="0"/>
                <a:cs typeface="Consolas" panose="020B0609020204030204" pitchFamily="49" charset="0"/>
              </a:rPr>
              <a:t>usability</a:t>
            </a:r>
            <a:r>
              <a:rPr kumimoji="1" lang="en-US" altLang="zh-CN" sz="1600" dirty="0">
                <a:solidFill>
                  <a:sysClr val="windowText" lastClr="000000"/>
                </a:solidFill>
                <a:latin typeface="Consolas" panose="020B0609020204030204" pitchFamily="49" charset="0"/>
                <a:cs typeface="Consolas" panose="020B0609020204030204" pitchFamily="49" charset="0"/>
              </a:rPr>
              <a:t> from “interface,” but not the possible </a:t>
            </a:r>
            <a:r>
              <a:rPr kumimoji="1" lang="en-US" altLang="zh-CN" sz="1600" i="1" dirty="0">
                <a:solidFill>
                  <a:sysClr val="windowText" lastClr="000000"/>
                </a:solidFill>
                <a:latin typeface="Consolas" panose="020B0609020204030204" pitchFamily="49" charset="0"/>
                <a:cs typeface="Consolas" panose="020B0609020204030204" pitchFamily="49" charset="0"/>
              </a:rPr>
              <a:t>overhead </a:t>
            </a:r>
            <a:r>
              <a:rPr kumimoji="1" lang="en-US" altLang="zh-CN" sz="1600" dirty="0">
                <a:solidFill>
                  <a:sysClr val="windowText" lastClr="000000"/>
                </a:solidFill>
                <a:latin typeface="Consolas" panose="020B0609020204030204" pitchFamily="49" charset="0"/>
                <a:cs typeface="Consolas" panose="020B0609020204030204" pitchFamily="49" charset="0"/>
              </a:rPr>
              <a:t>from “reliability.” Certain apps may use UDP for the lesser overhead, like voice chatting where latency matters.</a:t>
            </a:r>
            <a:endParaRPr kumimoji="1" lang="en-US" altLang="zh-CN" sz="1600" dirty="0">
              <a:solidFill>
                <a:sysClr val="windowText" lastClr="000000"/>
              </a:solidFill>
              <a:latin typeface="Consolas" panose="020B0609020204030204" pitchFamily="49" charset="0"/>
              <a:cs typeface="Consolas" panose="020B0609020204030204" pitchFamily="49"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Transport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网络漫游：传输层</a:t>
            </a:r>
            <a:endParaRPr kumimoji="1" lang="en-US" altLang="zh-CN" sz="2400" b="1" dirty="0">
              <a:latin typeface="+mn-lt"/>
              <a:ea typeface="黑体" panose="02010609060101010101" pitchFamily="49" charset="-122"/>
            </a:endParaRPr>
          </a:p>
        </p:txBody>
      </p:sp>
      <p:sp>
        <p:nvSpPr>
          <p:cNvPr id="3" name="文本框 2"/>
          <p:cNvSpPr txBox="1"/>
          <p:nvPr/>
        </p:nvSpPr>
        <p:spPr>
          <a:xfrm>
            <a:off x="347033" y="1345124"/>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Programming Over the Transport Layer</a:t>
            </a:r>
            <a:endParaRPr kumimoji="1" lang="en-US" altLang="zh-CN" sz="2000" b="1" dirty="0">
              <a:solidFill>
                <a:srgbClr val="0070C0"/>
              </a:solidFill>
              <a:latin typeface="Calibri" panose="020F0502020204030204" pitchFamily="34" charset="0"/>
              <a:ea typeface="黑体" panose="02010609060101010101" pitchFamily="49" charset="-122"/>
            </a:endParaRPr>
          </a:p>
        </p:txBody>
      </p:sp>
      <p:sp>
        <p:nvSpPr>
          <p:cNvPr id="4" name="文本框 3"/>
          <p:cNvSpPr txBox="1"/>
          <p:nvPr/>
        </p:nvSpPr>
        <p:spPr>
          <a:xfrm>
            <a:off x="347033" y="1730962"/>
            <a:ext cx="11497934" cy="967957"/>
          </a:xfrm>
          <a:prstGeom prst="rect">
            <a:avLst/>
          </a:prstGeom>
          <a:noFill/>
        </p:spPr>
        <p:txBody>
          <a:bodyPr wrap="square">
            <a:spAutoFit/>
          </a:bodyPr>
          <a:lstStyle/>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As is mentioned, the Linux network programming interface is a POSIX interface that sits on top of any transport layer protocols. Everything below is kernel code.</a:t>
            </a:r>
            <a:endParaRPr kumimoji="1" lang="en-US" altLang="zh-CN" sz="2000" dirty="0">
              <a:latin typeface="Calibri" panose="020F0502020204030204" pitchFamily="34" charset="0"/>
              <a:ea typeface="黑体" panose="02010609060101010101" pitchFamily="49" charset="-122"/>
            </a:endParaRPr>
          </a:p>
        </p:txBody>
      </p:sp>
      <p:pic>
        <p:nvPicPr>
          <p:cNvPr id="5" name="图片 4"/>
          <p:cNvPicPr>
            <a:picLocks noChangeAspect="1"/>
          </p:cNvPicPr>
          <p:nvPr/>
        </p:nvPicPr>
        <p:blipFill>
          <a:blip r:embed="rId1"/>
          <a:stretch>
            <a:fillRect/>
          </a:stretch>
        </p:blipFill>
        <p:spPr>
          <a:xfrm>
            <a:off x="1302026" y="2698919"/>
            <a:ext cx="7772400" cy="365457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6"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Application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网络漫游：应用层</a:t>
            </a:r>
            <a:endParaRPr kumimoji="1" lang="en-US" altLang="zh-CN" sz="2400" b="1" dirty="0">
              <a:latin typeface="+mn-lt"/>
              <a:ea typeface="黑体" panose="02010609060101010101" pitchFamily="49" charset="-122"/>
            </a:endParaRPr>
          </a:p>
        </p:txBody>
      </p:sp>
      <p:sp>
        <p:nvSpPr>
          <p:cNvPr id="9" name="文本框 8"/>
          <p:cNvSpPr txBox="1"/>
          <p:nvPr/>
        </p:nvSpPr>
        <p:spPr>
          <a:xfrm>
            <a:off x="347033" y="1436305"/>
            <a:ext cx="11477152" cy="4199611"/>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Why</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the Application</a:t>
            </a:r>
            <a:r>
              <a:rPr kumimoji="1" lang="zh-CN" altLang="en-US" sz="2000" b="1" dirty="0">
                <a:solidFill>
                  <a:srgbClr val="0070C0"/>
                </a:solidFill>
                <a:latin typeface="Calibri" panose="020F0502020204030204" pitchFamily="34" charset="0"/>
                <a:ea typeface="黑体" panose="02010609060101010101" pitchFamily="49" charset="-122"/>
              </a:rPr>
              <a:t> </a:t>
            </a:r>
            <a:r>
              <a:rPr kumimoji="1" lang="en-US" altLang="zh-CN" sz="2000" b="1" dirty="0">
                <a:solidFill>
                  <a:srgbClr val="0070C0"/>
                </a:solidFill>
                <a:latin typeface="Calibri" panose="020F0502020204030204" pitchFamily="34" charset="0"/>
                <a:ea typeface="黑体" panose="02010609060101010101" pitchFamily="49" charset="-122"/>
              </a:rPr>
              <a:t>Layer?</a:t>
            </a:r>
            <a:endParaRPr kumimoji="1" lang="en-US" altLang="zh-CN" sz="20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What TCP provides is merely a </a:t>
            </a:r>
            <a:r>
              <a:rPr kumimoji="1" lang="en-US" altLang="zh-CN" sz="2000" i="1" dirty="0">
                <a:latin typeface="Calibri" panose="020F0502020204030204" pitchFamily="34" charset="0"/>
                <a:ea typeface="黑体" panose="02010609060101010101" pitchFamily="49" charset="-122"/>
              </a:rPr>
              <a:t>reliable two-way byte stream</a:t>
            </a:r>
            <a:r>
              <a:rPr kumimoji="1" lang="en-US" altLang="zh-CN" sz="2000" dirty="0">
                <a:latin typeface="Calibri" panose="020F0502020204030204" pitchFamily="34" charset="0"/>
                <a:ea typeface="黑体" panose="02010609060101010101" pitchFamily="49" charset="-122"/>
              </a:rPr>
              <a:t>. We still need to:</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Decide how to make sense of the data sent and received.</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TCP is especially tricky for it does not guarantee any boundary within the stream. One message sent may be split into two when received, so structuring the data is very much needed.</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b="1" dirty="0">
                <a:latin typeface="Calibri" panose="020F0502020204030204" pitchFamily="34" charset="0"/>
                <a:ea typeface="黑体" panose="02010609060101010101" pitchFamily="49" charset="-122"/>
              </a:rPr>
              <a:t>Exemplar Application Protocols</a:t>
            </a:r>
            <a:r>
              <a:rPr kumimoji="1" lang="en-US" altLang="zh-CN" sz="2000" dirty="0">
                <a:latin typeface="Calibri" panose="020F0502020204030204" pitchFamily="34" charset="0"/>
                <a:ea typeface="黑体" panose="02010609060101010101" pitchFamily="49" charset="-122"/>
              </a:rPr>
              <a:t>: HTTP, SFTP, IMAP… These all use TCP, but there are also protocols over UDP, like RTP (Realtime-Transport Protocol).</a:t>
            </a:r>
            <a:endParaRPr kumimoji="1" lang="en-US" altLang="zh-CN" sz="2000" dirty="0">
              <a:latin typeface="Calibri" panose="020F0502020204030204" pitchFamily="34" charset="0"/>
              <a:ea typeface="黑体" panose="02010609060101010101" pitchFamily="49" charset="-122"/>
            </a:endParaRPr>
          </a:p>
        </p:txBody>
      </p:sp>
      <p:sp>
        <p:nvSpPr>
          <p:cNvPr id="10" name="矩形 9"/>
          <p:cNvSpPr/>
          <p:nvPr/>
        </p:nvSpPr>
        <p:spPr>
          <a:xfrm>
            <a:off x="695807" y="3950988"/>
            <a:ext cx="10734193" cy="587778"/>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sz="2000" dirty="0">
                <a:solidFill>
                  <a:sysClr val="windowText" lastClr="000000"/>
                </a:solidFill>
              </a:rPr>
              <a:t>This is why HTTP specifies a clear header, and </a:t>
            </a:r>
            <a:r>
              <a:rPr kumimoji="1" lang="en-US" altLang="zh-CN" dirty="0">
                <a:solidFill>
                  <a:sysClr val="windowText" lastClr="000000"/>
                </a:solidFill>
                <a:latin typeface="Menlo" panose="020B0609030804020204" pitchFamily="49" charset="0"/>
                <a:ea typeface="Menlo" panose="020B0609030804020204" pitchFamily="49" charset="0"/>
                <a:cs typeface="Menlo" panose="020B0609030804020204" pitchFamily="49" charset="0"/>
              </a:rPr>
              <a:t>\r\n</a:t>
            </a:r>
            <a:r>
              <a:rPr kumimoji="1" lang="en-US" altLang="zh-CN" sz="2000" dirty="0">
                <a:solidFill>
                  <a:sysClr val="windowText" lastClr="000000"/>
                </a:solidFill>
              </a:rPr>
              <a:t> to separate lines.</a:t>
            </a:r>
            <a:endParaRPr kumimoji="1" lang="en-US" altLang="zh-CN" sz="1600" dirty="0">
              <a:solidFill>
                <a:sysClr val="windowText" lastClr="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Application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网络漫游：应用层</a:t>
            </a:r>
            <a:endParaRPr kumimoji="1" lang="en-US" altLang="zh-CN" sz="2400" b="1" dirty="0">
              <a:latin typeface="+mn-lt"/>
              <a:ea typeface="黑体" panose="02010609060101010101" pitchFamily="49" charset="-122"/>
            </a:endParaRPr>
          </a:p>
        </p:txBody>
      </p:sp>
      <p:sp>
        <p:nvSpPr>
          <p:cNvPr id="3" name="文本框 2"/>
          <p:cNvSpPr txBox="1"/>
          <p:nvPr/>
        </p:nvSpPr>
        <p:spPr>
          <a:xfrm>
            <a:off x="347033" y="1309305"/>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Client-Server Paradigm</a:t>
            </a:r>
            <a:endParaRPr kumimoji="1" lang="en-US" altLang="zh-CN" sz="2000" b="1" dirty="0">
              <a:solidFill>
                <a:srgbClr val="0070C0"/>
              </a:solidFill>
              <a:latin typeface="Calibri" panose="020F0502020204030204" pitchFamily="34" charset="0"/>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347033" y="1867730"/>
            <a:ext cx="9423132" cy="446841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5"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Application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网络漫游：应用层</a:t>
            </a:r>
            <a:endParaRPr kumimoji="1" lang="en-US" altLang="zh-CN" sz="2400" b="1" dirty="0">
              <a:latin typeface="+mn-lt"/>
              <a:ea typeface="黑体" panose="02010609060101010101" pitchFamily="49" charset="-122"/>
            </a:endParaRPr>
          </a:p>
        </p:txBody>
      </p:sp>
      <p:sp>
        <p:nvSpPr>
          <p:cNvPr id="6" name="文本框 5"/>
          <p:cNvSpPr txBox="1"/>
          <p:nvPr/>
        </p:nvSpPr>
        <p:spPr>
          <a:xfrm>
            <a:off x="347033" y="1436305"/>
            <a:ext cx="8528517" cy="967957"/>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HTTP</a:t>
            </a:r>
            <a:endParaRPr kumimoji="1" lang="en-US" altLang="zh-CN" sz="20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b="1" dirty="0">
                <a:latin typeface="Calibri" panose="020F0502020204030204" pitchFamily="34" charset="0"/>
                <a:ea typeface="黑体" panose="02010609060101010101" pitchFamily="49" charset="-122"/>
              </a:rPr>
              <a:t>HTTP (Hyper Text Transfer Protocol)</a:t>
            </a:r>
            <a:r>
              <a:rPr kumimoji="1" lang="zh-CN" altLang="en-US" sz="2000" b="1" dirty="0">
                <a:latin typeface="Calibri" panose="020F0502020204030204" pitchFamily="34" charset="0"/>
                <a:ea typeface="黑体" panose="02010609060101010101" pitchFamily="49" charset="-122"/>
              </a:rPr>
              <a:t> </a:t>
            </a:r>
            <a:r>
              <a:rPr kumimoji="1" lang="en-US" altLang="zh-CN" sz="2000" dirty="0">
                <a:latin typeface="Calibri" panose="020F0502020204030204" pitchFamily="34" charset="0"/>
                <a:ea typeface="黑体" panose="02010609060101010101" pitchFamily="49" charset="-122"/>
              </a:rPr>
              <a:t>is typically used to transfer web contents.</a:t>
            </a:r>
            <a:endParaRPr kumimoji="1" lang="en-US" altLang="zh-CN" sz="2000" b="1" dirty="0">
              <a:latin typeface="Calibri" panose="020F0502020204030204" pitchFamily="34" charset="0"/>
              <a:ea typeface="黑体" panose="02010609060101010101" pitchFamily="49" charset="-122"/>
            </a:endParaRPr>
          </a:p>
        </p:txBody>
      </p:sp>
      <p:pic>
        <p:nvPicPr>
          <p:cNvPr id="9" name="图片 8"/>
          <p:cNvPicPr>
            <a:picLocks noChangeAspect="1"/>
          </p:cNvPicPr>
          <p:nvPr/>
        </p:nvPicPr>
        <p:blipFill>
          <a:blip r:embed="rId1"/>
          <a:stretch>
            <a:fillRect/>
          </a:stretch>
        </p:blipFill>
        <p:spPr>
          <a:xfrm>
            <a:off x="546099" y="2533650"/>
            <a:ext cx="9224065" cy="366825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Application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网络漫游：应用层</a:t>
            </a:r>
            <a:endParaRPr kumimoji="1" lang="en-US" altLang="zh-CN" sz="2400" b="1" dirty="0">
              <a:latin typeface="+mn-lt"/>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347032" y="1603341"/>
            <a:ext cx="8846663" cy="440631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Application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网络漫游：应用层</a:t>
            </a:r>
            <a:endParaRPr kumimoji="1" lang="en-US" altLang="zh-CN" sz="2400" b="1" dirty="0">
              <a:latin typeface="+mn-lt"/>
              <a:ea typeface="黑体" panose="02010609060101010101" pitchFamily="49" charset="-122"/>
            </a:endParaRPr>
          </a:p>
        </p:txBody>
      </p:sp>
      <p:pic>
        <p:nvPicPr>
          <p:cNvPr id="5" name="图片 4"/>
          <p:cNvPicPr>
            <a:picLocks noChangeAspect="1"/>
          </p:cNvPicPr>
          <p:nvPr/>
        </p:nvPicPr>
        <p:blipFill>
          <a:blip r:embed="rId1"/>
          <a:stretch>
            <a:fillRect/>
          </a:stretch>
        </p:blipFill>
        <p:spPr>
          <a:xfrm>
            <a:off x="347033" y="1601178"/>
            <a:ext cx="10098993" cy="451969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Application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网络漫游：应用层</a:t>
            </a:r>
            <a:endParaRPr kumimoji="1" lang="en-US" altLang="zh-CN" sz="2400" b="1" dirty="0">
              <a:latin typeface="+mn-lt"/>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347033" y="1426639"/>
            <a:ext cx="8960126" cy="4161900"/>
          </a:xfrm>
          <a:prstGeom prst="rect">
            <a:avLst/>
          </a:prstGeom>
        </p:spPr>
      </p:pic>
      <p:sp>
        <p:nvSpPr>
          <p:cNvPr id="6" name="矩形 5"/>
          <p:cNvSpPr/>
          <p:nvPr/>
        </p:nvSpPr>
        <p:spPr>
          <a:xfrm>
            <a:off x="271251" y="5551530"/>
            <a:ext cx="11649497" cy="583811"/>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sz="2000" dirty="0">
                <a:solidFill>
                  <a:sysClr val="windowText" lastClr="000000"/>
                </a:solidFill>
              </a:rPr>
              <a:t>What you need to do in the </a:t>
            </a:r>
            <a:r>
              <a:rPr kumimoji="1" lang="en-US" altLang="zh-CN" dirty="0" err="1">
                <a:solidFill>
                  <a:sysClr val="windowText" lastClr="000000"/>
                </a:solidFill>
                <a:latin typeface="Menlo" panose="020B0609030804020204" pitchFamily="49" charset="0"/>
                <a:ea typeface="Menlo" panose="020B0609030804020204" pitchFamily="49" charset="0"/>
                <a:cs typeface="Menlo" panose="020B0609030804020204" pitchFamily="49" charset="0"/>
              </a:rPr>
              <a:t>proxylab</a:t>
            </a:r>
            <a:r>
              <a:rPr kumimoji="1" lang="en-US" altLang="zh-CN" sz="2000" dirty="0">
                <a:solidFill>
                  <a:sysClr val="windowText" lastClr="000000"/>
                </a:solidFill>
              </a:rPr>
              <a:t> is to relay these HTTP requests and responses, plus some caching.</a:t>
            </a:r>
            <a:endParaRPr kumimoji="1" lang="en-US" altLang="zh-CN" sz="1600" dirty="0">
              <a:solidFill>
                <a:sysClr val="windowText" lastClr="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Application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网络漫游：应用层</a:t>
            </a:r>
            <a:endParaRPr kumimoji="1" lang="en-US" altLang="zh-CN" sz="2400" b="1" dirty="0">
              <a:latin typeface="+mn-lt"/>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342899" y="1424364"/>
            <a:ext cx="9526657" cy="480025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Application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网络漫游：应用层</a:t>
            </a:r>
            <a:endParaRPr kumimoji="1" lang="en-US" altLang="zh-CN" sz="2400" b="1" dirty="0">
              <a:latin typeface="+mn-lt"/>
              <a:ea typeface="黑体" panose="02010609060101010101" pitchFamily="49" charset="-122"/>
            </a:endParaRPr>
          </a:p>
        </p:txBody>
      </p:sp>
      <p:sp>
        <p:nvSpPr>
          <p:cNvPr id="4" name="文本框 3"/>
          <p:cNvSpPr txBox="1"/>
          <p:nvPr/>
        </p:nvSpPr>
        <p:spPr>
          <a:xfrm>
            <a:off x="347033" y="1365186"/>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DNS</a:t>
            </a:r>
            <a:endParaRPr kumimoji="1" lang="en-US" altLang="zh-CN" sz="2000" b="1" dirty="0">
              <a:solidFill>
                <a:srgbClr val="0070C0"/>
              </a:solidFill>
              <a:latin typeface="Calibri" panose="020F0502020204030204" pitchFamily="34" charset="0"/>
              <a:ea typeface="黑体" panose="02010609060101010101" pitchFamily="49" charset="-122"/>
            </a:endParaRPr>
          </a:p>
        </p:txBody>
      </p:sp>
      <p:sp>
        <p:nvSpPr>
          <p:cNvPr id="5" name="文本框 4"/>
          <p:cNvSpPr txBox="1"/>
          <p:nvPr/>
        </p:nvSpPr>
        <p:spPr>
          <a:xfrm>
            <a:off x="347033" y="1834330"/>
            <a:ext cx="11659438" cy="4199611"/>
          </a:xfrm>
          <a:prstGeom prst="rect">
            <a:avLst/>
          </a:prstGeom>
          <a:noFill/>
        </p:spPr>
        <p:txBody>
          <a:bodyPr wrap="square">
            <a:spAutoFit/>
          </a:bodyPr>
          <a:lstStyle/>
          <a:p>
            <a:pPr>
              <a:lnSpc>
                <a:spcPct val="150000"/>
              </a:lnSpc>
              <a:buClr>
                <a:srgbClr val="0070C0"/>
              </a:buClr>
              <a:buSzPct val="75000"/>
            </a:pPr>
            <a:r>
              <a:rPr kumimoji="1" lang="en-US" altLang="zh-CN" sz="2000" b="1" dirty="0">
                <a:latin typeface="Calibri" panose="020F0502020204030204" pitchFamily="34" charset="0"/>
                <a:ea typeface="黑体" panose="02010609060101010101" pitchFamily="49" charset="-122"/>
              </a:rPr>
              <a:t>DNS (Domain Name System)</a:t>
            </a:r>
            <a:r>
              <a:rPr kumimoji="1" lang="zh-CN" altLang="en-US" sz="2000" b="1" dirty="0">
                <a:latin typeface="Calibri" panose="020F0502020204030204" pitchFamily="34" charset="0"/>
                <a:ea typeface="黑体" panose="02010609060101010101" pitchFamily="49" charset="-122"/>
              </a:rPr>
              <a:t> </a:t>
            </a:r>
            <a:r>
              <a:rPr kumimoji="1" lang="en-US" altLang="zh-CN" sz="2000" dirty="0">
                <a:latin typeface="Calibri" panose="020F0502020204030204" pitchFamily="34" charset="0"/>
                <a:ea typeface="黑体" panose="02010609060101010101" pitchFamily="49" charset="-122"/>
              </a:rPr>
              <a:t>translates</a:t>
            </a:r>
            <a:r>
              <a:rPr kumimoji="1" lang="zh-CN" altLang="en-US" sz="2000" dirty="0">
                <a:latin typeface="Calibri" panose="020F0502020204030204" pitchFamily="34" charset="0"/>
                <a:ea typeface="黑体" panose="02010609060101010101" pitchFamily="49" charset="-122"/>
              </a:rPr>
              <a:t> </a:t>
            </a:r>
            <a:r>
              <a:rPr kumimoji="1" lang="en-US" altLang="zh-CN" sz="2000" dirty="0">
                <a:latin typeface="Calibri" panose="020F0502020204030204" pitchFamily="34" charset="0"/>
                <a:ea typeface="黑体" panose="02010609060101010101" pitchFamily="49" charset="-122"/>
              </a:rPr>
              <a:t>domain</a:t>
            </a:r>
            <a:r>
              <a:rPr kumimoji="1" lang="zh-CN" altLang="en-US" sz="2000" dirty="0">
                <a:latin typeface="Calibri" panose="020F0502020204030204" pitchFamily="34" charset="0"/>
                <a:ea typeface="黑体" panose="02010609060101010101" pitchFamily="49" charset="-122"/>
              </a:rPr>
              <a:t> </a:t>
            </a:r>
            <a:r>
              <a:rPr kumimoji="1" lang="en-US" altLang="zh-CN" sz="2000" dirty="0">
                <a:latin typeface="Calibri" panose="020F0502020204030204" pitchFamily="34" charset="0"/>
                <a:ea typeface="黑体" panose="02010609060101010101" pitchFamily="49" charset="-122"/>
              </a:rPr>
              <a:t>names into IP addresses.</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Domain names are separated by dots(.), and are traversed backwards.</a:t>
            </a:r>
            <a:endParaRPr kumimoji="1" lang="en-US" altLang="zh-CN" sz="2000" dirty="0">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b="1" dirty="0">
                <a:latin typeface="Calibri" panose="020F0502020204030204" pitchFamily="34" charset="0"/>
                <a:ea typeface="黑体" panose="02010609060101010101" pitchFamily="49" charset="-122"/>
              </a:rPr>
              <a:t>	</a:t>
            </a:r>
            <a:r>
              <a:rPr kumimoji="1" lang="en-US" altLang="zh-CN" sz="2000" dirty="0">
                <a:solidFill>
                  <a:schemeClr val="bg1">
                    <a:lumMod val="50000"/>
                  </a:schemeClr>
                </a:solidFill>
                <a:latin typeface="Calibri" panose="020F0502020204030204" pitchFamily="34" charset="0"/>
                <a:ea typeface="黑体" panose="02010609060101010101" pitchFamily="49" charset="-122"/>
              </a:rPr>
              <a:t>E.g.  </a:t>
            </a:r>
            <a:r>
              <a:rPr kumimoji="1" lang="en-US" altLang="zh-CN" sz="2000" dirty="0" err="1">
                <a:solidFill>
                  <a:schemeClr val="bg1">
                    <a:lumMod val="50000"/>
                  </a:schemeClr>
                </a:solidFill>
                <a:latin typeface="Calibri" panose="020F0502020204030204" pitchFamily="34" charset="0"/>
                <a:ea typeface="黑体" panose="02010609060101010101" pitchFamily="49" charset="-122"/>
              </a:rPr>
              <a:t>pku.edu.cn</a:t>
            </a:r>
            <a:r>
              <a:rPr kumimoji="1" lang="en-US" altLang="zh-CN" sz="2000" dirty="0">
                <a:solidFill>
                  <a:schemeClr val="bg1">
                    <a:lumMod val="50000"/>
                  </a:schemeClr>
                </a:solidFill>
                <a:latin typeface="Calibri" panose="020F0502020204030204" pitchFamily="34" charset="0"/>
                <a:ea typeface="黑体" panose="02010609060101010101" pitchFamily="49" charset="-122"/>
              </a:rPr>
              <a:t> is firstly a part of .</a:t>
            </a:r>
            <a:r>
              <a:rPr kumimoji="1" lang="en-US" altLang="zh-CN" sz="2000" dirty="0" err="1">
                <a:solidFill>
                  <a:schemeClr val="bg1">
                    <a:lumMod val="50000"/>
                  </a:schemeClr>
                </a:solidFill>
                <a:latin typeface="Calibri" panose="020F0502020204030204" pitchFamily="34" charset="0"/>
                <a:ea typeface="黑体" panose="02010609060101010101" pitchFamily="49" charset="-122"/>
              </a:rPr>
              <a:t>cn</a:t>
            </a:r>
            <a:r>
              <a:rPr kumimoji="1" lang="en-US" altLang="zh-CN" sz="2000" dirty="0">
                <a:solidFill>
                  <a:schemeClr val="bg1">
                    <a:lumMod val="50000"/>
                  </a:schemeClr>
                </a:solidFill>
                <a:latin typeface="Calibri" panose="020F0502020204030204" pitchFamily="34" charset="0"/>
                <a:ea typeface="黑体" panose="02010609060101010101" pitchFamily="49" charset="-122"/>
              </a:rPr>
              <a:t>; then .</a:t>
            </a:r>
            <a:r>
              <a:rPr kumimoji="1" lang="en-US" altLang="zh-CN" sz="2000" dirty="0" err="1">
                <a:solidFill>
                  <a:schemeClr val="bg1">
                    <a:lumMod val="50000"/>
                  </a:schemeClr>
                </a:solidFill>
                <a:latin typeface="Calibri" panose="020F0502020204030204" pitchFamily="34" charset="0"/>
                <a:ea typeface="黑体" panose="02010609060101010101" pitchFamily="49" charset="-122"/>
              </a:rPr>
              <a:t>edu</a:t>
            </a:r>
            <a:r>
              <a:rPr kumimoji="1" lang="en-US" altLang="zh-CN" sz="2000" dirty="0">
                <a:solidFill>
                  <a:schemeClr val="bg1">
                    <a:lumMod val="50000"/>
                  </a:schemeClr>
                </a:solidFill>
                <a:latin typeface="Calibri" panose="020F0502020204030204" pitchFamily="34" charset="0"/>
                <a:ea typeface="黑体" panose="02010609060101010101" pitchFamily="49" charset="-122"/>
              </a:rPr>
              <a:t>.; then .</a:t>
            </a:r>
            <a:r>
              <a:rPr kumimoji="1" lang="en-US" altLang="zh-CN" sz="2000" dirty="0" err="1">
                <a:solidFill>
                  <a:schemeClr val="bg1">
                    <a:lumMod val="50000"/>
                  </a:schemeClr>
                </a:solidFill>
                <a:latin typeface="Calibri" panose="020F0502020204030204" pitchFamily="34" charset="0"/>
                <a:ea typeface="黑体" panose="02010609060101010101" pitchFamily="49" charset="-122"/>
              </a:rPr>
              <a:t>pku</a:t>
            </a:r>
            <a:r>
              <a:rPr kumimoji="1" lang="en-US" altLang="zh-CN" sz="2000" dirty="0">
                <a:solidFill>
                  <a:schemeClr val="bg1">
                    <a:lumMod val="50000"/>
                  </a:schemeClr>
                </a:solidFill>
                <a:latin typeface="Calibri" panose="020F0502020204030204" pitchFamily="34" charset="0"/>
                <a:ea typeface="黑体" panose="02010609060101010101" pitchFamily="49" charset="-122"/>
              </a:rPr>
              <a:t>. </a:t>
            </a:r>
            <a:endParaRPr kumimoji="1" lang="en-US" altLang="zh-CN" sz="2000" dirty="0">
              <a:solidFill>
                <a:schemeClr val="bg1">
                  <a:lumMod val="50000"/>
                </a:schemeClr>
              </a:solidFill>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Each level corresponds to a set of DNS servers that provide the resolution service. DNS servers in PKU are responsible for </a:t>
            </a:r>
            <a:r>
              <a:rPr kumimoji="1" lang="en-US" altLang="zh-CN" sz="2000" dirty="0" err="1">
                <a:latin typeface="Calibri" panose="020F0502020204030204" pitchFamily="34" charset="0"/>
                <a:ea typeface="黑体" panose="02010609060101010101" pitchFamily="49" charset="-122"/>
              </a:rPr>
              <a:t>xxx.pku.edu.cn</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DNS actually provides interesting opportunities. In fact, the name-to-IP mapping may be </a:t>
            </a:r>
            <a:r>
              <a:rPr kumimoji="1" lang="en-US" altLang="zh-CN" sz="2000" b="1" dirty="0">
                <a:latin typeface="Calibri" panose="020F0502020204030204" pitchFamily="34" charset="0"/>
                <a:ea typeface="黑体" panose="02010609060101010101" pitchFamily="49" charset="-122"/>
              </a:rPr>
              <a:t>one-to-many</a:t>
            </a:r>
            <a:r>
              <a:rPr kumimoji="1" lang="en-US" altLang="zh-CN" sz="2000" dirty="0">
                <a:latin typeface="Calibri" panose="020F0502020204030204" pitchFamily="34" charset="0"/>
                <a:ea typeface="黑体" panose="02010609060101010101" pitchFamily="49" charset="-122"/>
              </a:rPr>
              <a:t>, especially with popular contents (like the </a:t>
            </a:r>
            <a:r>
              <a:rPr kumimoji="1" lang="en-US" altLang="zh-CN" sz="2000" dirty="0" err="1">
                <a:latin typeface="Calibri" panose="020F0502020204030204" pitchFamily="34" charset="0"/>
                <a:ea typeface="黑体" panose="02010609060101010101" pitchFamily="49" charset="-122"/>
              </a:rPr>
              <a:t>Bilibili</a:t>
            </a:r>
            <a:r>
              <a:rPr kumimoji="1" lang="en-US" altLang="zh-CN" sz="2000" dirty="0">
                <a:latin typeface="Calibri" panose="020F0502020204030204" pitchFamily="34" charset="0"/>
                <a:ea typeface="黑体" panose="02010609060101010101" pitchFamily="49" charset="-122"/>
              </a:rPr>
              <a:t> video database). Basically, the content is copied to multiple places (and IPs), and the DNS server gets to pick one IP that is the </a:t>
            </a:r>
            <a:r>
              <a:rPr kumimoji="1" lang="en-US" altLang="zh-CN" sz="2000" u="sng" dirty="0">
                <a:latin typeface="Calibri" panose="020F0502020204030204" pitchFamily="34" charset="0"/>
                <a:ea typeface="黑体" panose="02010609060101010101" pitchFamily="49" charset="-122"/>
              </a:rPr>
              <a:t>closest to the client</a:t>
            </a:r>
            <a:r>
              <a:rPr kumimoji="1" lang="en-US" altLang="zh-CN" sz="2000" dirty="0">
                <a:latin typeface="Calibri" panose="020F0502020204030204" pitchFamily="34" charset="0"/>
                <a:ea typeface="黑体" panose="02010609060101010101" pitchFamily="49" charset="-122"/>
              </a:rPr>
              <a:t> / </a:t>
            </a:r>
            <a:r>
              <a:rPr kumimoji="1" lang="en-US" altLang="zh-CN" sz="2000" u="sng" dirty="0">
                <a:latin typeface="Calibri" panose="020F0502020204030204" pitchFamily="34" charset="0"/>
                <a:ea typeface="黑体" panose="02010609060101010101" pitchFamily="49" charset="-122"/>
              </a:rPr>
              <a:t>least loaded</a:t>
            </a:r>
            <a:r>
              <a:rPr kumimoji="1" lang="en-US" altLang="zh-CN" sz="2000" dirty="0">
                <a:latin typeface="Calibri" panose="020F0502020204030204" pitchFamily="34" charset="0"/>
                <a:ea typeface="黑体" panose="02010609060101010101" pitchFamily="49" charset="-122"/>
              </a:rPr>
              <a:t>. This trick enables </a:t>
            </a:r>
            <a:r>
              <a:rPr kumimoji="1" lang="en-US" altLang="zh-CN" sz="2000" b="1" dirty="0">
                <a:latin typeface="Calibri" panose="020F0502020204030204" pitchFamily="34" charset="0"/>
                <a:ea typeface="黑体" panose="02010609060101010101" pitchFamily="49" charset="-122"/>
              </a:rPr>
              <a:t>CDN (Content Distribution Network).</a:t>
            </a:r>
            <a:endParaRPr kumimoji="1" lang="en-US" altLang="zh-CN" sz="2000" b="1" dirty="0">
              <a:latin typeface="Calibri" panose="020F0502020204030204" pitchFamily="34" charset="0"/>
              <a:ea typeface="黑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Preliminaries</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a:t>
            </a:r>
            <a:endParaRPr kumimoji="1" lang="en-US" altLang="zh-CN" sz="2400" b="1" dirty="0">
              <a:latin typeface="+mn-lt"/>
              <a:ea typeface="黑体" panose="02010609060101010101" pitchFamily="49" charset="-122"/>
            </a:endParaRPr>
          </a:p>
        </p:txBody>
      </p:sp>
      <p:sp>
        <p:nvSpPr>
          <p:cNvPr id="3" name="文本框 2"/>
          <p:cNvSpPr txBox="1"/>
          <p:nvPr/>
        </p:nvSpPr>
        <p:spPr>
          <a:xfrm>
            <a:off x="347033" y="1342105"/>
            <a:ext cx="10804671" cy="967957"/>
          </a:xfrm>
          <a:prstGeom prst="rect">
            <a:avLst/>
          </a:prstGeom>
          <a:noFill/>
        </p:spPr>
        <p:txBody>
          <a:bodyPr wrap="square" rtlCol="0">
            <a:spAutoFit/>
          </a:bodyPr>
          <a:lstStyle/>
          <a:p>
            <a:pPr>
              <a:lnSpc>
                <a:spcPct val="150000"/>
              </a:lnSpc>
              <a:buClr>
                <a:srgbClr val="0070C0"/>
              </a:buClr>
              <a:buSzPct val="100000"/>
            </a:pPr>
            <a:r>
              <a:rPr kumimoji="1" lang="en-US" altLang="zh-CN" sz="2000" b="1" dirty="0">
                <a:solidFill>
                  <a:srgbClr val="0070C0"/>
                </a:solidFill>
                <a:latin typeface="Calibri" panose="020F0502020204030204" pitchFamily="34" charset="0"/>
                <a:ea typeface="黑体" panose="02010609060101010101" pitchFamily="49" charset="-122"/>
              </a:rPr>
              <a:t>Before we start…</a:t>
            </a:r>
            <a:endParaRPr kumimoji="1" lang="en-US" altLang="zh-CN" sz="20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100000"/>
            </a:pPr>
            <a:r>
              <a:rPr kumimoji="1" lang="en-US" altLang="zh-CN" sz="2000" dirty="0">
                <a:latin typeface="Calibri" panose="020F0502020204030204" pitchFamily="34" charset="0"/>
                <a:ea typeface="黑体" panose="02010609060101010101" pitchFamily="49" charset="-122"/>
              </a:rPr>
              <a:t>You should know of the concept of </a:t>
            </a:r>
            <a:r>
              <a:rPr kumimoji="1" lang="en-US" altLang="zh-CN" sz="2000" b="1" dirty="0">
                <a:latin typeface="Calibri" panose="020F0502020204030204" pitchFamily="34" charset="0"/>
                <a:ea typeface="黑体" panose="02010609060101010101" pitchFamily="49" charset="-122"/>
              </a:rPr>
              <a:t>protocol stack</a:t>
            </a:r>
            <a:r>
              <a:rPr kumimoji="1" lang="en-US" altLang="zh-CN" sz="2000" dirty="0">
                <a:latin typeface="Calibri" panose="020F0502020204030204" pitchFamily="34" charset="0"/>
                <a:ea typeface="黑体" panose="02010609060101010101" pitchFamily="49" charset="-122"/>
              </a:rPr>
              <a:t>, and the thin waist of it.</a:t>
            </a:r>
            <a:endParaRPr kumimoji="1" lang="en-US" altLang="zh-CN" sz="2000" dirty="0">
              <a:latin typeface="Calibri" panose="020F0502020204030204" pitchFamily="34" charset="0"/>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3822591" y="3667031"/>
            <a:ext cx="6543829" cy="2476043"/>
          </a:xfrm>
          <a:prstGeom prst="rect">
            <a:avLst/>
          </a:prstGeom>
        </p:spPr>
      </p:pic>
      <p:pic>
        <p:nvPicPr>
          <p:cNvPr id="5" name="图片 4"/>
          <p:cNvPicPr>
            <a:picLocks noChangeAspect="1"/>
          </p:cNvPicPr>
          <p:nvPr/>
        </p:nvPicPr>
        <p:blipFill>
          <a:blip r:embed="rId2"/>
          <a:stretch>
            <a:fillRect/>
          </a:stretch>
        </p:blipFill>
        <p:spPr>
          <a:xfrm>
            <a:off x="734659" y="2440234"/>
            <a:ext cx="1946572" cy="3682070"/>
          </a:xfrm>
          <a:prstGeom prst="rect">
            <a:avLst/>
          </a:prstGeom>
        </p:spPr>
      </p:pic>
      <p:sp>
        <p:nvSpPr>
          <p:cNvPr id="6" name="文本框 5"/>
          <p:cNvSpPr txBox="1"/>
          <p:nvPr/>
        </p:nvSpPr>
        <p:spPr>
          <a:xfrm>
            <a:off x="3116912" y="2504568"/>
            <a:ext cx="8988949" cy="967957"/>
          </a:xfrm>
          <a:prstGeom prst="rect">
            <a:avLst/>
          </a:prstGeom>
          <a:noFill/>
        </p:spPr>
        <p:txBody>
          <a:bodyPr wrap="square" rtlCol="0">
            <a:spAutoFit/>
          </a:bodyPr>
          <a:lstStyle/>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Network functionality is too complex to implement all at once.</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The industry takes the classical </a:t>
            </a:r>
            <a:r>
              <a:rPr kumimoji="1" lang="en-US" altLang="zh-CN" sz="2000" b="1" dirty="0">
                <a:latin typeface="Calibri" panose="020F0502020204030204" pitchFamily="34" charset="0"/>
                <a:ea typeface="黑体" panose="02010609060101010101" pitchFamily="49" charset="-122"/>
              </a:rPr>
              <a:t>layered</a:t>
            </a:r>
            <a:r>
              <a:rPr kumimoji="1" lang="en-US" altLang="zh-CN" sz="2000" dirty="0">
                <a:latin typeface="Calibri" panose="020F0502020204030204" pitchFamily="34" charset="0"/>
                <a:ea typeface="黑体" panose="02010609060101010101" pitchFamily="49" charset="-122"/>
              </a:rPr>
              <a:t> approach.</a:t>
            </a:r>
            <a:endParaRPr kumimoji="1" lang="en-US" altLang="zh-CN" sz="2000" dirty="0">
              <a:latin typeface="Calibri" panose="020F0502020204030204" pitchFamily="34" charset="0"/>
              <a:ea typeface="黑体" panose="02010609060101010101" pitchFamily="49"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3"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a:solidFill>
                  <a:srgbClr val="0070C0"/>
                </a:solidFill>
                <a:latin typeface="+mn-lt"/>
                <a:ea typeface="黑体" panose="02010609060101010101" pitchFamily="49" charset="-122"/>
              </a:rPr>
              <a:t>A Network Tour: A Complete View</a:t>
            </a:r>
            <a:endParaRPr kumimoji="1" lang="en-US" altLang="zh-CN" sz="4000">
              <a:solidFill>
                <a:srgbClr val="0070C0"/>
              </a:solidFill>
              <a:latin typeface="+mn-lt"/>
              <a:ea typeface="黑体" panose="02010609060101010101" pitchFamily="49" charset="-122"/>
            </a:endParaRPr>
          </a:p>
          <a:p>
            <a:pPr algn="l"/>
            <a:r>
              <a:rPr kumimoji="1" lang="zh-CN" altLang="en-US" sz="2400" b="1">
                <a:latin typeface="+mn-lt"/>
                <a:ea typeface="黑体" panose="02010609060101010101" pitchFamily="49" charset="-122"/>
              </a:rPr>
              <a:t>网络漫游：完整视角</a:t>
            </a:r>
            <a:endParaRPr kumimoji="1" lang="en-US" altLang="zh-CN" sz="2400" b="1">
              <a:latin typeface="+mn-lt"/>
              <a:ea typeface="黑体" panose="02010609060101010101" pitchFamily="49" charset="-122"/>
            </a:endParaRPr>
          </a:p>
        </p:txBody>
      </p:sp>
      <p:sp>
        <p:nvSpPr>
          <p:cNvPr id="6" name="矩形 5"/>
          <p:cNvSpPr/>
          <p:nvPr/>
        </p:nvSpPr>
        <p:spPr>
          <a:xfrm>
            <a:off x="4912560" y="1955715"/>
            <a:ext cx="4699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4889377" y="4635415"/>
            <a:ext cx="469900" cy="46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0" name="组合 29"/>
          <p:cNvGrpSpPr/>
          <p:nvPr/>
        </p:nvGrpSpPr>
        <p:grpSpPr>
          <a:xfrm>
            <a:off x="820742" y="2473276"/>
            <a:ext cx="3469641" cy="2220668"/>
            <a:chOff x="0" y="2516125"/>
            <a:chExt cx="3469641" cy="2220668"/>
          </a:xfrm>
        </p:grpSpPr>
        <p:sp>
          <p:nvSpPr>
            <p:cNvPr id="10" name="椭圆 9"/>
            <p:cNvSpPr/>
            <p:nvPr/>
          </p:nvSpPr>
          <p:spPr>
            <a:xfrm>
              <a:off x="360741" y="3844640"/>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p:cNvSpPr/>
            <p:nvPr/>
          </p:nvSpPr>
          <p:spPr>
            <a:xfrm>
              <a:off x="1467588" y="2969488"/>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1261848" y="3844640"/>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p:cNvSpPr/>
            <p:nvPr/>
          </p:nvSpPr>
          <p:spPr>
            <a:xfrm>
              <a:off x="2646741" y="3398870"/>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14" name="椭圆 13"/>
            <p:cNvSpPr/>
            <p:nvPr/>
          </p:nvSpPr>
          <p:spPr>
            <a:xfrm>
              <a:off x="2084975" y="4108674"/>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15" name="椭圆 14"/>
            <p:cNvSpPr/>
            <p:nvPr/>
          </p:nvSpPr>
          <p:spPr>
            <a:xfrm>
              <a:off x="2749611" y="2516125"/>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16" name="文本框 15"/>
            <p:cNvSpPr txBox="1"/>
            <p:nvPr/>
          </p:nvSpPr>
          <p:spPr>
            <a:xfrm>
              <a:off x="0" y="4090462"/>
              <a:ext cx="927221" cy="646331"/>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Your PC</a:t>
              </a:r>
              <a:endParaRPr kumimoji="1" lang="en-US" altLang="zh-CN" sz="1800">
                <a:latin typeface="Calibri" panose="020F0502020204030204" pitchFamily="34" charset="0"/>
                <a:ea typeface="黑体" panose="02010609060101010101" pitchFamily="49" charset="-122"/>
              </a:endParaRPr>
            </a:p>
            <a:p>
              <a:pPr algn="ctr"/>
              <a:r>
                <a:rPr kumimoji="1" lang="en-US" altLang="zh-CN">
                  <a:latin typeface="Calibri" panose="020F0502020204030204" pitchFamily="34" charset="0"/>
                  <a:ea typeface="黑体" panose="02010609060101010101" pitchFamily="49" charset="-122"/>
                </a:rPr>
                <a:t>1.2.3.4</a:t>
              </a:r>
              <a:endParaRPr lang="zh-CN" altLang="en-US"/>
            </a:p>
          </p:txBody>
        </p:sp>
        <p:sp>
          <p:nvSpPr>
            <p:cNvPr id="17" name="文本框 16"/>
            <p:cNvSpPr txBox="1"/>
            <p:nvPr/>
          </p:nvSpPr>
          <p:spPr>
            <a:xfrm>
              <a:off x="2235321" y="2677771"/>
              <a:ext cx="1234320" cy="646331"/>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google.cn</a:t>
              </a:r>
              <a:endParaRPr kumimoji="1" lang="en-US" altLang="zh-CN" sz="1800">
                <a:latin typeface="Calibri" panose="020F0502020204030204" pitchFamily="34" charset="0"/>
                <a:ea typeface="黑体" panose="02010609060101010101" pitchFamily="49" charset="-122"/>
              </a:endParaRPr>
            </a:p>
            <a:p>
              <a:pPr algn="ctr"/>
              <a:r>
                <a:rPr kumimoji="1" lang="en-US" altLang="zh-CN">
                  <a:latin typeface="Calibri" panose="020F0502020204030204" pitchFamily="34" charset="0"/>
                  <a:ea typeface="黑体" panose="02010609060101010101" pitchFamily="49" charset="-122"/>
                </a:rPr>
                <a:t>4.3.2.1?</a:t>
              </a:r>
              <a:endParaRPr lang="zh-CN" altLang="en-US"/>
            </a:p>
          </p:txBody>
        </p:sp>
        <p:cxnSp>
          <p:nvCxnSpPr>
            <p:cNvPr id="18" name="直线连接符 17"/>
            <p:cNvCxnSpPr>
              <a:stCxn id="10" idx="7"/>
              <a:endCxn id="11" idx="3"/>
            </p:cNvCxnSpPr>
            <p:nvPr/>
          </p:nvCxnSpPr>
          <p:spPr>
            <a:xfrm flipV="1">
              <a:off x="536351" y="3145098"/>
              <a:ext cx="961367" cy="729672"/>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直线连接符 18"/>
            <p:cNvCxnSpPr>
              <a:stCxn id="12" idx="0"/>
              <a:endCxn id="11" idx="4"/>
            </p:cNvCxnSpPr>
            <p:nvPr/>
          </p:nvCxnSpPr>
          <p:spPr>
            <a:xfrm flipV="1">
              <a:off x="1364718" y="3175228"/>
              <a:ext cx="205740" cy="669412"/>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直线连接符 19"/>
            <p:cNvCxnSpPr>
              <a:stCxn id="10" idx="6"/>
              <a:endCxn id="12" idx="2"/>
            </p:cNvCxnSpPr>
            <p:nvPr/>
          </p:nvCxnSpPr>
          <p:spPr>
            <a:xfrm>
              <a:off x="566481" y="3947510"/>
              <a:ext cx="6953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直线连接符 20"/>
            <p:cNvCxnSpPr>
              <a:stCxn id="12" idx="6"/>
              <a:endCxn id="14" idx="1"/>
            </p:cNvCxnSpPr>
            <p:nvPr/>
          </p:nvCxnSpPr>
          <p:spPr>
            <a:xfrm>
              <a:off x="1467588" y="3947510"/>
              <a:ext cx="647517" cy="191294"/>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直线连接符 21"/>
            <p:cNvCxnSpPr>
              <a:stCxn id="14" idx="7"/>
              <a:endCxn id="13" idx="3"/>
            </p:cNvCxnSpPr>
            <p:nvPr/>
          </p:nvCxnSpPr>
          <p:spPr>
            <a:xfrm flipV="1">
              <a:off x="2260585" y="3574480"/>
              <a:ext cx="416286" cy="564324"/>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直线连接符 22"/>
            <p:cNvCxnSpPr>
              <a:stCxn id="15" idx="2"/>
              <a:endCxn id="11" idx="6"/>
            </p:cNvCxnSpPr>
            <p:nvPr/>
          </p:nvCxnSpPr>
          <p:spPr>
            <a:xfrm flipH="1">
              <a:off x="1673328" y="2618995"/>
              <a:ext cx="1076283" cy="453363"/>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线连接符 23"/>
            <p:cNvCxnSpPr>
              <a:stCxn id="11" idx="5"/>
              <a:endCxn id="13" idx="1"/>
            </p:cNvCxnSpPr>
            <p:nvPr/>
          </p:nvCxnSpPr>
          <p:spPr>
            <a:xfrm>
              <a:off x="1643198" y="3145098"/>
              <a:ext cx="1033673" cy="283902"/>
            </a:xfrm>
            <a:prstGeom prst="line">
              <a:avLst/>
            </a:prstGeom>
            <a:ln w="19050"/>
          </p:spPr>
          <p:style>
            <a:lnRef idx="1">
              <a:schemeClr val="dk1"/>
            </a:lnRef>
            <a:fillRef idx="0">
              <a:schemeClr val="dk1"/>
            </a:fillRef>
            <a:effectRef idx="0">
              <a:schemeClr val="dk1"/>
            </a:effectRef>
            <a:fontRef idx="minor">
              <a:schemeClr val="tx1"/>
            </a:fontRef>
          </p:style>
        </p:cxnSp>
        <p:sp>
          <p:nvSpPr>
            <p:cNvPr id="25" name="文本框 24"/>
            <p:cNvSpPr txBox="1"/>
            <p:nvPr/>
          </p:nvSpPr>
          <p:spPr>
            <a:xfrm>
              <a:off x="2520887" y="3549871"/>
              <a:ext cx="927221" cy="923330"/>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Some other PC?</a:t>
              </a:r>
              <a:endParaRPr lang="zh-CN" altLang="en-US"/>
            </a:p>
          </p:txBody>
        </p:sp>
      </p:grpSp>
      <p:sp>
        <p:nvSpPr>
          <p:cNvPr id="26" name="右箭头 25"/>
          <p:cNvSpPr/>
          <p:nvPr/>
        </p:nvSpPr>
        <p:spPr>
          <a:xfrm>
            <a:off x="5023708" y="3335119"/>
            <a:ext cx="469901" cy="3175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7" name="图片 26"/>
          <p:cNvPicPr>
            <a:picLocks noChangeAspect="1"/>
          </p:cNvPicPr>
          <p:nvPr/>
        </p:nvPicPr>
        <p:blipFill>
          <a:blip r:embed="rId1"/>
          <a:stretch>
            <a:fillRect/>
          </a:stretch>
        </p:blipFill>
        <p:spPr>
          <a:xfrm>
            <a:off x="5936633" y="1365186"/>
            <a:ext cx="5231577" cy="4640761"/>
          </a:xfrm>
          <a:prstGeom prst="rect">
            <a:avLst/>
          </a:prstGeom>
        </p:spPr>
      </p:pic>
      <p:sp>
        <p:nvSpPr>
          <p:cNvPr id="28" name="矩形 27"/>
          <p:cNvSpPr/>
          <p:nvPr/>
        </p:nvSpPr>
        <p:spPr>
          <a:xfrm>
            <a:off x="445297" y="4996306"/>
            <a:ext cx="4333582" cy="772282"/>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2000" dirty="0">
                <a:solidFill>
                  <a:sysClr val="windowText" lastClr="000000"/>
                </a:solidFill>
              </a:rPr>
              <a:t>Still a lot more to learn in the Computer Network course… </a:t>
            </a:r>
            <a:r>
              <a:rPr kumimoji="1" lang="en-US" altLang="zh-CN" sz="2000" i="1" dirty="0">
                <a:solidFill>
                  <a:sysClr val="windowText" lastClr="000000"/>
                </a:solidFill>
                <a:latin typeface="Consolas" panose="020B0609020204030204" pitchFamily="49" charset="0"/>
                <a:cs typeface="Consolas" panose="020B0609020204030204" pitchFamily="49" charset="0"/>
              </a:rPr>
              <a:t>Alas</a:t>
            </a:r>
            <a:r>
              <a:rPr kumimoji="1" lang="en-US" altLang="zh-CN" sz="2000" i="1" dirty="0">
                <a:solidFill>
                  <a:sysClr val="windowText" lastClr="000000"/>
                </a:solidFill>
              </a:rPr>
              <a:t>.</a:t>
            </a:r>
            <a:endParaRPr kumimoji="1" lang="en-US" altLang="zh-CN" sz="1600" i="1" dirty="0">
              <a:solidFill>
                <a:sysClr val="windowText" lastClr="000000"/>
              </a:solidFill>
            </a:endParaRPr>
          </a:p>
        </p:txBody>
      </p:sp>
      <p:sp>
        <p:nvSpPr>
          <p:cNvPr id="29" name="文本框 28"/>
          <p:cNvSpPr txBox="1"/>
          <p:nvPr/>
        </p:nvSpPr>
        <p:spPr>
          <a:xfrm>
            <a:off x="360741" y="1545025"/>
            <a:ext cx="8528517" cy="50629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Refresh Your Conceptual View!</a:t>
            </a:r>
            <a:endParaRPr kumimoji="1" lang="en-US" altLang="zh-CN" sz="2000" b="1" dirty="0">
              <a:solidFill>
                <a:srgbClr val="0070C0"/>
              </a:solidFill>
              <a:latin typeface="Calibri" panose="020F0502020204030204" pitchFamily="34" charset="0"/>
              <a:ea typeface="黑体" panose="02010609060101010101" pitchFamily="49"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Exercises</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巩固练习</a:t>
            </a:r>
            <a:endParaRPr kumimoji="1" lang="en-US" altLang="zh-CN" sz="2400" b="1" dirty="0">
              <a:latin typeface="+mn-lt"/>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429438" y="1587279"/>
            <a:ext cx="9705162" cy="4526314"/>
          </a:xfrm>
          <a:prstGeom prst="rect">
            <a:avLst/>
          </a:prstGeom>
        </p:spPr>
      </p:pic>
      <p:sp>
        <p:nvSpPr>
          <p:cNvPr id="3" name="矩形 2"/>
          <p:cNvSpPr/>
          <p:nvPr/>
        </p:nvSpPr>
        <p:spPr>
          <a:xfrm>
            <a:off x="4520907" y="4303975"/>
            <a:ext cx="1043869" cy="3986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1600" dirty="0">
                <a:solidFill>
                  <a:srgbClr val="0070C0"/>
                </a:solidFill>
              </a:rPr>
              <a:t>web</a:t>
            </a:r>
            <a:r>
              <a:rPr kumimoji="1" lang="zh-CN" altLang="en-US" sz="1600" dirty="0">
                <a:solidFill>
                  <a:srgbClr val="0070C0"/>
                </a:solidFill>
              </a:rPr>
              <a:t>内容</a:t>
            </a:r>
            <a:endParaRPr kumimoji="1" lang="en-US" altLang="zh-CN" sz="1600" dirty="0">
              <a:solidFill>
                <a:srgbClr val="0070C0"/>
              </a:solidFill>
            </a:endParaRPr>
          </a:p>
        </p:txBody>
      </p:sp>
      <p:sp>
        <p:nvSpPr>
          <p:cNvPr id="5" name="矩形 4"/>
          <p:cNvSpPr/>
          <p:nvPr/>
        </p:nvSpPr>
        <p:spPr>
          <a:xfrm>
            <a:off x="4520906" y="4702629"/>
            <a:ext cx="1043869" cy="3986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zh-CN" altLang="en-US" sz="1600" dirty="0">
                <a:solidFill>
                  <a:srgbClr val="0070C0"/>
                </a:solidFill>
              </a:rPr>
              <a:t>数据流</a:t>
            </a:r>
            <a:endParaRPr kumimoji="1" lang="en-US" altLang="zh-CN" sz="1600" dirty="0">
              <a:solidFill>
                <a:srgbClr val="0070C0"/>
              </a:solidFill>
            </a:endParaRPr>
          </a:p>
        </p:txBody>
      </p:sp>
      <p:sp>
        <p:nvSpPr>
          <p:cNvPr id="6" name="矩形 5"/>
          <p:cNvSpPr/>
          <p:nvPr/>
        </p:nvSpPr>
        <p:spPr>
          <a:xfrm>
            <a:off x="4520906" y="5101283"/>
            <a:ext cx="1043869" cy="3986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zh-CN" altLang="en-US" sz="1600" dirty="0">
                <a:solidFill>
                  <a:srgbClr val="0070C0"/>
                </a:solidFill>
              </a:rPr>
              <a:t>数据报</a:t>
            </a:r>
            <a:endParaRPr kumimoji="1" lang="en-US" altLang="zh-CN" sz="1600" dirty="0">
              <a:solidFill>
                <a:srgbClr val="0070C0"/>
              </a:solidFill>
            </a:endParaRPr>
          </a:p>
        </p:txBody>
      </p:sp>
      <p:sp>
        <p:nvSpPr>
          <p:cNvPr id="9" name="矩形 8"/>
          <p:cNvSpPr/>
          <p:nvPr/>
        </p:nvSpPr>
        <p:spPr>
          <a:xfrm>
            <a:off x="6415021" y="4303975"/>
            <a:ext cx="1043869" cy="3986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zh-CN" altLang="en-US" sz="1600" dirty="0">
                <a:solidFill>
                  <a:srgbClr val="0070C0"/>
                </a:solidFill>
              </a:rPr>
              <a:t>用户代码</a:t>
            </a:r>
            <a:endParaRPr kumimoji="1" lang="en-US" altLang="zh-CN" sz="1600" dirty="0">
              <a:solidFill>
                <a:srgbClr val="0070C0"/>
              </a:solidFill>
            </a:endParaRPr>
          </a:p>
        </p:txBody>
      </p:sp>
      <p:sp>
        <p:nvSpPr>
          <p:cNvPr id="10" name="矩形 9"/>
          <p:cNvSpPr/>
          <p:nvPr/>
        </p:nvSpPr>
        <p:spPr>
          <a:xfrm>
            <a:off x="6415020" y="4702629"/>
            <a:ext cx="1697014" cy="3986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zh-CN" altLang="en-US" sz="1600" dirty="0">
                <a:solidFill>
                  <a:srgbClr val="0070C0"/>
                </a:solidFill>
              </a:rPr>
              <a:t>内核代码</a:t>
            </a:r>
            <a:r>
              <a:rPr kumimoji="1" lang="en-US" altLang="zh-CN" sz="1600" dirty="0">
                <a:solidFill>
                  <a:srgbClr val="0070C0"/>
                </a:solidFill>
              </a:rPr>
              <a:t>(/</a:t>
            </a:r>
            <a:r>
              <a:rPr kumimoji="1" lang="zh-CN" altLang="en-US" sz="1600" dirty="0">
                <a:solidFill>
                  <a:srgbClr val="0070C0"/>
                </a:solidFill>
              </a:rPr>
              <a:t>硬件</a:t>
            </a:r>
            <a:r>
              <a:rPr kumimoji="1" lang="en-US" altLang="zh-CN" sz="1600" dirty="0">
                <a:solidFill>
                  <a:srgbClr val="0070C0"/>
                </a:solidFill>
              </a:rPr>
              <a:t>)</a:t>
            </a:r>
            <a:endParaRPr kumimoji="1" lang="en-US" altLang="zh-CN" sz="1600" dirty="0">
              <a:solidFill>
                <a:srgbClr val="0070C0"/>
              </a:solidFill>
            </a:endParaRPr>
          </a:p>
        </p:txBody>
      </p:sp>
      <p:sp>
        <p:nvSpPr>
          <p:cNvPr id="11" name="矩形 10"/>
          <p:cNvSpPr/>
          <p:nvPr/>
        </p:nvSpPr>
        <p:spPr>
          <a:xfrm>
            <a:off x="6415020" y="5101283"/>
            <a:ext cx="1697014" cy="3986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zh-CN" altLang="en-US" sz="1600" dirty="0">
                <a:solidFill>
                  <a:srgbClr val="0070C0"/>
                </a:solidFill>
              </a:rPr>
              <a:t>内核代码</a:t>
            </a:r>
            <a:r>
              <a:rPr kumimoji="1" lang="en-US" altLang="zh-CN" sz="1600" dirty="0">
                <a:solidFill>
                  <a:srgbClr val="0070C0"/>
                </a:solidFill>
              </a:rPr>
              <a:t>(/</a:t>
            </a:r>
            <a:r>
              <a:rPr kumimoji="1" lang="zh-CN" altLang="en-US" sz="1600" dirty="0">
                <a:solidFill>
                  <a:srgbClr val="0070C0"/>
                </a:solidFill>
              </a:rPr>
              <a:t>硬件</a:t>
            </a:r>
            <a:r>
              <a:rPr kumimoji="1" lang="en-US" altLang="zh-CN" sz="1600" dirty="0">
                <a:solidFill>
                  <a:srgbClr val="0070C0"/>
                </a:solidFill>
              </a:rPr>
              <a:t>)</a:t>
            </a:r>
            <a:endParaRPr kumimoji="1" lang="en-US" altLang="zh-CN" sz="16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Exercises</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巩固练习</a:t>
            </a:r>
            <a:endParaRPr kumimoji="1" lang="en-US" altLang="zh-CN" sz="2400" b="1" dirty="0">
              <a:latin typeface="+mn-lt"/>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910267" y="1297431"/>
            <a:ext cx="7772400" cy="5039043"/>
          </a:xfrm>
          <a:prstGeom prst="rect">
            <a:avLst/>
          </a:prstGeom>
        </p:spPr>
      </p:pic>
      <p:sp>
        <p:nvSpPr>
          <p:cNvPr id="10" name="矩形 9"/>
          <p:cNvSpPr/>
          <p:nvPr/>
        </p:nvSpPr>
        <p:spPr>
          <a:xfrm>
            <a:off x="6570617" y="2090056"/>
            <a:ext cx="940526" cy="1737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6616337" y="5175111"/>
            <a:ext cx="1423851" cy="988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1371600" y="3651446"/>
            <a:ext cx="1136469" cy="633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1"/>
          <a:srcRect l="72826" t="27092" r="17426" b="65605"/>
          <a:stretch>
            <a:fillRect/>
          </a:stretch>
        </p:blipFill>
        <p:spPr>
          <a:xfrm>
            <a:off x="6570617" y="2662617"/>
            <a:ext cx="757646" cy="367966"/>
          </a:xfrm>
          <a:prstGeom prst="rect">
            <a:avLst/>
          </a:prstGeom>
        </p:spPr>
      </p:pic>
      <p:pic>
        <p:nvPicPr>
          <p:cNvPr id="5" name="图片 4"/>
          <p:cNvPicPr>
            <a:picLocks noChangeAspect="1"/>
          </p:cNvPicPr>
          <p:nvPr/>
        </p:nvPicPr>
        <p:blipFill rotWithShape="1">
          <a:blip r:embed="rId1"/>
          <a:srcRect l="72826" t="38500" r="17426" b="54197"/>
          <a:stretch>
            <a:fillRect/>
          </a:stretch>
        </p:blipFill>
        <p:spPr>
          <a:xfrm>
            <a:off x="6570617" y="3237383"/>
            <a:ext cx="757646" cy="367966"/>
          </a:xfrm>
          <a:prstGeom prst="rect">
            <a:avLst/>
          </a:prstGeom>
        </p:spPr>
      </p:pic>
      <p:pic>
        <p:nvPicPr>
          <p:cNvPr id="6" name="图片 5"/>
          <p:cNvPicPr>
            <a:picLocks noChangeAspect="1"/>
          </p:cNvPicPr>
          <p:nvPr/>
        </p:nvPicPr>
        <p:blipFill rotWithShape="1">
          <a:blip r:embed="rId1"/>
          <a:srcRect l="72826" t="79463" r="10179" b="13234"/>
          <a:stretch>
            <a:fillRect/>
          </a:stretch>
        </p:blipFill>
        <p:spPr>
          <a:xfrm>
            <a:off x="6570617" y="5301313"/>
            <a:ext cx="1320880" cy="367966"/>
          </a:xfrm>
          <a:prstGeom prst="rect">
            <a:avLst/>
          </a:prstGeom>
        </p:spPr>
      </p:pic>
      <p:pic>
        <p:nvPicPr>
          <p:cNvPr id="9" name="图片 8"/>
          <p:cNvPicPr>
            <a:picLocks noChangeAspect="1"/>
          </p:cNvPicPr>
          <p:nvPr/>
        </p:nvPicPr>
        <p:blipFill rotWithShape="1">
          <a:blip r:embed="rId1"/>
          <a:srcRect l="9629" t="46840" r="79446" b="43047"/>
          <a:stretch>
            <a:fillRect/>
          </a:stretch>
        </p:blipFill>
        <p:spPr>
          <a:xfrm>
            <a:off x="1658983" y="3657483"/>
            <a:ext cx="849086" cy="5095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Exercises</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巩固练习</a:t>
            </a:r>
            <a:endParaRPr kumimoji="1" lang="en-US" altLang="zh-CN" sz="2400" b="1" dirty="0">
              <a:latin typeface="+mn-lt"/>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685800" y="1417319"/>
            <a:ext cx="7772400" cy="4679976"/>
          </a:xfrm>
          <a:prstGeom prst="rect">
            <a:avLst/>
          </a:prstGeom>
        </p:spPr>
      </p:pic>
      <p:sp>
        <p:nvSpPr>
          <p:cNvPr id="9" name="矩形 8"/>
          <p:cNvSpPr/>
          <p:nvPr/>
        </p:nvSpPr>
        <p:spPr>
          <a:xfrm>
            <a:off x="1234439" y="2341517"/>
            <a:ext cx="320041" cy="14205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1273627" y="4074081"/>
            <a:ext cx="320041" cy="1921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p:cNvPicPr>
            <a:picLocks noChangeAspect="1"/>
          </p:cNvPicPr>
          <p:nvPr/>
        </p:nvPicPr>
        <p:blipFill rotWithShape="1">
          <a:blip r:embed="rId1"/>
          <a:srcRect l="5463" t="13538" r="82100"/>
          <a:stretch>
            <a:fillRect/>
          </a:stretch>
        </p:blipFill>
        <p:spPr>
          <a:xfrm>
            <a:off x="1110342" y="2050869"/>
            <a:ext cx="966652" cy="4046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Exercises</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巩固练习</a:t>
            </a:r>
            <a:endParaRPr kumimoji="1" lang="en-US" altLang="zh-CN" sz="2400" b="1" dirty="0">
              <a:latin typeface="+mn-lt"/>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685800" y="1365186"/>
            <a:ext cx="7772400" cy="4962447"/>
          </a:xfrm>
          <a:prstGeom prst="rect">
            <a:avLst/>
          </a:prstGeom>
        </p:spPr>
      </p:pic>
      <p:sp>
        <p:nvSpPr>
          <p:cNvPr id="9" name="矩形 8"/>
          <p:cNvSpPr/>
          <p:nvPr/>
        </p:nvSpPr>
        <p:spPr>
          <a:xfrm>
            <a:off x="1284583" y="2430061"/>
            <a:ext cx="312723" cy="144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3622671" y="4282633"/>
            <a:ext cx="243274" cy="185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1394440" y="5833015"/>
            <a:ext cx="4740142" cy="378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a:solidFill>
                  <a:schemeClr val="tx1"/>
                </a:solidFill>
              </a:rPr>
              <a:t>A. HTTP  B. TCP  C. DNS  D. SSL/TLS</a:t>
            </a:r>
            <a:endParaRPr kumimoji="1" lang="zh-CN" altLang="en-US">
              <a:solidFill>
                <a:schemeClr val="tx1"/>
              </a:solidFill>
            </a:endParaRPr>
          </a:p>
        </p:txBody>
      </p:sp>
      <p:pic>
        <p:nvPicPr>
          <p:cNvPr id="4" name="图片 3"/>
          <p:cNvPicPr>
            <a:picLocks noChangeAspect="1"/>
          </p:cNvPicPr>
          <p:nvPr/>
        </p:nvPicPr>
        <p:blipFill rotWithShape="1">
          <a:blip r:embed="rId1"/>
          <a:srcRect l="7704" t="20230" r="88272" b="52489"/>
          <a:stretch>
            <a:fillRect/>
          </a:stretch>
        </p:blipFill>
        <p:spPr>
          <a:xfrm>
            <a:off x="1284582" y="2369085"/>
            <a:ext cx="312723" cy="1353829"/>
          </a:xfrm>
          <a:prstGeom prst="rect">
            <a:avLst/>
          </a:prstGeom>
        </p:spPr>
      </p:pic>
      <p:pic>
        <p:nvPicPr>
          <p:cNvPr id="5" name="图片 4"/>
          <p:cNvPicPr>
            <a:picLocks noChangeAspect="1"/>
          </p:cNvPicPr>
          <p:nvPr/>
        </p:nvPicPr>
        <p:blipFill rotWithShape="1">
          <a:blip r:embed="rId1"/>
          <a:srcRect l="35718" t="57513" r="56214" b="34853"/>
          <a:stretch>
            <a:fillRect/>
          </a:stretch>
        </p:blipFill>
        <p:spPr>
          <a:xfrm>
            <a:off x="3461657" y="4219263"/>
            <a:ext cx="627017" cy="378863"/>
          </a:xfrm>
          <a:prstGeom prst="rect">
            <a:avLst/>
          </a:prstGeom>
        </p:spPr>
      </p:pic>
      <p:sp>
        <p:nvSpPr>
          <p:cNvPr id="6" name="矩形 5"/>
          <p:cNvSpPr/>
          <p:nvPr/>
        </p:nvSpPr>
        <p:spPr>
          <a:xfrm>
            <a:off x="6398227" y="5492814"/>
            <a:ext cx="889990" cy="56585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2000" dirty="0">
                <a:solidFill>
                  <a:srgbClr val="FF0000"/>
                </a:solidFill>
              </a:rPr>
              <a:t>C</a:t>
            </a:r>
            <a:endParaRPr kumimoji="1" lang="en-US" altLang="zh-CN"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Exercises</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巩固练习</a:t>
            </a:r>
            <a:endParaRPr kumimoji="1" lang="en-US" altLang="zh-CN" sz="2400" b="1" dirty="0">
              <a:latin typeface="+mn-lt"/>
              <a:ea typeface="黑体" panose="02010609060101010101" pitchFamily="49" charset="-122"/>
            </a:endParaRPr>
          </a:p>
        </p:txBody>
      </p:sp>
      <p:sp>
        <p:nvSpPr>
          <p:cNvPr id="9" name="矩形 8"/>
          <p:cNvSpPr/>
          <p:nvPr/>
        </p:nvSpPr>
        <p:spPr>
          <a:xfrm>
            <a:off x="1284583" y="2430061"/>
            <a:ext cx="312723" cy="144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3622671" y="4282633"/>
            <a:ext cx="243274" cy="185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a:blip r:embed="rId1"/>
          <a:stretch>
            <a:fillRect/>
          </a:stretch>
        </p:blipFill>
        <p:spPr>
          <a:xfrm>
            <a:off x="347033" y="1365186"/>
            <a:ext cx="7981122" cy="4864116"/>
          </a:xfrm>
          <a:prstGeom prst="rect">
            <a:avLst/>
          </a:prstGeom>
        </p:spPr>
      </p:pic>
      <p:pic>
        <p:nvPicPr>
          <p:cNvPr id="5" name="图片 4"/>
          <p:cNvPicPr>
            <a:picLocks noChangeAspect="1"/>
          </p:cNvPicPr>
          <p:nvPr/>
        </p:nvPicPr>
        <p:blipFill rotWithShape="1">
          <a:blip r:embed="rId2"/>
          <a:srcRect t="5250" b="35746"/>
          <a:stretch>
            <a:fillRect/>
          </a:stretch>
        </p:blipFill>
        <p:spPr>
          <a:xfrm>
            <a:off x="3865945" y="13432"/>
            <a:ext cx="7772400" cy="22992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628650" y="-31940"/>
            <a:ext cx="7886700" cy="11598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Next</a:t>
            </a:r>
            <a:r>
              <a:rPr kumimoji="1" lang="zh-CN" altLang="en-US" sz="4000" dirty="0">
                <a:solidFill>
                  <a:srgbClr val="0070C0"/>
                </a:solidFill>
                <a:latin typeface="+mn-lt"/>
                <a:ea typeface="黑体" panose="02010609060101010101" pitchFamily="49" charset="-122"/>
              </a:rPr>
              <a:t> </a:t>
            </a:r>
            <a:r>
              <a:rPr kumimoji="1" lang="en-US" altLang="zh-CN" sz="4000" dirty="0">
                <a:solidFill>
                  <a:srgbClr val="0070C0"/>
                </a:solidFill>
                <a:latin typeface="+mn-lt"/>
                <a:ea typeface="黑体" panose="02010609060101010101" pitchFamily="49" charset="-122"/>
              </a:rPr>
              <a:t>Class…</a:t>
            </a:r>
            <a:endParaRPr kumimoji="1" lang="en-US" altLang="zh-CN" sz="4000" dirty="0">
              <a:solidFill>
                <a:srgbClr val="0070C0"/>
              </a:solidFill>
              <a:latin typeface="+mn-lt"/>
              <a:ea typeface="黑体" panose="02010609060101010101" pitchFamily="49" charset="-122"/>
            </a:endParaRPr>
          </a:p>
        </p:txBody>
      </p:sp>
      <p:sp>
        <p:nvSpPr>
          <p:cNvPr id="5" name="文本框 4"/>
          <p:cNvSpPr txBox="1"/>
          <p:nvPr/>
        </p:nvSpPr>
        <p:spPr>
          <a:xfrm>
            <a:off x="628650" y="1864597"/>
            <a:ext cx="11563350" cy="3128805"/>
          </a:xfrm>
          <a:prstGeom prst="rect">
            <a:avLst/>
          </a:prstGeom>
          <a:noFill/>
        </p:spPr>
        <p:txBody>
          <a:bodyPr wrap="square" rtlCol="0">
            <a:spAutoFit/>
          </a:bodyPr>
          <a:lstStyle/>
          <a:p>
            <a:pPr marL="342900" indent="-342900">
              <a:lnSpc>
                <a:spcPts val="2600"/>
              </a:lnSpc>
              <a:spcAft>
                <a:spcPts val="1500"/>
              </a:spcAft>
              <a:buClr>
                <a:srgbClr val="0070C0"/>
              </a:buClr>
              <a:buSzPct val="100000"/>
              <a:buFont typeface="Wingdings" panose="05000000000000000000" pitchFamily="2" charset="2"/>
              <a:buChar char="l"/>
            </a:pPr>
            <a:r>
              <a:rPr kumimoji="1" lang="en-US" altLang="zh-CN" sz="2400" b="1" dirty="0">
                <a:latin typeface="Calibri" panose="020F0502020204030204" pitchFamily="34" charset="0"/>
                <a:ea typeface="黑体" panose="02010609060101010101" pitchFamily="49" charset="-122"/>
              </a:rPr>
              <a:t>Chapter</a:t>
            </a:r>
            <a:r>
              <a:rPr kumimoji="1" lang="zh-CN" altLang="en-US" sz="2400" b="1" dirty="0">
                <a:latin typeface="Calibri" panose="020F0502020204030204" pitchFamily="34" charset="0"/>
                <a:ea typeface="黑体" panose="02010609060101010101" pitchFamily="49" charset="-122"/>
              </a:rPr>
              <a:t> </a:t>
            </a:r>
            <a:r>
              <a:rPr kumimoji="1" lang="en-US" altLang="zh-CN" sz="2400" b="1" dirty="0">
                <a:latin typeface="Calibri" panose="020F0502020204030204" pitchFamily="34" charset="0"/>
                <a:ea typeface="黑体" panose="02010609060101010101" pitchFamily="49" charset="-122"/>
              </a:rPr>
              <a:t>12: Concurrent Programming</a:t>
            </a:r>
            <a:endParaRPr kumimoji="1" lang="en-US" altLang="zh-CN" sz="2400" b="1" dirty="0">
              <a:latin typeface="Calibri" panose="020F0502020204030204" pitchFamily="34" charset="0"/>
              <a:ea typeface="黑体" panose="02010609060101010101" pitchFamily="49" charset="-122"/>
            </a:endParaRPr>
          </a:p>
          <a:p>
            <a:pPr marL="800100" lvl="1" indent="-342900">
              <a:lnSpc>
                <a:spcPts val="2600"/>
              </a:lnSpc>
              <a:buClr>
                <a:srgbClr val="0070C0"/>
              </a:buClr>
              <a:buSzPct val="75000"/>
              <a:buFont typeface="Wingdings" panose="05000000000000000000" pitchFamily="2" charset="2"/>
              <a:buChar char="p"/>
            </a:pP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lvl="1">
              <a:lnSpc>
                <a:spcPts val="2600"/>
              </a:lnSpc>
              <a:buClr>
                <a:srgbClr val="0070C0"/>
              </a:buClr>
              <a:buSzPct val="75000"/>
            </a:pPr>
            <a:endParaRPr kumimoji="1" lang="en-US" altLang="zh-CN" sz="2000" dirty="0">
              <a:latin typeface="Calibri" panose="020F0502020204030204" pitchFamily="34" charset="0"/>
              <a:ea typeface="黑体" panose="02010609060101010101" pitchFamily="49" charset="-122"/>
            </a:endParaRPr>
          </a:p>
          <a:p>
            <a:pPr marL="342900" indent="-342900">
              <a:lnSpc>
                <a:spcPts val="2600"/>
              </a:lnSpc>
              <a:spcAft>
                <a:spcPts val="1500"/>
              </a:spcAft>
              <a:buClr>
                <a:srgbClr val="0070C0"/>
              </a:buClr>
              <a:buSzPct val="100000"/>
              <a:buFont typeface="Wingdings" panose="05000000000000000000" pitchFamily="2" charset="2"/>
              <a:buChar char="l"/>
            </a:pPr>
            <a:r>
              <a:rPr kumimoji="1" lang="en-US" altLang="zh-CN" sz="2400" b="1" dirty="0">
                <a:latin typeface="Calibri" panose="020F0502020204030204" pitchFamily="34" charset="0"/>
                <a:ea typeface="黑体" panose="02010609060101010101" pitchFamily="49" charset="-122"/>
              </a:rPr>
              <a:t>Prepare for the Exam!</a:t>
            </a:r>
            <a:endParaRPr kumimoji="1" lang="en-US" altLang="zh-CN" sz="2400" b="1" dirty="0">
              <a:latin typeface="Calibri" panose="020F0502020204030204" pitchFamily="34" charset="0"/>
              <a:ea typeface="黑体" panose="02010609060101010101" pitchFamily="49" charset="-122"/>
            </a:endParaRPr>
          </a:p>
          <a:p>
            <a:pPr marL="800100" lvl="1" indent="-342900">
              <a:lnSpc>
                <a:spcPts val="2600"/>
              </a:lnSpc>
              <a:buClr>
                <a:srgbClr val="0070C0"/>
              </a:buClr>
              <a:buSzPct val="75000"/>
              <a:buFont typeface="Wingdings" panose="05000000000000000000" pitchFamily="2" charset="2"/>
              <a:buChar char="p"/>
            </a:pP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a:lnSpc>
                <a:spcPts val="2600"/>
              </a:lnSpc>
              <a:buClr>
                <a:srgbClr val="0070C0"/>
              </a:buClr>
              <a:buSzPct val="75000"/>
            </a:pPr>
            <a:endParaRPr kumimoji="1" lang="en-US" altLang="zh-CN" sz="2000" dirty="0">
              <a:latin typeface="Calibri" panose="020F0502020204030204" pitchFamily="34" charset="0"/>
              <a:ea typeface="黑体" panose="02010609060101010101" pitchFamily="49" charset="-122"/>
            </a:endParaRPr>
          </a:p>
          <a:p>
            <a:pPr marL="800100" lvl="1" indent="-342900">
              <a:lnSpc>
                <a:spcPts val="2600"/>
              </a:lnSpc>
              <a:buClr>
                <a:srgbClr val="0070C0"/>
              </a:buClr>
              <a:buSzPct val="75000"/>
              <a:buFont typeface="Wingdings" panose="05000000000000000000" pitchFamily="2" charset="2"/>
              <a:buChar char="p"/>
            </a:pPr>
            <a:endParaRPr kumimoji="1" lang="en-US" altLang="zh-CN" sz="2000" dirty="0">
              <a:latin typeface="Calibri" panose="020F0502020204030204" pitchFamily="34" charset="0"/>
              <a:ea typeface="黑体" panose="02010609060101010101" pitchFamily="49" charset="-122"/>
            </a:endParaRPr>
          </a:p>
          <a:p>
            <a:pPr marL="800100" lvl="1" indent="-342900">
              <a:lnSpc>
                <a:spcPts val="2600"/>
              </a:lnSpc>
              <a:buClr>
                <a:srgbClr val="0070C0"/>
              </a:buClr>
              <a:buSzPct val="75000"/>
              <a:buFont typeface="Wingdings" panose="05000000000000000000" pitchFamily="2" charset="2"/>
              <a:buChar char="p"/>
            </a:pPr>
            <a:endParaRPr kumimoji="1" lang="en-US" altLang="zh-CN" sz="2000" dirty="0">
              <a:latin typeface="Calibri" panose="020F0502020204030204" pitchFamily="34" charset="0"/>
              <a:ea typeface="黑体" panose="02010609060101010101" pitchFamily="49" charset="-122"/>
            </a:endParaRPr>
          </a:p>
        </p:txBody>
      </p:sp>
      <p:sp>
        <p:nvSpPr>
          <p:cNvPr id="6" name="矩形 5"/>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7"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9"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Starting from IP</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网络漫游：从</a:t>
            </a:r>
            <a:r>
              <a:rPr kumimoji="1" lang="en-US" altLang="zh-CN" sz="2400" b="1" dirty="0">
                <a:latin typeface="+mn-lt"/>
                <a:ea typeface="黑体" panose="02010609060101010101" pitchFamily="49" charset="-122"/>
              </a:rPr>
              <a:t>IP</a:t>
            </a:r>
            <a:r>
              <a:rPr kumimoji="1" lang="zh-CN" altLang="en-US" sz="2400" b="1" dirty="0">
                <a:latin typeface="+mn-lt"/>
                <a:ea typeface="黑体" panose="02010609060101010101" pitchFamily="49" charset="-122"/>
              </a:rPr>
              <a:t>开始</a:t>
            </a:r>
            <a:endParaRPr kumimoji="1" lang="en-US" altLang="zh-CN" sz="2400" b="1" dirty="0">
              <a:latin typeface="+mn-lt"/>
              <a:ea typeface="黑体" panose="02010609060101010101" pitchFamily="49" charset="-122"/>
            </a:endParaRPr>
          </a:p>
        </p:txBody>
      </p:sp>
      <p:sp>
        <p:nvSpPr>
          <p:cNvPr id="10" name="文本框 9"/>
          <p:cNvSpPr txBox="1"/>
          <p:nvPr/>
        </p:nvSpPr>
        <p:spPr>
          <a:xfrm>
            <a:off x="347033" y="1536415"/>
            <a:ext cx="8528517" cy="967957"/>
          </a:xfrm>
          <a:prstGeom prst="rect">
            <a:avLst/>
          </a:prstGeom>
          <a:noFill/>
        </p:spPr>
        <p:txBody>
          <a:bodyPr wrap="square" rtlCol="0">
            <a:spAutoFit/>
          </a:bodyPr>
          <a:lstStyle/>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It is</a:t>
            </a:r>
            <a:r>
              <a:rPr kumimoji="1" lang="zh-CN" altLang="en-US" sz="2000" dirty="0">
                <a:latin typeface="Calibri" panose="020F0502020204030204" pitchFamily="34" charset="0"/>
                <a:ea typeface="黑体" panose="02010609060101010101" pitchFamily="49" charset="-122"/>
              </a:rPr>
              <a:t> </a:t>
            </a:r>
            <a:r>
              <a:rPr kumimoji="1" lang="en-US" altLang="zh-CN" sz="2000" dirty="0">
                <a:latin typeface="Calibri" panose="020F0502020204030204" pitchFamily="34" charset="0"/>
                <a:ea typeface="黑体" panose="02010609060101010101" pitchFamily="49" charset="-122"/>
              </a:rPr>
              <a:t>unlikely that you have never heard of </a:t>
            </a:r>
            <a:r>
              <a:rPr kumimoji="1" lang="en-US" altLang="zh-CN" sz="2000" b="1" dirty="0">
                <a:latin typeface="Calibri" panose="020F0502020204030204" pitchFamily="34" charset="0"/>
                <a:ea typeface="黑体" panose="02010609060101010101" pitchFamily="49" charset="-122"/>
              </a:rPr>
              <a:t>IP/IP address </a:t>
            </a:r>
            <a:r>
              <a:rPr kumimoji="1" lang="en-US" altLang="zh-CN" sz="2000" dirty="0">
                <a:latin typeface="Calibri" panose="020F0502020204030204" pitchFamily="34" charset="0"/>
                <a:ea typeface="黑体" panose="02010609060101010101" pitchFamily="49" charset="-122"/>
              </a:rPr>
              <a:t>(or jokes about it).  </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p:txBody>
      </p:sp>
      <p:pic>
        <p:nvPicPr>
          <p:cNvPr id="11" name="图片 10"/>
          <p:cNvPicPr>
            <a:picLocks noChangeAspect="1"/>
          </p:cNvPicPr>
          <p:nvPr/>
        </p:nvPicPr>
        <p:blipFill>
          <a:blip r:embed="rId1"/>
          <a:stretch>
            <a:fillRect/>
          </a:stretch>
        </p:blipFill>
        <p:spPr>
          <a:xfrm>
            <a:off x="1405163" y="2237290"/>
            <a:ext cx="4751070" cy="2546086"/>
          </a:xfrm>
          <a:prstGeom prst="rect">
            <a:avLst/>
          </a:prstGeom>
        </p:spPr>
      </p:pic>
      <p:sp>
        <p:nvSpPr>
          <p:cNvPr id="12" name="文本框 11"/>
          <p:cNvSpPr txBox="1"/>
          <p:nvPr/>
        </p:nvSpPr>
        <p:spPr>
          <a:xfrm>
            <a:off x="347033" y="4783376"/>
            <a:ext cx="11510350" cy="1429622"/>
          </a:xfrm>
          <a:prstGeom prst="rect">
            <a:avLst/>
          </a:prstGeom>
          <a:noFill/>
        </p:spPr>
        <p:txBody>
          <a:bodyPr wrap="square" rtlCol="0">
            <a:spAutoFit/>
          </a:bodyPr>
          <a:lstStyle/>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But what do you </a:t>
            </a:r>
            <a:r>
              <a:rPr kumimoji="1" lang="en-US" altLang="zh-CN" sz="2000" i="1" dirty="0">
                <a:latin typeface="Calibri" panose="020F0502020204030204" pitchFamily="34" charset="0"/>
                <a:ea typeface="黑体" panose="02010609060101010101" pitchFamily="49" charset="-122"/>
              </a:rPr>
              <a:t>actually </a:t>
            </a:r>
            <a:r>
              <a:rPr kumimoji="1" lang="en-US" altLang="zh-CN" sz="2000" dirty="0">
                <a:latin typeface="Calibri" panose="020F0502020204030204" pitchFamily="34" charset="0"/>
                <a:ea typeface="黑体" panose="02010609060101010101" pitchFamily="49" charset="-122"/>
              </a:rPr>
              <a:t>know about IP, beside that you seem to be able to </a:t>
            </a:r>
            <a:r>
              <a:rPr kumimoji="1" lang="en-US" altLang="zh-CN" sz="2000" i="1" dirty="0">
                <a:latin typeface="Calibri" panose="020F0502020204030204" pitchFamily="34" charset="0"/>
                <a:ea typeface="黑体" panose="02010609060101010101" pitchFamily="49" charset="-122"/>
              </a:rPr>
              <a:t>find stuff </a:t>
            </a:r>
            <a:r>
              <a:rPr kumimoji="1" lang="en-US" altLang="zh-CN" sz="2000" dirty="0">
                <a:latin typeface="Calibri" panose="020F0502020204030204" pitchFamily="34" charset="0"/>
                <a:ea typeface="黑体" panose="02010609060101010101" pitchFamily="49" charset="-122"/>
              </a:rPr>
              <a:t>on the Internet with an </a:t>
            </a:r>
            <a:r>
              <a:rPr kumimoji="1" lang="en-US" altLang="zh-CN" sz="2000" b="1" dirty="0">
                <a:latin typeface="Calibri" panose="020F0502020204030204" pitchFamily="34" charset="0"/>
                <a:ea typeface="黑体" panose="02010609060101010101" pitchFamily="49" charset="-122"/>
              </a:rPr>
              <a:t>IP address</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And do you conceptualize the network as the graph above, where each node is labeled with an IP address?</a:t>
            </a:r>
            <a:endParaRPr kumimoji="1" lang="en-US" altLang="zh-CN" sz="2000" dirty="0">
              <a:latin typeface="Calibri" panose="020F0502020204030204" pitchFamily="34" charset="0"/>
              <a:ea typeface="黑体" panose="02010609060101010101" pitchFamily="49" charset="-122"/>
            </a:endParaRPr>
          </a:p>
        </p:txBody>
      </p:sp>
      <p:sp>
        <p:nvSpPr>
          <p:cNvPr id="13" name="椭圆 12"/>
          <p:cNvSpPr/>
          <p:nvPr/>
        </p:nvSpPr>
        <p:spPr>
          <a:xfrm>
            <a:off x="7263517" y="3610266"/>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p:cNvSpPr/>
          <p:nvPr/>
        </p:nvSpPr>
        <p:spPr>
          <a:xfrm>
            <a:off x="8370364" y="2735114"/>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p:cNvSpPr/>
          <p:nvPr/>
        </p:nvSpPr>
        <p:spPr>
          <a:xfrm>
            <a:off x="8164624" y="3610266"/>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p:cNvSpPr/>
          <p:nvPr/>
        </p:nvSpPr>
        <p:spPr>
          <a:xfrm>
            <a:off x="9549517" y="3164496"/>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17" name="椭圆 16"/>
          <p:cNvSpPr/>
          <p:nvPr/>
        </p:nvSpPr>
        <p:spPr>
          <a:xfrm>
            <a:off x="8987751" y="3874300"/>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18" name="椭圆 17"/>
          <p:cNvSpPr/>
          <p:nvPr/>
        </p:nvSpPr>
        <p:spPr>
          <a:xfrm>
            <a:off x="9652387" y="2281751"/>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19" name="文本框 18"/>
          <p:cNvSpPr txBox="1"/>
          <p:nvPr/>
        </p:nvSpPr>
        <p:spPr>
          <a:xfrm>
            <a:off x="6902776" y="3856088"/>
            <a:ext cx="927221" cy="646331"/>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Your PC</a:t>
            </a:r>
            <a:endParaRPr kumimoji="1" lang="en-US" altLang="zh-CN" sz="1800">
              <a:latin typeface="Calibri" panose="020F0502020204030204" pitchFamily="34" charset="0"/>
              <a:ea typeface="黑体" panose="02010609060101010101" pitchFamily="49" charset="-122"/>
            </a:endParaRPr>
          </a:p>
          <a:p>
            <a:pPr algn="ctr"/>
            <a:r>
              <a:rPr kumimoji="1" lang="en-US" altLang="zh-CN">
                <a:latin typeface="Calibri" panose="020F0502020204030204" pitchFamily="34" charset="0"/>
                <a:ea typeface="黑体" panose="02010609060101010101" pitchFamily="49" charset="-122"/>
              </a:rPr>
              <a:t>1.2.3.4</a:t>
            </a:r>
            <a:endParaRPr lang="zh-CN" altLang="en-US"/>
          </a:p>
        </p:txBody>
      </p:sp>
      <p:sp>
        <p:nvSpPr>
          <p:cNvPr id="20" name="文本框 19"/>
          <p:cNvSpPr txBox="1"/>
          <p:nvPr/>
        </p:nvSpPr>
        <p:spPr>
          <a:xfrm>
            <a:off x="9138097" y="2443397"/>
            <a:ext cx="1234320" cy="646331"/>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google.cn</a:t>
            </a:r>
            <a:endParaRPr kumimoji="1" lang="en-US" altLang="zh-CN" sz="1800">
              <a:latin typeface="Calibri" panose="020F0502020204030204" pitchFamily="34" charset="0"/>
              <a:ea typeface="黑体" panose="02010609060101010101" pitchFamily="49" charset="-122"/>
            </a:endParaRPr>
          </a:p>
          <a:p>
            <a:pPr algn="ctr"/>
            <a:r>
              <a:rPr kumimoji="1" lang="en-US" altLang="zh-CN">
                <a:latin typeface="Calibri" panose="020F0502020204030204" pitchFamily="34" charset="0"/>
                <a:ea typeface="黑体" panose="02010609060101010101" pitchFamily="49" charset="-122"/>
              </a:rPr>
              <a:t>4.3.2.1?</a:t>
            </a:r>
            <a:endParaRPr lang="zh-CN" altLang="en-US"/>
          </a:p>
        </p:txBody>
      </p:sp>
      <p:cxnSp>
        <p:nvCxnSpPr>
          <p:cNvPr id="21" name="直线连接符 20"/>
          <p:cNvCxnSpPr>
            <a:stCxn id="13" idx="7"/>
            <a:endCxn id="14" idx="3"/>
          </p:cNvCxnSpPr>
          <p:nvPr/>
        </p:nvCxnSpPr>
        <p:spPr>
          <a:xfrm flipV="1">
            <a:off x="7439127" y="2910724"/>
            <a:ext cx="961367" cy="729672"/>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直线连接符 21"/>
          <p:cNvCxnSpPr>
            <a:stCxn id="15" idx="0"/>
            <a:endCxn id="14" idx="4"/>
          </p:cNvCxnSpPr>
          <p:nvPr/>
        </p:nvCxnSpPr>
        <p:spPr>
          <a:xfrm flipV="1">
            <a:off x="8267494" y="2940854"/>
            <a:ext cx="205740" cy="669412"/>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直线连接符 22"/>
          <p:cNvCxnSpPr>
            <a:stCxn id="13" idx="6"/>
            <a:endCxn id="15" idx="2"/>
          </p:cNvCxnSpPr>
          <p:nvPr/>
        </p:nvCxnSpPr>
        <p:spPr>
          <a:xfrm>
            <a:off x="7469257" y="3713136"/>
            <a:ext cx="6953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线连接符 23"/>
          <p:cNvCxnSpPr>
            <a:stCxn id="15" idx="6"/>
            <a:endCxn id="17" idx="1"/>
          </p:cNvCxnSpPr>
          <p:nvPr/>
        </p:nvCxnSpPr>
        <p:spPr>
          <a:xfrm>
            <a:off x="8370364" y="3713136"/>
            <a:ext cx="647517" cy="191294"/>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直线连接符 24"/>
          <p:cNvCxnSpPr>
            <a:stCxn id="17" idx="7"/>
            <a:endCxn id="16" idx="3"/>
          </p:cNvCxnSpPr>
          <p:nvPr/>
        </p:nvCxnSpPr>
        <p:spPr>
          <a:xfrm flipV="1">
            <a:off x="9163361" y="3340106"/>
            <a:ext cx="416286" cy="564324"/>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直线连接符 25"/>
          <p:cNvCxnSpPr>
            <a:stCxn id="18" idx="2"/>
            <a:endCxn id="14" idx="6"/>
          </p:cNvCxnSpPr>
          <p:nvPr/>
        </p:nvCxnSpPr>
        <p:spPr>
          <a:xfrm flipH="1">
            <a:off x="8576104" y="2384621"/>
            <a:ext cx="1076283" cy="453363"/>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直线连接符 26"/>
          <p:cNvCxnSpPr>
            <a:stCxn id="14" idx="5"/>
            <a:endCxn id="16" idx="1"/>
          </p:cNvCxnSpPr>
          <p:nvPr/>
        </p:nvCxnSpPr>
        <p:spPr>
          <a:xfrm>
            <a:off x="8545974" y="2910724"/>
            <a:ext cx="1033673" cy="283902"/>
          </a:xfrm>
          <a:prstGeom prst="line">
            <a:avLst/>
          </a:prstGeom>
          <a:ln w="19050"/>
        </p:spPr>
        <p:style>
          <a:lnRef idx="1">
            <a:schemeClr val="dk1"/>
          </a:lnRef>
          <a:fillRef idx="0">
            <a:schemeClr val="dk1"/>
          </a:fillRef>
          <a:effectRef idx="0">
            <a:schemeClr val="dk1"/>
          </a:effectRef>
          <a:fontRef idx="minor">
            <a:schemeClr val="tx1"/>
          </a:fontRef>
        </p:style>
      </p:cxnSp>
      <p:sp>
        <p:nvSpPr>
          <p:cNvPr id="28" name="文本框 27"/>
          <p:cNvSpPr txBox="1"/>
          <p:nvPr/>
        </p:nvSpPr>
        <p:spPr>
          <a:xfrm>
            <a:off x="9423663" y="3315497"/>
            <a:ext cx="927221" cy="923330"/>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Some other PC?</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Network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网络漫游：网络层</a:t>
            </a:r>
            <a:endParaRPr kumimoji="1" lang="en-US" altLang="zh-CN" sz="2400" b="1" dirty="0">
              <a:latin typeface="+mn-lt"/>
              <a:ea typeface="黑体" panose="02010609060101010101" pitchFamily="49" charset="-122"/>
            </a:endParaRPr>
          </a:p>
        </p:txBody>
      </p:sp>
      <p:sp>
        <p:nvSpPr>
          <p:cNvPr id="3" name="文本框 2"/>
          <p:cNvSpPr txBox="1"/>
          <p:nvPr/>
        </p:nvSpPr>
        <p:spPr>
          <a:xfrm>
            <a:off x="347033" y="1536415"/>
            <a:ext cx="11391080" cy="2352952"/>
          </a:xfrm>
          <a:prstGeom prst="rect">
            <a:avLst/>
          </a:prstGeom>
          <a:noFill/>
        </p:spPr>
        <p:txBody>
          <a:bodyPr wrap="square" rtlCol="0">
            <a:spAutoFit/>
          </a:bodyPr>
          <a:lstStyle/>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The first point is actually accurate: </a:t>
            </a:r>
            <a:r>
              <a:rPr kumimoji="1" lang="en-US" altLang="zh-CN" sz="2000" b="1" dirty="0">
                <a:latin typeface="Calibri" panose="020F0502020204030204" pitchFamily="34" charset="0"/>
                <a:ea typeface="黑体" panose="02010609060101010101" pitchFamily="49" charset="-122"/>
              </a:rPr>
              <a:t>IP address </a:t>
            </a:r>
            <a:r>
              <a:rPr kumimoji="1" lang="en-US" altLang="zh-CN" sz="2000" dirty="0">
                <a:latin typeface="Calibri" panose="020F0502020204030204" pitchFamily="34" charset="0"/>
                <a:ea typeface="黑体" panose="02010609060101010101" pitchFamily="49" charset="-122"/>
              </a:rPr>
              <a:t>is for </a:t>
            </a:r>
            <a:r>
              <a:rPr kumimoji="1" lang="en-US" altLang="zh-CN" sz="2000" i="1" dirty="0">
                <a:latin typeface="Calibri" panose="020F0502020204030204" pitchFamily="34" charset="0"/>
                <a:ea typeface="黑体" panose="02010609060101010101" pitchFamily="49" charset="-122"/>
              </a:rPr>
              <a:t>locating things in a network</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lvl="1">
              <a:lnSpc>
                <a:spcPct val="150000"/>
              </a:lnSpc>
              <a:buClr>
                <a:srgbClr val="0070C0"/>
              </a:buClr>
              <a:buSzPct val="75000"/>
            </a:pPr>
            <a:r>
              <a:rPr kumimoji="1" lang="en-US" altLang="zh-CN" sz="2000" dirty="0">
                <a:solidFill>
                  <a:schemeClr val="bg1">
                    <a:lumMod val="50000"/>
                  </a:schemeClr>
                </a:solidFill>
                <a:latin typeface="Calibri" panose="020F0502020204030204" pitchFamily="34" charset="0"/>
                <a:ea typeface="黑体" panose="02010609060101010101" pitchFamily="49" charset="-122"/>
              </a:rPr>
              <a:t>IP is the thin waist, because we generally need only one way of addressing.</a:t>
            </a:r>
            <a:endParaRPr kumimoji="1" lang="en-US" altLang="zh-CN" sz="2000" dirty="0">
              <a:solidFill>
                <a:schemeClr val="bg1">
                  <a:lumMod val="50000"/>
                </a:schemeClr>
              </a:solidFill>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r>
              <a:rPr kumimoji="1" lang="en-US" altLang="zh-CN" sz="2000" b="1" dirty="0">
                <a:latin typeface="Calibri" panose="020F0502020204030204" pitchFamily="34" charset="0"/>
                <a:ea typeface="黑体" panose="02010609060101010101" pitchFamily="49" charset="-122"/>
              </a:rPr>
              <a:t>IP (Internet Protocol) </a:t>
            </a:r>
            <a:r>
              <a:rPr kumimoji="1" lang="en-US" altLang="zh-CN" sz="2000" dirty="0">
                <a:latin typeface="Calibri" panose="020F0502020204030204" pitchFamily="34" charset="0"/>
                <a:ea typeface="黑体" panose="02010609060101010101" pitchFamily="49" charset="-122"/>
              </a:rPr>
              <a:t>is a </a:t>
            </a:r>
            <a:r>
              <a:rPr kumimoji="1" lang="en-US" altLang="zh-CN" sz="2000" b="1" dirty="0">
                <a:latin typeface="Calibri" panose="020F0502020204030204" pitchFamily="34" charset="0"/>
                <a:ea typeface="黑体" panose="02010609060101010101" pitchFamily="49" charset="-122"/>
              </a:rPr>
              <a:t>network layer </a:t>
            </a:r>
            <a:r>
              <a:rPr kumimoji="1" lang="en-US" altLang="zh-CN" sz="2000" dirty="0">
                <a:latin typeface="Calibri" panose="020F0502020204030204" pitchFamily="34" charset="0"/>
                <a:ea typeface="黑体" panose="02010609060101010101" pitchFamily="49" charset="-122"/>
              </a:rPr>
              <a:t>protocol. It specifies how network interfaces in a network are </a:t>
            </a:r>
            <a:r>
              <a:rPr kumimoji="1" lang="en-US" altLang="zh-CN" sz="2000" i="1" dirty="0">
                <a:latin typeface="Calibri" panose="020F0502020204030204" pitchFamily="34" charset="0"/>
                <a:ea typeface="黑体" panose="02010609060101010101" pitchFamily="49" charset="-122"/>
              </a:rPr>
              <a:t>addressed</a:t>
            </a:r>
            <a:r>
              <a:rPr kumimoji="1" lang="en-US" altLang="zh-CN" sz="2000" dirty="0">
                <a:latin typeface="Calibri" panose="020F0502020204030204" pitchFamily="34" charset="0"/>
                <a:ea typeface="黑体" panose="02010609060101010101" pitchFamily="49" charset="-122"/>
              </a:rPr>
              <a:t>, and how said addresses can be </a:t>
            </a:r>
            <a:r>
              <a:rPr kumimoji="1" lang="en-US" altLang="zh-CN" sz="2000" i="1" dirty="0">
                <a:latin typeface="Calibri" panose="020F0502020204030204" pitchFamily="34" charset="0"/>
                <a:ea typeface="黑体" panose="02010609060101010101" pitchFamily="49" charset="-122"/>
              </a:rPr>
              <a:t>reached </a:t>
            </a:r>
            <a:r>
              <a:rPr kumimoji="1" lang="en-US" altLang="zh-CN" sz="2000" dirty="0">
                <a:latin typeface="Calibri" panose="020F0502020204030204" pitchFamily="34" charset="0"/>
                <a:ea typeface="黑体" panose="02010609060101010101" pitchFamily="49" charset="-122"/>
              </a:rPr>
              <a:t>via </a:t>
            </a:r>
            <a:r>
              <a:rPr kumimoji="1" lang="en-US" altLang="zh-CN" sz="2000" b="1" dirty="0">
                <a:latin typeface="Calibri" panose="020F0502020204030204" pitchFamily="34" charset="0"/>
                <a:ea typeface="黑体" panose="02010609060101010101" pitchFamily="49" charset="-122"/>
              </a:rPr>
              <a:t>routing</a:t>
            </a:r>
            <a:r>
              <a:rPr kumimoji="1" lang="en-US" altLang="zh-CN" sz="2000" dirty="0">
                <a:latin typeface="Calibri" panose="020F0502020204030204" pitchFamily="34" charset="0"/>
                <a:ea typeface="黑体" panose="02010609060101010101" pitchFamily="49" charset="-122"/>
              </a:rPr>
              <a:t>.</a:t>
            </a:r>
            <a:endParaRPr kumimoji="1" lang="en-US" altLang="zh-CN" sz="2000" dirty="0">
              <a:latin typeface="Calibri" panose="020F0502020204030204" pitchFamily="34" charset="0"/>
              <a:ea typeface="黑体" panose="02010609060101010101" pitchFamily="49" charset="-122"/>
            </a:endParaRPr>
          </a:p>
          <a:p>
            <a:pPr marL="342900" indent="-342900">
              <a:lnSpc>
                <a:spcPct val="150000"/>
              </a:lnSpc>
              <a:buClr>
                <a:srgbClr val="0070C0"/>
              </a:buClr>
              <a:buSzPct val="75000"/>
              <a:buFont typeface="Wingdings" panose="05000000000000000000" pitchFamily="2" charset="2"/>
              <a:buChar char="u"/>
            </a:pPr>
            <a:endParaRPr kumimoji="1" lang="en-US" altLang="zh-CN" sz="2000" dirty="0">
              <a:latin typeface="Calibri" panose="020F0502020204030204" pitchFamily="34" charset="0"/>
              <a:ea typeface="黑体" panose="02010609060101010101" pitchFamily="49" charset="-122"/>
            </a:endParaRPr>
          </a:p>
        </p:txBody>
      </p:sp>
      <p:sp>
        <p:nvSpPr>
          <p:cNvPr id="4" name="椭圆 3"/>
          <p:cNvSpPr/>
          <p:nvPr/>
        </p:nvSpPr>
        <p:spPr>
          <a:xfrm>
            <a:off x="6966952" y="5171399"/>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4"/>
          <p:cNvSpPr/>
          <p:nvPr/>
        </p:nvSpPr>
        <p:spPr>
          <a:xfrm>
            <a:off x="8073799" y="4296247"/>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椭圆 5"/>
          <p:cNvSpPr/>
          <p:nvPr/>
        </p:nvSpPr>
        <p:spPr>
          <a:xfrm>
            <a:off x="7868059" y="5171399"/>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椭圆 28"/>
          <p:cNvSpPr/>
          <p:nvPr/>
        </p:nvSpPr>
        <p:spPr>
          <a:xfrm>
            <a:off x="9252952" y="4725629"/>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30" name="椭圆 29"/>
          <p:cNvSpPr/>
          <p:nvPr/>
        </p:nvSpPr>
        <p:spPr>
          <a:xfrm>
            <a:off x="8691186" y="5435433"/>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31" name="椭圆 30"/>
          <p:cNvSpPr/>
          <p:nvPr/>
        </p:nvSpPr>
        <p:spPr>
          <a:xfrm>
            <a:off x="9355822" y="3842884"/>
            <a:ext cx="205740" cy="205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p>
        </p:txBody>
      </p:sp>
      <p:sp>
        <p:nvSpPr>
          <p:cNvPr id="32" name="文本框 31"/>
          <p:cNvSpPr txBox="1"/>
          <p:nvPr/>
        </p:nvSpPr>
        <p:spPr>
          <a:xfrm>
            <a:off x="6606211" y="5417221"/>
            <a:ext cx="927221" cy="646331"/>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Your PC</a:t>
            </a:r>
            <a:endParaRPr kumimoji="1" lang="en-US" altLang="zh-CN" sz="1800">
              <a:latin typeface="Calibri" panose="020F0502020204030204" pitchFamily="34" charset="0"/>
              <a:ea typeface="黑体" panose="02010609060101010101" pitchFamily="49" charset="-122"/>
            </a:endParaRPr>
          </a:p>
          <a:p>
            <a:pPr algn="ctr"/>
            <a:r>
              <a:rPr kumimoji="1" lang="en-US" altLang="zh-CN">
                <a:latin typeface="Calibri" panose="020F0502020204030204" pitchFamily="34" charset="0"/>
                <a:ea typeface="黑体" panose="02010609060101010101" pitchFamily="49" charset="-122"/>
              </a:rPr>
              <a:t>1.2.3.4</a:t>
            </a:r>
            <a:endParaRPr lang="zh-CN" altLang="en-US"/>
          </a:p>
        </p:txBody>
      </p:sp>
      <p:sp>
        <p:nvSpPr>
          <p:cNvPr id="33" name="文本框 32"/>
          <p:cNvSpPr txBox="1"/>
          <p:nvPr/>
        </p:nvSpPr>
        <p:spPr>
          <a:xfrm>
            <a:off x="8841532" y="4004530"/>
            <a:ext cx="1234320" cy="646331"/>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google.cn</a:t>
            </a:r>
            <a:endParaRPr kumimoji="1" lang="en-US" altLang="zh-CN" sz="1800">
              <a:latin typeface="Calibri" panose="020F0502020204030204" pitchFamily="34" charset="0"/>
              <a:ea typeface="黑体" panose="02010609060101010101" pitchFamily="49" charset="-122"/>
            </a:endParaRPr>
          </a:p>
          <a:p>
            <a:pPr algn="ctr"/>
            <a:r>
              <a:rPr kumimoji="1" lang="en-US" altLang="zh-CN">
                <a:latin typeface="Calibri" panose="020F0502020204030204" pitchFamily="34" charset="0"/>
                <a:ea typeface="黑体" panose="02010609060101010101" pitchFamily="49" charset="-122"/>
              </a:rPr>
              <a:t>4.3.2.1?</a:t>
            </a:r>
            <a:endParaRPr lang="zh-CN" altLang="en-US"/>
          </a:p>
        </p:txBody>
      </p:sp>
      <p:cxnSp>
        <p:nvCxnSpPr>
          <p:cNvPr id="34" name="直线连接符 33"/>
          <p:cNvCxnSpPr>
            <a:stCxn id="4" idx="7"/>
            <a:endCxn id="5" idx="3"/>
          </p:cNvCxnSpPr>
          <p:nvPr/>
        </p:nvCxnSpPr>
        <p:spPr>
          <a:xfrm flipV="1">
            <a:off x="7142562" y="4471857"/>
            <a:ext cx="961367" cy="729672"/>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直线连接符 34"/>
          <p:cNvCxnSpPr>
            <a:stCxn id="6" idx="0"/>
            <a:endCxn id="5" idx="4"/>
          </p:cNvCxnSpPr>
          <p:nvPr/>
        </p:nvCxnSpPr>
        <p:spPr>
          <a:xfrm flipV="1">
            <a:off x="7970929" y="4501987"/>
            <a:ext cx="205740" cy="669412"/>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线连接符 35"/>
          <p:cNvCxnSpPr>
            <a:stCxn id="4" idx="6"/>
            <a:endCxn id="6" idx="2"/>
          </p:cNvCxnSpPr>
          <p:nvPr/>
        </p:nvCxnSpPr>
        <p:spPr>
          <a:xfrm>
            <a:off x="7172692" y="5274269"/>
            <a:ext cx="6953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线连接符 36"/>
          <p:cNvCxnSpPr>
            <a:stCxn id="6" idx="6"/>
            <a:endCxn id="30" idx="1"/>
          </p:cNvCxnSpPr>
          <p:nvPr/>
        </p:nvCxnSpPr>
        <p:spPr>
          <a:xfrm>
            <a:off x="8073799" y="5274269"/>
            <a:ext cx="647517" cy="191294"/>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直线连接符 37"/>
          <p:cNvCxnSpPr>
            <a:stCxn id="30" idx="7"/>
            <a:endCxn id="29" idx="3"/>
          </p:cNvCxnSpPr>
          <p:nvPr/>
        </p:nvCxnSpPr>
        <p:spPr>
          <a:xfrm flipV="1">
            <a:off x="8866796" y="4901239"/>
            <a:ext cx="416286" cy="564324"/>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直线连接符 38"/>
          <p:cNvCxnSpPr>
            <a:stCxn id="31" idx="2"/>
            <a:endCxn id="5" idx="6"/>
          </p:cNvCxnSpPr>
          <p:nvPr/>
        </p:nvCxnSpPr>
        <p:spPr>
          <a:xfrm flipH="1">
            <a:off x="8279539" y="3945754"/>
            <a:ext cx="1076283" cy="453363"/>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直线连接符 39"/>
          <p:cNvCxnSpPr>
            <a:stCxn id="5" idx="5"/>
            <a:endCxn id="29" idx="1"/>
          </p:cNvCxnSpPr>
          <p:nvPr/>
        </p:nvCxnSpPr>
        <p:spPr>
          <a:xfrm>
            <a:off x="8249409" y="4471857"/>
            <a:ext cx="1033673" cy="283902"/>
          </a:xfrm>
          <a:prstGeom prst="line">
            <a:avLst/>
          </a:prstGeom>
          <a:ln w="19050"/>
        </p:spPr>
        <p:style>
          <a:lnRef idx="1">
            <a:schemeClr val="dk1"/>
          </a:lnRef>
          <a:fillRef idx="0">
            <a:schemeClr val="dk1"/>
          </a:fillRef>
          <a:effectRef idx="0">
            <a:schemeClr val="dk1"/>
          </a:effectRef>
          <a:fontRef idx="minor">
            <a:schemeClr val="tx1"/>
          </a:fontRef>
        </p:style>
      </p:cxnSp>
      <p:sp>
        <p:nvSpPr>
          <p:cNvPr id="41" name="文本框 40"/>
          <p:cNvSpPr txBox="1"/>
          <p:nvPr/>
        </p:nvSpPr>
        <p:spPr>
          <a:xfrm>
            <a:off x="9127098" y="4876630"/>
            <a:ext cx="927221" cy="923330"/>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Some other PC?</a:t>
            </a:r>
            <a:endParaRPr lang="zh-CN" altLang="en-US"/>
          </a:p>
        </p:txBody>
      </p:sp>
      <p:sp>
        <p:nvSpPr>
          <p:cNvPr id="42" name="文本框 41"/>
          <p:cNvSpPr txBox="1"/>
          <p:nvPr/>
        </p:nvSpPr>
        <p:spPr>
          <a:xfrm>
            <a:off x="347033" y="4294661"/>
            <a:ext cx="5238758" cy="967957"/>
          </a:xfrm>
          <a:prstGeom prst="rect">
            <a:avLst/>
          </a:prstGeom>
          <a:noFill/>
        </p:spPr>
        <p:txBody>
          <a:bodyPr wrap="square">
            <a:spAutoFit/>
          </a:bodyPr>
          <a:lstStyle/>
          <a:p>
            <a:pPr marL="342900" indent="-342900">
              <a:lnSpc>
                <a:spcPct val="150000"/>
              </a:lnSpc>
              <a:buClr>
                <a:srgbClr val="0070C0"/>
              </a:buClr>
              <a:buSzPct val="75000"/>
              <a:buFont typeface="Wingdings" panose="05000000000000000000" pitchFamily="2" charset="2"/>
              <a:buChar char="u"/>
            </a:pPr>
            <a:r>
              <a:rPr kumimoji="1" lang="en-US" altLang="zh-CN" sz="2000" dirty="0">
                <a:latin typeface="Calibri" panose="020F0502020204030204" pitchFamily="34" charset="0"/>
                <a:ea typeface="黑体" panose="02010609060101010101" pitchFamily="49" charset="-122"/>
              </a:rPr>
              <a:t>However, the graph view on the right needs a few tweaks to be right…</a:t>
            </a:r>
            <a:endParaRPr kumimoji="1" lang="en-US" altLang="zh-CN" sz="2000" dirty="0">
              <a:latin typeface="Calibri" panose="020F0502020204030204" pitchFamily="34" charset="0"/>
              <a:ea typeface="黑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9"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Network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网络漫游：网络层</a:t>
            </a:r>
            <a:endParaRPr kumimoji="1" lang="en-US" altLang="zh-CN" sz="2400" b="1" dirty="0">
              <a:latin typeface="+mn-lt"/>
              <a:ea typeface="黑体" panose="02010609060101010101" pitchFamily="49" charset="-122"/>
            </a:endParaRPr>
          </a:p>
        </p:txBody>
      </p:sp>
      <p:sp>
        <p:nvSpPr>
          <p:cNvPr id="10" name="文本框 9"/>
          <p:cNvSpPr txBox="1"/>
          <p:nvPr/>
        </p:nvSpPr>
        <p:spPr>
          <a:xfrm>
            <a:off x="347033" y="1365186"/>
            <a:ext cx="11497934" cy="142962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A. Routers &amp; Hosts</a:t>
            </a:r>
            <a:endParaRPr kumimoji="1" lang="en-US" altLang="zh-CN" sz="20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Internet is not just </a:t>
            </a:r>
            <a:r>
              <a:rPr kumimoji="1" lang="en-US" altLang="zh-CN" sz="2000" i="1" dirty="0">
                <a:latin typeface="Calibri" panose="020F0502020204030204" pitchFamily="34" charset="0"/>
                <a:ea typeface="黑体" panose="02010609060101010101" pitchFamily="49" charset="-122"/>
              </a:rPr>
              <a:t>computers on a graph</a:t>
            </a:r>
            <a:r>
              <a:rPr kumimoji="1" lang="en-US" altLang="zh-CN" sz="2000" dirty="0">
                <a:latin typeface="Calibri" panose="020F0502020204030204" pitchFamily="34" charset="0"/>
                <a:ea typeface="黑体" panose="02010609060101010101" pitchFamily="49" charset="-122"/>
              </a:rPr>
              <a:t>. Most of the nodes are in fact </a:t>
            </a:r>
            <a:r>
              <a:rPr kumimoji="1" lang="en-US" altLang="zh-CN" sz="2000" b="1" dirty="0">
                <a:latin typeface="Calibri" panose="020F0502020204030204" pitchFamily="34" charset="0"/>
                <a:ea typeface="黑体" panose="02010609060101010101" pitchFamily="49" charset="-122"/>
              </a:rPr>
              <a:t>routers</a:t>
            </a:r>
            <a:r>
              <a:rPr kumimoji="1" lang="en-US" altLang="zh-CN" sz="2000" dirty="0">
                <a:latin typeface="Calibri" panose="020F0502020204030204" pitchFamily="34" charset="0"/>
                <a:ea typeface="黑体" panose="02010609060101010101" pitchFamily="49" charset="-122"/>
              </a:rPr>
              <a:t> running routing algorithm for reachability, while hosts operate at endpoints.</a:t>
            </a:r>
            <a:endParaRPr kumimoji="1" lang="en-US" altLang="zh-CN" sz="2000" dirty="0">
              <a:latin typeface="Calibri" panose="020F0502020204030204" pitchFamily="34" charset="0"/>
              <a:ea typeface="黑体" panose="02010609060101010101" pitchFamily="49" charset="-122"/>
            </a:endParaRPr>
          </a:p>
        </p:txBody>
      </p:sp>
      <p:pic>
        <p:nvPicPr>
          <p:cNvPr id="11" name="图片 10"/>
          <p:cNvPicPr>
            <a:picLocks noChangeAspect="1"/>
          </p:cNvPicPr>
          <p:nvPr/>
        </p:nvPicPr>
        <p:blipFill>
          <a:blip r:embed="rId1"/>
          <a:stretch>
            <a:fillRect/>
          </a:stretch>
        </p:blipFill>
        <p:spPr>
          <a:xfrm>
            <a:off x="2249763" y="2846941"/>
            <a:ext cx="7772400" cy="3477126"/>
          </a:xfrm>
          <a:prstGeom prst="rect">
            <a:avLst/>
          </a:prstGeom>
        </p:spPr>
      </p:pic>
      <p:sp>
        <p:nvSpPr>
          <p:cNvPr id="12" name="矩形 11"/>
          <p:cNvSpPr/>
          <p:nvPr/>
        </p:nvSpPr>
        <p:spPr>
          <a:xfrm>
            <a:off x="4058995" y="1429727"/>
            <a:ext cx="7559848" cy="469392"/>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ysClr val="windowText" lastClr="000000"/>
                </a:solidFill>
              </a:rPr>
              <a:t>Think of your wireless router at home, and your phones/laptops as hosts!</a:t>
            </a:r>
            <a:endParaRPr kumimoji="1" lang="zh-CN" altLang="en-US" dirty="0">
              <a:solidFill>
                <a:sysClr val="windowText" lastClr="000000"/>
              </a:solidFill>
            </a:endParaRPr>
          </a:p>
        </p:txBody>
      </p:sp>
      <p:sp>
        <p:nvSpPr>
          <p:cNvPr id="13" name="矩形 12"/>
          <p:cNvSpPr/>
          <p:nvPr/>
        </p:nvSpPr>
        <p:spPr>
          <a:xfrm>
            <a:off x="7743626" y="4418756"/>
            <a:ext cx="4101341" cy="1080460"/>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r>
              <a:rPr kumimoji="1" lang="en-US" altLang="zh-CN" dirty="0">
                <a:solidFill>
                  <a:sysClr val="windowText" lastClr="000000"/>
                </a:solidFill>
              </a:rPr>
              <a:t>Routers run routing algorithms to obtain </a:t>
            </a:r>
            <a:r>
              <a:rPr kumimoji="1" lang="en-US" altLang="zh-CN" b="1" dirty="0">
                <a:solidFill>
                  <a:sysClr val="windowText" lastClr="000000"/>
                </a:solidFill>
              </a:rPr>
              <a:t>routing tables</a:t>
            </a:r>
            <a:r>
              <a:rPr kumimoji="1" lang="en-US" altLang="zh-CN" dirty="0">
                <a:solidFill>
                  <a:sysClr val="windowText" lastClr="000000"/>
                </a:solidFill>
              </a:rPr>
              <a:t>. Think of it like “IP x to port y” entries.</a:t>
            </a:r>
            <a:endParaRPr kumimoji="1" lang="en-US" altLang="zh-CN" dirty="0">
              <a:solidFill>
                <a:sysClr val="windowText" lastClr="000000"/>
              </a:solidFill>
            </a:endParaRPr>
          </a:p>
        </p:txBody>
      </p:sp>
      <p:sp>
        <p:nvSpPr>
          <p:cNvPr id="14" name="矩形 13"/>
          <p:cNvSpPr/>
          <p:nvPr/>
        </p:nvSpPr>
        <p:spPr>
          <a:xfrm>
            <a:off x="485736" y="5277678"/>
            <a:ext cx="3062534" cy="966876"/>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zh-CN" dirty="0">
                <a:solidFill>
                  <a:sysClr val="windowText" lastClr="000000"/>
                </a:solidFill>
              </a:rPr>
              <a:t>2. And they forward incoming packets according to the table, </a:t>
            </a:r>
            <a:r>
              <a:rPr kumimoji="1" lang="en-US" altLang="zh-CN" i="1" dirty="0">
                <a:solidFill>
                  <a:sysClr val="windowText" lastClr="000000"/>
                </a:solidFill>
                <a:latin typeface="Calibri" panose="020F0502020204030204" pitchFamily="34" charset="0"/>
                <a:cs typeface="Calibri" panose="020F0502020204030204" pitchFamily="34" charset="0"/>
              </a:rPr>
              <a:t>with a buffer</a:t>
            </a:r>
            <a:r>
              <a:rPr kumimoji="1" lang="en-US" altLang="zh-CN" dirty="0">
                <a:solidFill>
                  <a:sysClr val="windowText" lastClr="000000"/>
                </a:solidFill>
              </a:rPr>
              <a:t>. </a:t>
            </a:r>
            <a:endParaRPr kumimoji="1" lang="en-US" altLang="zh-CN" dirty="0">
              <a:solidFill>
                <a:sysClr val="windowText" lastClr="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2" name="文本框 1"/>
          <p:cNvSpPr txBox="1"/>
          <p:nvPr/>
        </p:nvSpPr>
        <p:spPr>
          <a:xfrm>
            <a:off x="347032" y="1365186"/>
            <a:ext cx="10625767" cy="142962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B. IP Addressing (1)</a:t>
            </a:r>
            <a:endParaRPr kumimoji="1" lang="en-US" altLang="zh-CN" sz="2000" b="1" dirty="0">
              <a:solidFill>
                <a:srgbClr val="0070C0"/>
              </a:solidFill>
              <a:latin typeface="Calibri" panose="020F0502020204030204" pitchFamily="34" charset="0"/>
              <a:ea typeface="黑体" panose="02010609060101010101" pitchFamily="49" charset="-122"/>
            </a:endParaRPr>
          </a:p>
          <a:p>
            <a:pPr lvl="1">
              <a:lnSpc>
                <a:spcPct val="150000"/>
              </a:lnSpc>
              <a:buClr>
                <a:srgbClr val="0070C0"/>
              </a:buClr>
              <a:buSzPct val="75000"/>
            </a:pPr>
            <a:r>
              <a:rPr kumimoji="1" lang="en-US" altLang="zh-CN" sz="2000" dirty="0">
                <a:solidFill>
                  <a:schemeClr val="bg1">
                    <a:lumMod val="50000"/>
                  </a:schemeClr>
                </a:solidFill>
                <a:latin typeface="Calibri" panose="020F0502020204030204" pitchFamily="34" charset="0"/>
                <a:ea typeface="黑体" panose="02010609060101010101" pitchFamily="49" charset="-122"/>
              </a:rPr>
              <a:t>IP specifies how </a:t>
            </a:r>
            <a:r>
              <a:rPr kumimoji="1" lang="en-US" altLang="zh-CN" sz="2000" b="1" dirty="0">
                <a:solidFill>
                  <a:schemeClr val="bg1">
                    <a:lumMod val="50000"/>
                  </a:schemeClr>
                </a:solidFill>
                <a:latin typeface="Calibri" panose="020F0502020204030204" pitchFamily="34" charset="0"/>
                <a:ea typeface="黑体" panose="02010609060101010101" pitchFamily="49" charset="-122"/>
              </a:rPr>
              <a:t>network interfaces</a:t>
            </a:r>
            <a:r>
              <a:rPr kumimoji="1" lang="en-US" altLang="zh-CN" sz="2000" dirty="0">
                <a:solidFill>
                  <a:schemeClr val="bg1">
                    <a:lumMod val="50000"/>
                  </a:schemeClr>
                </a:solidFill>
                <a:latin typeface="Calibri" panose="020F0502020204030204" pitchFamily="34" charset="0"/>
                <a:ea typeface="黑体" panose="02010609060101010101" pitchFamily="49" charset="-122"/>
              </a:rPr>
              <a:t> in a network are </a:t>
            </a:r>
            <a:r>
              <a:rPr kumimoji="1" lang="en-US" altLang="zh-CN" sz="2000" i="1" dirty="0">
                <a:solidFill>
                  <a:schemeClr val="bg1">
                    <a:lumMod val="50000"/>
                  </a:schemeClr>
                </a:solidFill>
                <a:latin typeface="Calibri" panose="020F0502020204030204" pitchFamily="34" charset="0"/>
                <a:ea typeface="黑体" panose="02010609060101010101" pitchFamily="49" charset="-122"/>
              </a:rPr>
              <a:t>addressed</a:t>
            </a:r>
            <a:r>
              <a:rPr kumimoji="1" lang="en-US" altLang="zh-CN" sz="2000" dirty="0">
                <a:solidFill>
                  <a:schemeClr val="bg1">
                    <a:lumMod val="50000"/>
                  </a:schemeClr>
                </a:solidFill>
                <a:latin typeface="Calibri" panose="020F0502020204030204" pitchFamily="34" charset="0"/>
                <a:ea typeface="黑体" panose="02010609060101010101" pitchFamily="49" charset="-122"/>
              </a:rPr>
              <a:t>…</a:t>
            </a:r>
            <a:endParaRPr kumimoji="1" lang="en-US" altLang="zh-CN" sz="2000" dirty="0">
              <a:solidFill>
                <a:schemeClr val="bg1">
                  <a:lumMod val="50000"/>
                </a:schemeClr>
              </a:solidFill>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Try</a:t>
            </a:r>
            <a:r>
              <a:rPr kumimoji="1" lang="en-US" altLang="zh-CN" dirty="0">
                <a:latin typeface="Menlo" panose="020B0609030804020204" pitchFamily="49" charset="0"/>
                <a:ea typeface="Menlo" panose="020B0609030804020204" pitchFamily="49" charset="0"/>
                <a:cs typeface="Menlo" panose="020B0609030804020204" pitchFamily="49" charset="0"/>
              </a:rPr>
              <a:t> </a:t>
            </a:r>
            <a:r>
              <a:rPr kumimoji="1" lang="en-US" altLang="zh-CN" dirty="0" err="1">
                <a:highlight>
                  <a:srgbClr val="C0C0C0"/>
                </a:highlight>
                <a:latin typeface="Menlo" panose="020B0609030804020204" pitchFamily="49" charset="0"/>
                <a:ea typeface="Menlo" panose="020B0609030804020204" pitchFamily="49" charset="0"/>
                <a:cs typeface="Menlo" panose="020B0609030804020204" pitchFamily="49" charset="0"/>
              </a:rPr>
              <a:t>ip</a:t>
            </a:r>
            <a:r>
              <a:rPr kumimoji="1" lang="en-US" altLang="zh-CN" dirty="0">
                <a:highlight>
                  <a:srgbClr val="C0C0C0"/>
                </a:highlight>
                <a:latin typeface="Menlo" panose="020B0609030804020204" pitchFamily="49" charset="0"/>
                <a:ea typeface="Menlo" panose="020B0609030804020204" pitchFamily="49" charset="0"/>
                <a:cs typeface="Menlo" panose="020B0609030804020204" pitchFamily="49" charset="0"/>
              </a:rPr>
              <a:t> a</a:t>
            </a:r>
            <a:r>
              <a:rPr kumimoji="1" lang="en-US" altLang="zh-CN" dirty="0">
                <a:latin typeface="Menlo" panose="020B0609030804020204" pitchFamily="49" charset="0"/>
                <a:ea typeface="Menlo" panose="020B0609030804020204" pitchFamily="49" charset="0"/>
                <a:cs typeface="Menlo" panose="020B0609030804020204" pitchFamily="49" charset="0"/>
              </a:rPr>
              <a:t> </a:t>
            </a:r>
            <a:r>
              <a:rPr kumimoji="1" lang="en-US" altLang="zh-CN" sz="2000" dirty="0">
                <a:latin typeface="Calibri" panose="020F0502020204030204" pitchFamily="34" charset="0"/>
                <a:ea typeface="黑体" panose="02010609060101010101" pitchFamily="49" charset="-122"/>
              </a:rPr>
              <a:t>in a Linux terminal (</a:t>
            </a:r>
            <a:r>
              <a:rPr kumimoji="1" lang="en-US" altLang="zh-CN" dirty="0">
                <a:latin typeface="Menlo" panose="020B0609030804020204" pitchFamily="49" charset="0"/>
                <a:ea typeface="Menlo" panose="020B0609030804020204" pitchFamily="49" charset="0"/>
                <a:cs typeface="Menlo" panose="020B0609030804020204" pitchFamily="49" charset="0"/>
              </a:rPr>
              <a:t>a</a:t>
            </a:r>
            <a:r>
              <a:rPr kumimoji="1" lang="en-US" altLang="zh-CN" sz="2000" dirty="0">
                <a:latin typeface="Calibri" panose="020F0502020204030204" pitchFamily="34" charset="0"/>
                <a:ea typeface="黑体" panose="02010609060101010101" pitchFamily="49" charset="-122"/>
              </a:rPr>
              <a:t> is short for address):</a:t>
            </a:r>
            <a:endParaRPr kumimoji="1" lang="en-US" altLang="zh-CN" sz="2000" dirty="0">
              <a:latin typeface="Calibri" panose="020F0502020204030204" pitchFamily="34" charset="0"/>
              <a:ea typeface="黑体" panose="02010609060101010101" pitchFamily="49" charset="-122"/>
            </a:endParaRPr>
          </a:p>
        </p:txBody>
      </p:sp>
      <p:grpSp>
        <p:nvGrpSpPr>
          <p:cNvPr id="19" name="组合 18"/>
          <p:cNvGrpSpPr/>
          <p:nvPr/>
        </p:nvGrpSpPr>
        <p:grpSpPr>
          <a:xfrm>
            <a:off x="347032" y="2944087"/>
            <a:ext cx="10625766" cy="3308547"/>
            <a:chOff x="0" y="2934148"/>
            <a:chExt cx="8886588" cy="2767019"/>
          </a:xfrm>
        </p:grpSpPr>
        <p:pic>
          <p:nvPicPr>
            <p:cNvPr id="3" name="图片 2"/>
            <p:cNvPicPr>
              <a:picLocks noChangeAspect="1"/>
            </p:cNvPicPr>
            <p:nvPr/>
          </p:nvPicPr>
          <p:blipFill>
            <a:blip r:embed="rId1"/>
            <a:stretch>
              <a:fillRect/>
            </a:stretch>
          </p:blipFill>
          <p:spPr>
            <a:xfrm>
              <a:off x="1114188" y="2934148"/>
              <a:ext cx="7772400" cy="2767019"/>
            </a:xfrm>
            <a:prstGeom prst="rect">
              <a:avLst/>
            </a:prstGeom>
          </p:spPr>
        </p:pic>
        <p:sp>
          <p:nvSpPr>
            <p:cNvPr id="4" name="矩形 3"/>
            <p:cNvSpPr/>
            <p:nvPr/>
          </p:nvSpPr>
          <p:spPr>
            <a:xfrm>
              <a:off x="1250675" y="4094255"/>
              <a:ext cx="761005" cy="21158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257412" y="4611972"/>
              <a:ext cx="1290596" cy="288981"/>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a:solidFill>
                    <a:schemeClr val="bg1"/>
                  </a:solidFill>
                </a:rPr>
                <a:t>IP Address</a:t>
              </a:r>
              <a:endParaRPr kumimoji="1" lang="zh-CN" altLang="en-US">
                <a:solidFill>
                  <a:schemeClr val="bg1"/>
                </a:solidFill>
              </a:endParaRPr>
            </a:p>
          </p:txBody>
        </p:sp>
        <p:sp>
          <p:nvSpPr>
            <p:cNvPr id="6" name="矩形 5"/>
            <p:cNvSpPr/>
            <p:nvPr/>
          </p:nvSpPr>
          <p:spPr>
            <a:xfrm>
              <a:off x="1647762" y="4380126"/>
              <a:ext cx="6108501" cy="69748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0" y="3736713"/>
              <a:ext cx="1182432" cy="580944"/>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Interface ID: Name</a:t>
              </a:r>
              <a:endParaRPr kumimoji="1" lang="zh-CN" altLang="en-US" dirty="0">
                <a:solidFill>
                  <a:schemeClr val="bg1"/>
                </a:solidFill>
              </a:endParaRPr>
            </a:p>
          </p:txBody>
        </p:sp>
        <p:sp>
          <p:nvSpPr>
            <p:cNvPr id="16" name="矩形 15"/>
            <p:cNvSpPr/>
            <p:nvPr/>
          </p:nvSpPr>
          <p:spPr>
            <a:xfrm>
              <a:off x="1548008" y="3161995"/>
              <a:ext cx="1421103" cy="481633"/>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6174891" y="3354647"/>
              <a:ext cx="2208983" cy="288981"/>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a:solidFill>
                    <a:schemeClr val="tx1"/>
                  </a:solidFill>
                </a:rPr>
                <a:t>the loopback device</a:t>
              </a:r>
              <a:endParaRPr kumimoji="1" lang="zh-CN" altLang="en-US">
                <a:solidFill>
                  <a:schemeClr val="tx1"/>
                </a:solidFill>
              </a:endParaRPr>
            </a:p>
          </p:txBody>
        </p:sp>
      </p:grpSp>
      <p:sp>
        <p:nvSpPr>
          <p:cNvPr id="18"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dirty="0">
                <a:solidFill>
                  <a:srgbClr val="0070C0"/>
                </a:solidFill>
                <a:latin typeface="+mn-lt"/>
                <a:ea typeface="黑体" panose="02010609060101010101" pitchFamily="49" charset="-122"/>
              </a:rPr>
              <a:t>A Network Tour: Network Layer</a:t>
            </a:r>
            <a:endParaRPr kumimoji="1" lang="en-US" altLang="zh-CN" sz="4000" dirty="0">
              <a:solidFill>
                <a:srgbClr val="0070C0"/>
              </a:solidFill>
              <a:latin typeface="+mn-lt"/>
              <a:ea typeface="黑体" panose="02010609060101010101" pitchFamily="49" charset="-122"/>
            </a:endParaRPr>
          </a:p>
          <a:p>
            <a:pPr algn="l"/>
            <a:r>
              <a:rPr kumimoji="1" lang="zh-CN" altLang="en-US" sz="2400" b="1" dirty="0">
                <a:latin typeface="+mn-lt"/>
                <a:ea typeface="黑体" panose="02010609060101010101" pitchFamily="49" charset="-122"/>
              </a:rPr>
              <a:t>网络漫游：网络层</a:t>
            </a:r>
            <a:endParaRPr kumimoji="1" lang="en-US" altLang="zh-CN" sz="2400" b="1" dirty="0">
              <a:latin typeface="+mn-lt"/>
              <a:ea typeface="黑体" panose="02010609060101010101" pitchFamily="49"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88608"/>
            <a:ext cx="12192000" cy="469392"/>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dirty="0">
                <a:solidFill>
                  <a:schemeClr val="bg1"/>
                </a:solidFill>
              </a:rPr>
              <a:t>L13: Network</a:t>
            </a:r>
            <a:endParaRPr kumimoji="1" lang="zh-CN" altLang="en-US" dirty="0">
              <a:solidFill>
                <a:schemeClr val="bg1"/>
              </a:solidFill>
            </a:endParaRPr>
          </a:p>
        </p:txBody>
      </p:sp>
      <p:sp>
        <p:nvSpPr>
          <p:cNvPr id="8" name="灯片编号占位符 6"/>
          <p:cNvSpPr>
            <a:spLocks noGrp="1"/>
          </p:cNvSpPr>
          <p:nvPr>
            <p:ph type="sldNum" sz="quarter" idx="12"/>
          </p:nvPr>
        </p:nvSpPr>
        <p:spPr>
          <a:xfrm>
            <a:off x="10134600" y="6423533"/>
            <a:ext cx="2057400" cy="365125"/>
          </a:xfrm>
        </p:spPr>
        <p:txBody>
          <a:bodyPr/>
          <a:lstStyle/>
          <a:p>
            <a:fld id="{246E9469-C73A-D944-B4D4-994BE69F867E}" type="slidenum">
              <a:rPr kumimoji="1" lang="zh-CN" altLang="en-US" sz="1800">
                <a:solidFill>
                  <a:schemeClr val="bg1"/>
                </a:solidFill>
              </a:rPr>
            </a:fld>
            <a:endParaRPr kumimoji="1" lang="zh-CN" altLang="en-US" sz="1800">
              <a:solidFill>
                <a:schemeClr val="bg1"/>
              </a:solidFill>
            </a:endParaRPr>
          </a:p>
        </p:txBody>
      </p:sp>
      <p:sp>
        <p:nvSpPr>
          <p:cNvPr id="9" name="标题 1"/>
          <p:cNvSpPr txBox="1"/>
          <p:nvPr/>
        </p:nvSpPr>
        <p:spPr>
          <a:xfrm>
            <a:off x="347033" y="0"/>
            <a:ext cx="7886700" cy="1365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zh-CN" sz="4000">
                <a:solidFill>
                  <a:srgbClr val="0070C0"/>
                </a:solidFill>
                <a:latin typeface="+mn-lt"/>
                <a:ea typeface="黑体" panose="02010609060101010101" pitchFamily="49" charset="-122"/>
              </a:rPr>
              <a:t>A Network Tour: Network Layer</a:t>
            </a:r>
            <a:endParaRPr kumimoji="1" lang="en-US" altLang="zh-CN" sz="4000">
              <a:solidFill>
                <a:srgbClr val="0070C0"/>
              </a:solidFill>
              <a:latin typeface="+mn-lt"/>
              <a:ea typeface="黑体" panose="02010609060101010101" pitchFamily="49" charset="-122"/>
            </a:endParaRPr>
          </a:p>
          <a:p>
            <a:pPr algn="l"/>
            <a:r>
              <a:rPr kumimoji="1" lang="zh-CN" altLang="en-US" sz="2400" b="1">
                <a:latin typeface="+mn-lt"/>
                <a:ea typeface="黑体" panose="02010609060101010101" pitchFamily="49" charset="-122"/>
              </a:rPr>
              <a:t>网络漫游：网络层</a:t>
            </a:r>
            <a:endParaRPr kumimoji="1" lang="en-US" altLang="zh-CN" sz="2400" b="1">
              <a:latin typeface="+mn-lt"/>
              <a:ea typeface="黑体" panose="02010609060101010101" pitchFamily="49" charset="-122"/>
            </a:endParaRPr>
          </a:p>
        </p:txBody>
      </p:sp>
      <p:sp>
        <p:nvSpPr>
          <p:cNvPr id="10" name="文本框 9"/>
          <p:cNvSpPr txBox="1"/>
          <p:nvPr/>
        </p:nvSpPr>
        <p:spPr>
          <a:xfrm>
            <a:off x="347032" y="1292025"/>
            <a:ext cx="11291689" cy="1429622"/>
          </a:xfrm>
          <a:prstGeom prst="rect">
            <a:avLst/>
          </a:prstGeom>
          <a:noFill/>
        </p:spPr>
        <p:txBody>
          <a:bodyPr wrap="square" rtlCol="0">
            <a:spAutoFit/>
          </a:bodyPr>
          <a:lstStyle/>
          <a:p>
            <a:pPr>
              <a:lnSpc>
                <a:spcPct val="150000"/>
              </a:lnSpc>
              <a:buClr>
                <a:srgbClr val="0070C0"/>
              </a:buClr>
              <a:buSzPct val="75000"/>
            </a:pPr>
            <a:r>
              <a:rPr kumimoji="1" lang="en-US" altLang="zh-CN" sz="2000" b="1" dirty="0">
                <a:solidFill>
                  <a:srgbClr val="0070C0"/>
                </a:solidFill>
                <a:latin typeface="Calibri" panose="020F0502020204030204" pitchFamily="34" charset="0"/>
                <a:ea typeface="黑体" panose="02010609060101010101" pitchFamily="49" charset="-122"/>
              </a:rPr>
              <a:t>B. IP Addressing (1)</a:t>
            </a:r>
            <a:endParaRPr kumimoji="1" lang="en-US" altLang="zh-CN" sz="2000" b="1" dirty="0">
              <a:solidFill>
                <a:srgbClr val="0070C0"/>
              </a:solidFill>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To be precise, IP addresses </a:t>
            </a:r>
            <a:r>
              <a:rPr kumimoji="1" lang="en-US" altLang="zh-CN" sz="2000" b="1" dirty="0">
                <a:latin typeface="Calibri" panose="020F0502020204030204" pitchFamily="34" charset="0"/>
                <a:ea typeface="黑体" panose="02010609060101010101" pitchFamily="49" charset="-122"/>
              </a:rPr>
              <a:t>NIC</a:t>
            </a:r>
            <a:r>
              <a:rPr kumimoji="1" lang="en-US" altLang="zh-CN" sz="2000" dirty="0">
                <a:latin typeface="Calibri" panose="020F0502020204030204" pitchFamily="34" charset="0"/>
                <a:ea typeface="黑体" panose="02010609060101010101" pitchFamily="49" charset="-122"/>
              </a:rPr>
              <a:t>s, not computers/nodes/hosts…</a:t>
            </a:r>
            <a:endParaRPr kumimoji="1" lang="en-US" altLang="zh-CN" sz="2000" dirty="0">
              <a:latin typeface="Calibri" panose="020F0502020204030204" pitchFamily="34" charset="0"/>
              <a:ea typeface="黑体" panose="02010609060101010101" pitchFamily="49" charset="-122"/>
            </a:endParaRPr>
          </a:p>
          <a:p>
            <a:pPr>
              <a:lnSpc>
                <a:spcPct val="150000"/>
              </a:lnSpc>
              <a:buClr>
                <a:srgbClr val="0070C0"/>
              </a:buClr>
              <a:buSzPct val="75000"/>
            </a:pPr>
            <a:r>
              <a:rPr kumimoji="1" lang="en-US" altLang="zh-CN" sz="2000" dirty="0">
                <a:latin typeface="Calibri" panose="020F0502020204030204" pitchFamily="34" charset="0"/>
                <a:ea typeface="黑体" panose="02010609060101010101" pitchFamily="49" charset="-122"/>
              </a:rPr>
              <a:t>It is perfectly fine for a host/router to have multiple NICs, and thus have multiple IP addresses.</a:t>
            </a:r>
            <a:endParaRPr kumimoji="1" lang="en-US" altLang="zh-CN" sz="2000" dirty="0">
              <a:latin typeface="Calibri" panose="020F0502020204030204" pitchFamily="34" charset="0"/>
              <a:ea typeface="黑体" panose="02010609060101010101" pitchFamily="49" charset="-122"/>
            </a:endParaRPr>
          </a:p>
        </p:txBody>
      </p:sp>
      <p:pic>
        <p:nvPicPr>
          <p:cNvPr id="11" name="图片 10"/>
          <p:cNvPicPr>
            <a:picLocks noChangeAspect="1"/>
          </p:cNvPicPr>
          <p:nvPr/>
        </p:nvPicPr>
        <p:blipFill rotWithShape="1">
          <a:blip r:embed="rId1"/>
          <a:srcRect b="3074"/>
          <a:stretch>
            <a:fillRect/>
          </a:stretch>
        </p:blipFill>
        <p:spPr>
          <a:xfrm>
            <a:off x="540372" y="2954360"/>
            <a:ext cx="3280750" cy="3229748"/>
          </a:xfrm>
          <a:prstGeom prst="rect">
            <a:avLst/>
          </a:prstGeom>
        </p:spPr>
      </p:pic>
      <p:sp>
        <p:nvSpPr>
          <p:cNvPr id="12" name="椭圆 11"/>
          <p:cNvSpPr/>
          <p:nvPr/>
        </p:nvSpPr>
        <p:spPr>
          <a:xfrm>
            <a:off x="5451887" y="4475054"/>
            <a:ext cx="1155837" cy="1155837"/>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5566192" y="5676640"/>
            <a:ext cx="927221" cy="369332"/>
          </a:xfrm>
          <a:prstGeom prst="rect">
            <a:avLst/>
          </a:prstGeom>
          <a:noFill/>
          <a:ln>
            <a:noFill/>
          </a:ln>
        </p:spPr>
        <p:txBody>
          <a:bodyPr wrap="square">
            <a:spAutoFit/>
          </a:bodyPr>
          <a:lstStyle/>
          <a:p>
            <a:pPr algn="ctr"/>
            <a:r>
              <a:rPr kumimoji="1" lang="en-US" altLang="zh-CN" sz="1800">
                <a:latin typeface="Calibri" panose="020F0502020204030204" pitchFamily="34" charset="0"/>
                <a:ea typeface="黑体" panose="02010609060101010101" pitchFamily="49" charset="-122"/>
              </a:rPr>
              <a:t>Your PC</a:t>
            </a:r>
            <a:endParaRPr kumimoji="1" lang="en-US" altLang="zh-CN" sz="1800">
              <a:latin typeface="Calibri" panose="020F0502020204030204" pitchFamily="34" charset="0"/>
              <a:ea typeface="黑体" panose="02010609060101010101" pitchFamily="49" charset="-122"/>
            </a:endParaRPr>
          </a:p>
        </p:txBody>
      </p:sp>
      <p:cxnSp>
        <p:nvCxnSpPr>
          <p:cNvPr id="14" name="直线连接符 13"/>
          <p:cNvCxnSpPr>
            <a:stCxn id="24" idx="0"/>
            <a:endCxn id="28" idx="3"/>
          </p:cNvCxnSpPr>
          <p:nvPr/>
        </p:nvCxnSpPr>
        <p:spPr>
          <a:xfrm flipV="1">
            <a:off x="6029804" y="3911963"/>
            <a:ext cx="332449" cy="632503"/>
          </a:xfrm>
          <a:prstGeom prst="line">
            <a:avLst/>
          </a:prstGeom>
          <a:ln w="19050"/>
        </p:spPr>
        <p:style>
          <a:lnRef idx="1">
            <a:schemeClr val="dk1"/>
          </a:lnRef>
          <a:fillRef idx="0">
            <a:schemeClr val="dk1"/>
          </a:fillRef>
          <a:effectRef idx="0">
            <a:schemeClr val="dk1"/>
          </a:effectRef>
          <a:fontRef idx="minor">
            <a:schemeClr val="tx1"/>
          </a:fontRef>
        </p:style>
      </p:cxnSp>
      <p:sp>
        <p:nvSpPr>
          <p:cNvPr id="20" name="文本框 19"/>
          <p:cNvSpPr txBox="1"/>
          <p:nvPr/>
        </p:nvSpPr>
        <p:spPr>
          <a:xfrm>
            <a:off x="4970190" y="2954360"/>
            <a:ext cx="4598894" cy="400110"/>
          </a:xfrm>
          <a:prstGeom prst="rect">
            <a:avLst/>
          </a:prstGeom>
          <a:noFill/>
        </p:spPr>
        <p:txBody>
          <a:bodyPr wrap="square">
            <a:spAutoFit/>
          </a:bodyPr>
          <a:lstStyle/>
          <a:p>
            <a:r>
              <a:rPr kumimoji="1" lang="en-US" altLang="zh-CN" sz="2000">
                <a:latin typeface="Calibri" panose="020F0502020204030204" pitchFamily="34" charset="0"/>
                <a:ea typeface="黑体" panose="02010609060101010101" pitchFamily="49" charset="-122"/>
              </a:rPr>
              <a:t>So the graph is more like:</a:t>
            </a:r>
            <a:endParaRPr lang="zh-CN" altLang="en-US" sz="2000"/>
          </a:p>
        </p:txBody>
      </p:sp>
      <p:sp>
        <p:nvSpPr>
          <p:cNvPr id="21" name="文本框 20"/>
          <p:cNvSpPr txBox="1"/>
          <p:nvPr/>
        </p:nvSpPr>
        <p:spPr>
          <a:xfrm>
            <a:off x="5842590" y="5052972"/>
            <a:ext cx="1427047" cy="276999"/>
          </a:xfrm>
          <a:prstGeom prst="rect">
            <a:avLst/>
          </a:prstGeom>
          <a:noFill/>
        </p:spPr>
        <p:txBody>
          <a:bodyPr wrap="square">
            <a:spAutoFit/>
          </a:bodyPr>
          <a:lstStyle/>
          <a:p>
            <a:pPr algn="ctr"/>
            <a:r>
              <a:rPr kumimoji="1" lang="en-US" altLang="zh-CN" sz="1200" b="1">
                <a:latin typeface="Calibri" panose="020F0502020204030204" pitchFamily="34" charset="0"/>
                <a:ea typeface="黑体" panose="02010609060101010101" pitchFamily="49" charset="-122"/>
              </a:rPr>
              <a:t>NIC1</a:t>
            </a:r>
            <a:r>
              <a:rPr kumimoji="1" lang="en-US" altLang="zh-CN" sz="1200">
                <a:latin typeface="Calibri" panose="020F0502020204030204" pitchFamily="34" charset="0"/>
                <a:ea typeface="黑体" panose="02010609060101010101" pitchFamily="49" charset="-122"/>
              </a:rPr>
              <a:t> 1.2.3.4</a:t>
            </a:r>
            <a:endParaRPr lang="zh-CN" altLang="en-US" sz="1200"/>
          </a:p>
        </p:txBody>
      </p:sp>
      <p:sp>
        <p:nvSpPr>
          <p:cNvPr id="22" name="文本框 21"/>
          <p:cNvSpPr txBox="1"/>
          <p:nvPr/>
        </p:nvSpPr>
        <p:spPr>
          <a:xfrm>
            <a:off x="5316281" y="4609167"/>
            <a:ext cx="1427047" cy="276999"/>
          </a:xfrm>
          <a:prstGeom prst="rect">
            <a:avLst/>
          </a:prstGeom>
          <a:noFill/>
        </p:spPr>
        <p:txBody>
          <a:bodyPr wrap="square">
            <a:spAutoFit/>
          </a:bodyPr>
          <a:lstStyle/>
          <a:p>
            <a:pPr algn="ctr"/>
            <a:r>
              <a:rPr kumimoji="1" lang="en-US" altLang="zh-CN" sz="1200" b="1">
                <a:latin typeface="Calibri" panose="020F0502020204030204" pitchFamily="34" charset="0"/>
                <a:ea typeface="黑体" panose="02010609060101010101" pitchFamily="49" charset="-122"/>
              </a:rPr>
              <a:t>NIC2</a:t>
            </a:r>
            <a:r>
              <a:rPr kumimoji="1" lang="en-US" altLang="zh-CN" sz="1200">
                <a:latin typeface="Calibri" panose="020F0502020204030204" pitchFamily="34" charset="0"/>
                <a:ea typeface="黑体" panose="02010609060101010101" pitchFamily="49" charset="-122"/>
              </a:rPr>
              <a:t> 1.2.2.3</a:t>
            </a:r>
            <a:endParaRPr lang="zh-CN" altLang="en-US" sz="1200"/>
          </a:p>
        </p:txBody>
      </p:sp>
      <p:sp>
        <p:nvSpPr>
          <p:cNvPr id="23" name="矩形 22"/>
          <p:cNvSpPr/>
          <p:nvPr/>
        </p:nvSpPr>
        <p:spPr>
          <a:xfrm>
            <a:off x="6225396" y="4956009"/>
            <a:ext cx="330717" cy="969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p:cNvSpPr/>
          <p:nvPr/>
        </p:nvSpPr>
        <p:spPr>
          <a:xfrm>
            <a:off x="5864445" y="4544466"/>
            <a:ext cx="330717" cy="969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24"/>
          <p:cNvSpPr/>
          <p:nvPr/>
        </p:nvSpPr>
        <p:spPr>
          <a:xfrm>
            <a:off x="8395196" y="3297331"/>
            <a:ext cx="1155837" cy="1155837"/>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p:cNvSpPr txBox="1"/>
          <p:nvPr/>
        </p:nvSpPr>
        <p:spPr>
          <a:xfrm>
            <a:off x="8395195" y="4432679"/>
            <a:ext cx="1155837" cy="369332"/>
          </a:xfrm>
          <a:prstGeom prst="rect">
            <a:avLst/>
          </a:prstGeom>
          <a:noFill/>
          <a:ln>
            <a:noFill/>
          </a:ln>
        </p:spPr>
        <p:txBody>
          <a:bodyPr wrap="square">
            <a:spAutoFit/>
          </a:bodyPr>
          <a:lstStyle/>
          <a:p>
            <a:pPr algn="ctr"/>
            <a:r>
              <a:rPr kumimoji="1" lang="en-US" altLang="zh-CN">
                <a:latin typeface="Calibri" panose="020F0502020204030204" pitchFamily="34" charset="0"/>
                <a:ea typeface="黑体" panose="02010609060101010101" pitchFamily="49" charset="-122"/>
              </a:rPr>
              <a:t>google.cn</a:t>
            </a:r>
            <a:endParaRPr kumimoji="1" lang="en-US" altLang="zh-CN" sz="1800">
              <a:latin typeface="Calibri" panose="020F0502020204030204" pitchFamily="34" charset="0"/>
              <a:ea typeface="黑体" panose="02010609060101010101" pitchFamily="49" charset="-122"/>
            </a:endParaRPr>
          </a:p>
        </p:txBody>
      </p:sp>
      <p:grpSp>
        <p:nvGrpSpPr>
          <p:cNvPr id="27" name="组合 26"/>
          <p:cNvGrpSpPr/>
          <p:nvPr/>
        </p:nvGrpSpPr>
        <p:grpSpPr>
          <a:xfrm>
            <a:off x="6281954" y="3678313"/>
            <a:ext cx="548317" cy="273738"/>
            <a:chOff x="5128123" y="3936456"/>
            <a:chExt cx="548317" cy="273738"/>
          </a:xfrm>
        </p:grpSpPr>
        <p:sp>
          <p:nvSpPr>
            <p:cNvPr id="28" name="椭圆 27"/>
            <p:cNvSpPr/>
            <p:nvPr/>
          </p:nvSpPr>
          <p:spPr>
            <a:xfrm>
              <a:off x="5128123" y="3936456"/>
              <a:ext cx="548317" cy="273738"/>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9" name="直线连接符 28"/>
            <p:cNvCxnSpPr>
              <a:stCxn id="28" idx="1"/>
              <a:endCxn id="28" idx="5"/>
            </p:cNvCxnSpPr>
            <p:nvPr/>
          </p:nvCxnSpPr>
          <p:spPr>
            <a:xfrm>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30" name="直线连接符 29"/>
            <p:cNvCxnSpPr>
              <a:stCxn id="28" idx="7"/>
              <a:endCxn id="28" idx="3"/>
            </p:cNvCxnSpPr>
            <p:nvPr/>
          </p:nvCxnSpPr>
          <p:spPr>
            <a:xfrm flipH="1">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grpSp>
        <p:nvGrpSpPr>
          <p:cNvPr id="31" name="组合 30"/>
          <p:cNvGrpSpPr/>
          <p:nvPr/>
        </p:nvGrpSpPr>
        <p:grpSpPr>
          <a:xfrm>
            <a:off x="7405119" y="3566646"/>
            <a:ext cx="548317" cy="273738"/>
            <a:chOff x="5128123" y="3936456"/>
            <a:chExt cx="548317" cy="273738"/>
          </a:xfrm>
        </p:grpSpPr>
        <p:sp>
          <p:nvSpPr>
            <p:cNvPr id="32" name="椭圆 31"/>
            <p:cNvSpPr/>
            <p:nvPr/>
          </p:nvSpPr>
          <p:spPr>
            <a:xfrm>
              <a:off x="5128123" y="3936456"/>
              <a:ext cx="548317" cy="273738"/>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连接符 32"/>
            <p:cNvCxnSpPr>
              <a:stCxn id="32" idx="1"/>
              <a:endCxn id="32" idx="5"/>
            </p:cNvCxnSpPr>
            <p:nvPr/>
          </p:nvCxnSpPr>
          <p:spPr>
            <a:xfrm>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34" name="直线连接符 33"/>
            <p:cNvCxnSpPr>
              <a:stCxn id="32" idx="7"/>
              <a:endCxn id="32" idx="3"/>
            </p:cNvCxnSpPr>
            <p:nvPr/>
          </p:nvCxnSpPr>
          <p:spPr>
            <a:xfrm flipH="1">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grpSp>
        <p:nvGrpSpPr>
          <p:cNvPr id="35" name="组合 34"/>
          <p:cNvGrpSpPr/>
          <p:nvPr/>
        </p:nvGrpSpPr>
        <p:grpSpPr>
          <a:xfrm>
            <a:off x="7598936" y="4796806"/>
            <a:ext cx="548317" cy="273738"/>
            <a:chOff x="5128123" y="3936456"/>
            <a:chExt cx="548317" cy="273738"/>
          </a:xfrm>
        </p:grpSpPr>
        <p:sp>
          <p:nvSpPr>
            <p:cNvPr id="36" name="椭圆 35"/>
            <p:cNvSpPr/>
            <p:nvPr/>
          </p:nvSpPr>
          <p:spPr>
            <a:xfrm>
              <a:off x="5128123" y="3936456"/>
              <a:ext cx="548317" cy="273738"/>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7" name="直线连接符 36"/>
            <p:cNvCxnSpPr>
              <a:stCxn id="36" idx="1"/>
              <a:endCxn id="36" idx="5"/>
            </p:cNvCxnSpPr>
            <p:nvPr/>
          </p:nvCxnSpPr>
          <p:spPr>
            <a:xfrm>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38" name="直线连接符 37"/>
            <p:cNvCxnSpPr>
              <a:stCxn id="36" idx="7"/>
              <a:endCxn id="36" idx="3"/>
            </p:cNvCxnSpPr>
            <p:nvPr/>
          </p:nvCxnSpPr>
          <p:spPr>
            <a:xfrm flipH="1">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grpSp>
        <p:nvGrpSpPr>
          <p:cNvPr id="39" name="组合 38"/>
          <p:cNvGrpSpPr/>
          <p:nvPr/>
        </p:nvGrpSpPr>
        <p:grpSpPr>
          <a:xfrm>
            <a:off x="6684684" y="4363538"/>
            <a:ext cx="548317" cy="273738"/>
            <a:chOff x="5128123" y="3936456"/>
            <a:chExt cx="548317" cy="273738"/>
          </a:xfrm>
        </p:grpSpPr>
        <p:sp>
          <p:nvSpPr>
            <p:cNvPr id="40" name="椭圆 39"/>
            <p:cNvSpPr/>
            <p:nvPr/>
          </p:nvSpPr>
          <p:spPr>
            <a:xfrm>
              <a:off x="5128123" y="3936456"/>
              <a:ext cx="548317" cy="273738"/>
            </a:xfrm>
            <a:prstGeom prst="ellipse">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1" name="直线连接符 40"/>
            <p:cNvCxnSpPr>
              <a:stCxn id="40" idx="1"/>
              <a:endCxn id="40" idx="5"/>
            </p:cNvCxnSpPr>
            <p:nvPr/>
          </p:nvCxnSpPr>
          <p:spPr>
            <a:xfrm>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42" name="直线连接符 41"/>
            <p:cNvCxnSpPr>
              <a:stCxn id="40" idx="7"/>
              <a:endCxn id="40" idx="3"/>
            </p:cNvCxnSpPr>
            <p:nvPr/>
          </p:nvCxnSpPr>
          <p:spPr>
            <a:xfrm flipH="1">
              <a:off x="5208422" y="3976544"/>
              <a:ext cx="387719" cy="193562"/>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grpSp>
      <p:cxnSp>
        <p:nvCxnSpPr>
          <p:cNvPr id="43" name="直线连接符 42"/>
          <p:cNvCxnSpPr>
            <a:stCxn id="23" idx="3"/>
            <a:endCxn id="40" idx="4"/>
          </p:cNvCxnSpPr>
          <p:nvPr/>
        </p:nvCxnSpPr>
        <p:spPr>
          <a:xfrm flipV="1">
            <a:off x="6556113" y="4637276"/>
            <a:ext cx="402730" cy="367215"/>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直线连接符 43"/>
          <p:cNvCxnSpPr>
            <a:stCxn id="36" idx="1"/>
            <a:endCxn id="40" idx="5"/>
          </p:cNvCxnSpPr>
          <p:nvPr/>
        </p:nvCxnSpPr>
        <p:spPr>
          <a:xfrm flipH="1" flipV="1">
            <a:off x="7152702" y="4597188"/>
            <a:ext cx="526533" cy="239706"/>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直线连接符 44"/>
          <p:cNvCxnSpPr>
            <a:stCxn id="32" idx="2"/>
            <a:endCxn id="28" idx="6"/>
          </p:cNvCxnSpPr>
          <p:nvPr/>
        </p:nvCxnSpPr>
        <p:spPr>
          <a:xfrm flipH="1">
            <a:off x="6830271" y="3703515"/>
            <a:ext cx="574848" cy="111667"/>
          </a:xfrm>
          <a:prstGeom prst="line">
            <a:avLst/>
          </a:prstGeom>
          <a:ln w="19050"/>
        </p:spPr>
        <p:style>
          <a:lnRef idx="1">
            <a:schemeClr val="dk1"/>
          </a:lnRef>
          <a:fillRef idx="0">
            <a:schemeClr val="dk1"/>
          </a:fillRef>
          <a:effectRef idx="0">
            <a:schemeClr val="dk1"/>
          </a:effectRef>
          <a:fontRef idx="minor">
            <a:schemeClr val="tx1"/>
          </a:fontRef>
        </p:style>
      </p:cxnSp>
      <p:cxnSp>
        <p:nvCxnSpPr>
          <p:cNvPr id="46" name="直线连接符 45"/>
          <p:cNvCxnSpPr>
            <a:stCxn id="40" idx="0"/>
            <a:endCxn id="28" idx="5"/>
          </p:cNvCxnSpPr>
          <p:nvPr/>
        </p:nvCxnSpPr>
        <p:spPr>
          <a:xfrm flipH="1" flipV="1">
            <a:off x="6749972" y="3911963"/>
            <a:ext cx="208871" cy="451575"/>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直线连接符 46"/>
          <p:cNvCxnSpPr>
            <a:stCxn id="36" idx="0"/>
            <a:endCxn id="32" idx="4"/>
          </p:cNvCxnSpPr>
          <p:nvPr/>
        </p:nvCxnSpPr>
        <p:spPr>
          <a:xfrm flipH="1" flipV="1">
            <a:off x="7679278" y="3840384"/>
            <a:ext cx="193817" cy="956422"/>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直线连接符 47"/>
          <p:cNvCxnSpPr>
            <a:stCxn id="52" idx="1"/>
            <a:endCxn id="32" idx="6"/>
          </p:cNvCxnSpPr>
          <p:nvPr/>
        </p:nvCxnSpPr>
        <p:spPr>
          <a:xfrm flipH="1" flipV="1">
            <a:off x="7953436" y="3703515"/>
            <a:ext cx="550444" cy="166867"/>
          </a:xfrm>
          <a:prstGeom prst="line">
            <a:avLst/>
          </a:prstGeom>
          <a:ln w="19050"/>
        </p:spPr>
        <p:style>
          <a:lnRef idx="1">
            <a:schemeClr val="dk1"/>
          </a:lnRef>
          <a:fillRef idx="0">
            <a:schemeClr val="dk1"/>
          </a:fillRef>
          <a:effectRef idx="0">
            <a:schemeClr val="dk1"/>
          </a:effectRef>
          <a:fontRef idx="minor">
            <a:schemeClr val="tx1"/>
          </a:fontRef>
        </p:style>
      </p:cxnSp>
      <p:sp>
        <p:nvSpPr>
          <p:cNvPr id="49" name="文本框 48"/>
          <p:cNvSpPr txBox="1"/>
          <p:nvPr/>
        </p:nvSpPr>
        <p:spPr>
          <a:xfrm>
            <a:off x="8503808" y="4097112"/>
            <a:ext cx="1427047" cy="276999"/>
          </a:xfrm>
          <a:prstGeom prst="rect">
            <a:avLst/>
          </a:prstGeom>
          <a:noFill/>
        </p:spPr>
        <p:txBody>
          <a:bodyPr wrap="square">
            <a:spAutoFit/>
          </a:bodyPr>
          <a:lstStyle/>
          <a:p>
            <a:pPr algn="ctr"/>
            <a:r>
              <a:rPr kumimoji="1" lang="en-US" altLang="zh-CN" sz="1200" b="1">
                <a:latin typeface="Calibri" panose="020F0502020204030204" pitchFamily="34" charset="0"/>
                <a:ea typeface="黑体" panose="02010609060101010101" pitchFamily="49" charset="-122"/>
              </a:rPr>
              <a:t>NIC1</a:t>
            </a:r>
            <a:r>
              <a:rPr kumimoji="1" lang="en-US" altLang="zh-CN" sz="1200">
                <a:latin typeface="Calibri" panose="020F0502020204030204" pitchFamily="34" charset="0"/>
                <a:ea typeface="黑体" panose="02010609060101010101" pitchFamily="49" charset="-122"/>
              </a:rPr>
              <a:t> 4.3.2.1</a:t>
            </a:r>
            <a:endParaRPr lang="zh-CN" altLang="en-US" sz="1200"/>
          </a:p>
        </p:txBody>
      </p:sp>
      <p:sp>
        <p:nvSpPr>
          <p:cNvPr id="50" name="矩形 49"/>
          <p:cNvSpPr/>
          <p:nvPr/>
        </p:nvSpPr>
        <p:spPr>
          <a:xfrm>
            <a:off x="8829613" y="4041867"/>
            <a:ext cx="330717" cy="969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1" name="直线连接符 50"/>
          <p:cNvCxnSpPr>
            <a:stCxn id="50" idx="1"/>
            <a:endCxn id="36" idx="7"/>
          </p:cNvCxnSpPr>
          <p:nvPr/>
        </p:nvCxnSpPr>
        <p:spPr>
          <a:xfrm flipH="1">
            <a:off x="8066954" y="4090349"/>
            <a:ext cx="762659" cy="746545"/>
          </a:xfrm>
          <a:prstGeom prst="line">
            <a:avLst/>
          </a:prstGeom>
          <a:ln w="19050"/>
        </p:spPr>
        <p:style>
          <a:lnRef idx="1">
            <a:schemeClr val="dk1"/>
          </a:lnRef>
          <a:fillRef idx="0">
            <a:schemeClr val="dk1"/>
          </a:fillRef>
          <a:effectRef idx="0">
            <a:schemeClr val="dk1"/>
          </a:effectRef>
          <a:fontRef idx="minor">
            <a:schemeClr val="tx1"/>
          </a:fontRef>
        </p:style>
      </p:cxnSp>
      <p:sp>
        <p:nvSpPr>
          <p:cNvPr id="52" name="矩形 51"/>
          <p:cNvSpPr/>
          <p:nvPr/>
        </p:nvSpPr>
        <p:spPr>
          <a:xfrm>
            <a:off x="8503880" y="3821900"/>
            <a:ext cx="330717" cy="969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文本框 52"/>
          <p:cNvSpPr txBox="1"/>
          <p:nvPr/>
        </p:nvSpPr>
        <p:spPr>
          <a:xfrm>
            <a:off x="8163109" y="3571455"/>
            <a:ext cx="1427047" cy="276999"/>
          </a:xfrm>
          <a:prstGeom prst="rect">
            <a:avLst/>
          </a:prstGeom>
          <a:noFill/>
        </p:spPr>
        <p:txBody>
          <a:bodyPr wrap="square">
            <a:spAutoFit/>
          </a:bodyPr>
          <a:lstStyle/>
          <a:p>
            <a:pPr algn="ctr"/>
            <a:r>
              <a:rPr kumimoji="1" lang="en-US" altLang="zh-CN" sz="1200" b="1">
                <a:latin typeface="Calibri" panose="020F0502020204030204" pitchFamily="34" charset="0"/>
                <a:ea typeface="黑体" panose="02010609060101010101" pitchFamily="49" charset="-122"/>
              </a:rPr>
              <a:t>NIC2</a:t>
            </a:r>
            <a:r>
              <a:rPr kumimoji="1" lang="en-US" altLang="zh-CN" sz="1200">
                <a:latin typeface="Calibri" panose="020F0502020204030204" pitchFamily="34" charset="0"/>
                <a:ea typeface="黑体" panose="02010609060101010101" pitchFamily="49" charset="-122"/>
              </a:rPr>
              <a:t> 4.3.1.2</a:t>
            </a:r>
            <a:endParaRPr lang="zh-CN" altLang="en-US" sz="1200"/>
          </a:p>
        </p:txBody>
      </p:sp>
      <p:sp>
        <p:nvSpPr>
          <p:cNvPr id="54" name="文本框 53"/>
          <p:cNvSpPr txBox="1"/>
          <p:nvPr/>
        </p:nvSpPr>
        <p:spPr>
          <a:xfrm>
            <a:off x="7295175" y="5045272"/>
            <a:ext cx="1155837" cy="369332"/>
          </a:xfrm>
          <a:prstGeom prst="rect">
            <a:avLst/>
          </a:prstGeom>
          <a:noFill/>
          <a:ln>
            <a:noFill/>
          </a:ln>
        </p:spPr>
        <p:txBody>
          <a:bodyPr wrap="square">
            <a:spAutoFit/>
          </a:bodyPr>
          <a:lstStyle/>
          <a:p>
            <a:pPr algn="ctr"/>
            <a:r>
              <a:rPr kumimoji="1" lang="en-US" altLang="zh-CN">
                <a:latin typeface="Calibri" panose="020F0502020204030204" pitchFamily="34" charset="0"/>
                <a:ea typeface="黑体" panose="02010609060101010101" pitchFamily="49" charset="-122"/>
              </a:rPr>
              <a:t>router</a:t>
            </a:r>
            <a:endParaRPr kumimoji="1" lang="en-US" altLang="zh-CN" sz="1800">
              <a:latin typeface="Calibri" panose="020F0502020204030204" pitchFamily="34" charset="0"/>
              <a:ea typeface="黑体" panose="02010609060101010101" pitchFamily="49" charset="-122"/>
            </a:endParaRPr>
          </a:p>
        </p:txBody>
      </p:sp>
      <p:sp>
        <p:nvSpPr>
          <p:cNvPr id="55" name="矩形 54"/>
          <p:cNvSpPr/>
          <p:nvPr/>
        </p:nvSpPr>
        <p:spPr>
          <a:xfrm>
            <a:off x="6931160" y="5466737"/>
            <a:ext cx="3280750" cy="438573"/>
          </a:xfrm>
          <a:prstGeom prst="rect">
            <a:avLst/>
          </a:prstGeom>
          <a:solidFill>
            <a:schemeClr val="accent5">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zh-CN" sz="1400" dirty="0">
                <a:solidFill>
                  <a:sysClr val="windowText" lastClr="000000"/>
                </a:solidFill>
              </a:rPr>
              <a:t>IP-&gt;node can be many-to-one.</a:t>
            </a:r>
            <a:endParaRPr kumimoji="1" lang="en-US" altLang="zh-CN" sz="1400" dirty="0">
              <a:solidFill>
                <a:sysClr val="windowText" lastClr="000000"/>
              </a:solidFill>
            </a:endParaRPr>
          </a:p>
          <a:p>
            <a:pPr algn="ctr"/>
            <a:r>
              <a:rPr kumimoji="1" lang="en-US" altLang="zh-CN" sz="1400" dirty="0">
                <a:solidFill>
                  <a:sysClr val="windowText" lastClr="000000"/>
                </a:solidFill>
              </a:rPr>
              <a:t>Can it be one-to-many?</a:t>
            </a:r>
            <a:endParaRPr kumimoji="1" lang="zh-CN" altLang="en-US" sz="1400" dirty="0">
              <a:solidFill>
                <a:sysClr val="windowText" lastClr="000000"/>
              </a:solidFill>
            </a:endParaRPr>
          </a:p>
        </p:txBody>
      </p:sp>
    </p:spTree>
  </p:cSld>
  <p:clrMapOvr>
    <a:masterClrMapping/>
  </p:clrMapOvr>
</p:sld>
</file>

<file path=ppt/tags/tag1.xml><?xml version="1.0" encoding="utf-8"?>
<p:tagLst xmlns:p="http://schemas.openxmlformats.org/presentationml/2006/main">
  <p:tag name="commondata" val="eyJoZGlkIjoiZTdjNGM1NjQ1MWRmZWEzMWU2MGYwYzYyMTQyZmU1OWI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14974</Words>
  <Application>WPS 演示</Application>
  <PresentationFormat>宽屏</PresentationFormat>
  <Paragraphs>706</Paragraphs>
  <Slides>46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46</vt:i4>
      </vt:variant>
    </vt:vector>
  </HeadingPairs>
  <TitlesOfParts>
    <vt:vector size="60" baseType="lpstr">
      <vt:lpstr>Arial</vt:lpstr>
      <vt:lpstr>宋体</vt:lpstr>
      <vt:lpstr>Wingdings</vt:lpstr>
      <vt:lpstr>黑体</vt:lpstr>
      <vt:lpstr>Menlo</vt:lpstr>
      <vt:lpstr>Segoe Print</vt:lpstr>
      <vt:lpstr>Hei</vt:lpstr>
      <vt:lpstr>Calibri</vt:lpstr>
      <vt:lpstr>等线</vt:lpstr>
      <vt:lpstr>等线 Light</vt:lpstr>
      <vt:lpstr>微软雅黑</vt:lpstr>
      <vt:lpstr>Arial Unicode MS</vt:lpstr>
      <vt:lpstr>Consolas</vt:lpstr>
      <vt:lpstr>Office 主题​​</vt:lpstr>
      <vt:lpstr>ICS 第 0.0.0.13 次小班课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stone 向</dc:creator>
  <cp:lastModifiedBy>DELL</cp:lastModifiedBy>
  <cp:revision>797</cp:revision>
  <dcterms:created xsi:type="dcterms:W3CDTF">2023-09-18T10:26:00Z</dcterms:created>
  <dcterms:modified xsi:type="dcterms:W3CDTF">2023-12-13T06:20:56Z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5B4A7FD732284D588FD5D85AA2BEACAC_12</vt:lpwstr>
  </property>
  <property fmtid="{D5CDD505-2E9C-101B-9397-08002B2CF9AE}" pid="3" name="KSOProductBuildVer">
    <vt:lpwstr>2052-12.1.0.15990</vt:lpwstr>
  </property>
</Properties>
</file>