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80"/>
  </p:handoutMasterIdLst>
  <p:sldIdLst>
    <p:sldId id="256" r:id="rId3"/>
    <p:sldId id="257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nx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4" Type="http://schemas.openxmlformats.org/officeDocument/2006/relationships/commentAuthors" Target="commentAuthors.xml"/><Relationship Id="rId83" Type="http://schemas.openxmlformats.org/officeDocument/2006/relationships/tableStyles" Target="tableStyles.xml"/><Relationship Id="rId82" Type="http://schemas.openxmlformats.org/officeDocument/2006/relationships/viewProps" Target="viewProps.xml"/><Relationship Id="rId81" Type="http://schemas.openxmlformats.org/officeDocument/2006/relationships/presProps" Target="presProps.xml"/><Relationship Id="rId80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取指阶段判断指令长度</a:t>
            </a:r>
            <a:endParaRPr lang="zh-CN" altLang="en-US"/>
          </a:p>
          <a:p>
            <a:r>
              <a:rPr lang="en-US" altLang="zh-CN"/>
              <a:t>opq</a:t>
            </a:r>
            <a:r>
              <a:rPr lang="zh-CN" altLang="en-US"/>
              <a:t>目的操作数和源操作数都是寄存，</a:t>
            </a:r>
            <a:r>
              <a:rPr lang="en-US" altLang="zh-CN"/>
              <a:t>ALU</a:t>
            </a:r>
            <a:r>
              <a:rPr lang="zh-CN" altLang="en-US"/>
              <a:t>还可以用来计算内存引用地址</a:t>
            </a:r>
            <a:endParaRPr lang="zh-CN" altLang="en-US"/>
          </a:p>
          <a:p>
            <a:r>
              <a:rPr lang="en-US" altLang="zh-CN"/>
              <a:t>popq</a:t>
            </a:r>
            <a:r>
              <a:rPr lang="zh-CN" altLang="en-US"/>
              <a:t>：回想一下</a:t>
            </a:r>
            <a:r>
              <a:rPr lang="en-US" altLang="zh-CN"/>
              <a:t>pushq</a:t>
            </a:r>
            <a:endParaRPr lang="en-US" altLang="zh-CN"/>
          </a:p>
          <a:p>
            <a:r>
              <a:rPr lang="zh-CN" altLang="en-US"/>
              <a:t>回答一下</a:t>
            </a:r>
            <a:r>
              <a:rPr lang="en-US" altLang="zh-CN"/>
              <a:t>opq</a:t>
            </a:r>
            <a:r>
              <a:rPr lang="zh-CN" altLang="en-US"/>
              <a:t>有哪些操作</a:t>
            </a:r>
            <a:endParaRPr lang="zh-CN" altLang="en-US"/>
          </a:p>
          <a:p>
            <a:r>
              <a:rPr lang="zh-CN" altLang="en-US"/>
              <a:t>怎么回事，书上和</a:t>
            </a:r>
            <a:r>
              <a:rPr lang="en-US" altLang="zh-CN"/>
              <a:t>archlab</a:t>
            </a:r>
            <a:r>
              <a:rPr lang="zh-CN" altLang="en-US"/>
              <a:t>都没有有关</a:t>
            </a:r>
            <a:r>
              <a:rPr lang="en-US" altLang="zh-CN"/>
              <a:t>cmov</a:t>
            </a:r>
            <a:r>
              <a:rPr lang="zh-CN" altLang="en-US"/>
              <a:t>的</a:t>
            </a:r>
            <a:r>
              <a:rPr lang="en-US" altLang="zh-CN"/>
              <a:t>hcl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ret</a:t>
            </a:r>
            <a:r>
              <a:rPr lang="zh-CN" altLang="en-US"/>
              <a:t>没有计算</a:t>
            </a:r>
            <a:r>
              <a:rPr lang="en-US" altLang="zh-CN"/>
              <a:t>valp</a:t>
            </a:r>
            <a:r>
              <a:rPr lang="zh-CN" altLang="en-US"/>
              <a:t>，执行阶段总是</a:t>
            </a:r>
            <a:r>
              <a:rPr lang="en-US" altLang="zh-CN"/>
              <a:t>valB</a:t>
            </a:r>
            <a:r>
              <a:rPr lang="zh-CN" altLang="en-US"/>
              <a:t>？现将</a:t>
            </a:r>
            <a:r>
              <a:rPr lang="en-US" altLang="zh-CN"/>
              <a:t>rsp-8</a:t>
            </a:r>
            <a:r>
              <a:rPr lang="zh-CN" altLang="en-US"/>
              <a:t>然后让</a:t>
            </a:r>
            <a:r>
              <a:rPr lang="en-US" altLang="zh-CN"/>
              <a:t>valE</a:t>
            </a:r>
            <a:r>
              <a:rPr lang="zh-CN" altLang="en-US"/>
              <a:t>作为写操作的地址，在写之前，将栈指针</a:t>
            </a:r>
            <a:r>
              <a:rPr lang="en-US" altLang="zh-CN"/>
              <a:t>-8</a:t>
            </a:r>
            <a:r>
              <a:rPr lang="zh-CN" altLang="en-US"/>
              <a:t>即使栈指针的更新在内存操作之后才进行的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46272-2EF3-457A-8056-388A940A55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46272-2EF3-457A-8056-388A940A55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46272-2EF3-457A-8056-388A940A55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3.pn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31289" y="2767280"/>
            <a:ext cx="899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latin typeface="Arial" panose="020B0604020202090204" pitchFamily="34" charset="0"/>
                <a:cs typeface="Arial" panose="020B0604020202090204" pitchFamily="34" charset="0"/>
              </a:rPr>
              <a:t>Processor Arch: Sequential</a:t>
            </a:r>
            <a:endParaRPr lang="en-US" altLang="zh-CN" sz="40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en-US" altLang="zh-CN" sz="4000" b="1" dirty="0">
                <a:latin typeface="Arial" panose="020B0604020202090204" pitchFamily="34" charset="0"/>
                <a:cs typeface="Arial" panose="020B0604020202090204" pitchFamily="34" charset="0"/>
              </a:rPr>
              <a:t>Processor Arch: Pipelined</a:t>
            </a:r>
            <a:endParaRPr lang="en-US" altLang="zh-CN" sz="40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6976" y="1428509"/>
            <a:ext cx="3695550" cy="31676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87" y="2151537"/>
            <a:ext cx="5442427" cy="7811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87" y="3226930"/>
            <a:ext cx="5810374" cy="5020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7" y="4093142"/>
            <a:ext cx="3439165" cy="25955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988" y="4815552"/>
            <a:ext cx="7448324" cy="85539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Fetch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427" y="5096268"/>
            <a:ext cx="5540860" cy="660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1692" y="4657676"/>
            <a:ext cx="2705100" cy="660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6976" y="1428509"/>
            <a:ext cx="3695550" cy="31676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87" y="2151537"/>
            <a:ext cx="5442427" cy="7811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87" y="3226930"/>
            <a:ext cx="5810374" cy="5020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7" y="4093142"/>
            <a:ext cx="3439165" cy="25955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988" y="4815552"/>
            <a:ext cx="7448324" cy="85539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Fetch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1692" y="4657676"/>
            <a:ext cx="2705100" cy="660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3" y="4460315"/>
            <a:ext cx="5396754" cy="10798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07" y="3126811"/>
            <a:ext cx="5396754" cy="10798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379" y="1857748"/>
            <a:ext cx="3270325" cy="2937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839" y="2151529"/>
            <a:ext cx="1299882" cy="2937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897" y="2403608"/>
            <a:ext cx="3025587" cy="2937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220" y="2106834"/>
            <a:ext cx="1546477" cy="29378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3" y="4460315"/>
            <a:ext cx="5396754" cy="10798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07" y="3126811"/>
            <a:ext cx="5396754" cy="10798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839" y="2151529"/>
            <a:ext cx="1299882" cy="2937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897" y="2403608"/>
            <a:ext cx="3025587" cy="2937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220" y="2106834"/>
            <a:ext cx="1546477" cy="2937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3" y="4460315"/>
            <a:ext cx="5396754" cy="10798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07" y="3126811"/>
            <a:ext cx="5396754" cy="10798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897" y="2403608"/>
            <a:ext cx="3025587" cy="2937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220" y="2106834"/>
            <a:ext cx="1546477" cy="29378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3" y="4460315"/>
            <a:ext cx="5396754" cy="10798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07" y="3126811"/>
            <a:ext cx="5396754" cy="10798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897" y="2403608"/>
            <a:ext cx="3025587" cy="29378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3" y="4460315"/>
            <a:ext cx="5396754" cy="10798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267" y="3135219"/>
            <a:ext cx="2621281" cy="2937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267" y="3383929"/>
            <a:ext cx="2965525" cy="2937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00" y="3672415"/>
            <a:ext cx="3270325" cy="2937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536" y="3429000"/>
            <a:ext cx="570992" cy="2937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3" y="4460315"/>
            <a:ext cx="5396754" cy="10798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267" y="3383929"/>
            <a:ext cx="2965525" cy="2937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00" y="3672415"/>
            <a:ext cx="3270325" cy="2937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536" y="3429000"/>
            <a:ext cx="570992" cy="29378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3" y="4460315"/>
            <a:ext cx="5396754" cy="10798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00" y="3672415"/>
            <a:ext cx="3270325" cy="2937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536" y="3429000"/>
            <a:ext cx="570992" cy="2937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3" y="4460315"/>
            <a:ext cx="5396754" cy="10798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00" y="3672415"/>
            <a:ext cx="3270325" cy="2937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94301" y="3075057"/>
            <a:ext cx="8993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latin typeface="Arial" panose="020B0604020202090204" pitchFamily="34" charset="0"/>
                <a:cs typeface="Arial" panose="020B0604020202090204" pitchFamily="34" charset="0"/>
              </a:rPr>
              <a:t>Processor Arch: Sequential</a:t>
            </a:r>
            <a:endParaRPr lang="en-US" altLang="zh-CN" sz="40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479" y="4481830"/>
            <a:ext cx="986119" cy="1973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479" y="4765022"/>
            <a:ext cx="1545516" cy="1973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236" y="5017102"/>
            <a:ext cx="3030072" cy="2284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57" y="5305506"/>
            <a:ext cx="3847655" cy="2746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171" y="5017102"/>
            <a:ext cx="747658" cy="2284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479" y="4765022"/>
            <a:ext cx="1545516" cy="1973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236" y="5017102"/>
            <a:ext cx="3030072" cy="2284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57" y="5305506"/>
            <a:ext cx="3847655" cy="2746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171" y="5017102"/>
            <a:ext cx="747658" cy="22843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236" y="5017102"/>
            <a:ext cx="3030072" cy="2284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57" y="5305506"/>
            <a:ext cx="3847655" cy="2746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171" y="5017102"/>
            <a:ext cx="747658" cy="22843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57" y="5305506"/>
            <a:ext cx="3847655" cy="2746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171" y="5017102"/>
            <a:ext cx="747658" cy="22843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57" y="5305506"/>
            <a:ext cx="3847655" cy="27465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74" y="5986108"/>
            <a:ext cx="4256441" cy="47879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2941"/>
          <a:stretch>
            <a:fillRect/>
          </a:stretch>
        </p:blipFill>
        <p:spPr>
          <a:xfrm>
            <a:off x="155863" y="1168400"/>
            <a:ext cx="11880273" cy="55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Decode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561" y="1592143"/>
            <a:ext cx="4859632" cy="1442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1" y="3288158"/>
            <a:ext cx="5068482" cy="1393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3" y="4879103"/>
            <a:ext cx="2772076" cy="8527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" y="6075257"/>
            <a:ext cx="4263284" cy="3230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58" y="1488109"/>
            <a:ext cx="5524726" cy="41608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5731810"/>
            <a:ext cx="2434564" cy="952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920" y="5100795"/>
            <a:ext cx="2434564" cy="952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225" y="3508438"/>
            <a:ext cx="4524818" cy="9525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1751336"/>
            <a:ext cx="1225986" cy="2487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7" y="1988812"/>
            <a:ext cx="2325071" cy="2091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2183738"/>
            <a:ext cx="1225986" cy="2487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2448355"/>
            <a:ext cx="1036121" cy="2102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225" y="2658906"/>
            <a:ext cx="3177029" cy="2858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561" y="1592143"/>
            <a:ext cx="4859632" cy="1442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1" y="3288158"/>
            <a:ext cx="5068482" cy="1393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3" y="4879103"/>
            <a:ext cx="2772076" cy="8527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" y="6075257"/>
            <a:ext cx="4263284" cy="3230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58" y="1488109"/>
            <a:ext cx="5524726" cy="41608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5731810"/>
            <a:ext cx="2434564" cy="952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920" y="5100795"/>
            <a:ext cx="2434564" cy="952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225" y="3508438"/>
            <a:ext cx="4524818" cy="952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7" y="1988812"/>
            <a:ext cx="2325071" cy="2091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2183738"/>
            <a:ext cx="1225986" cy="2487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2448355"/>
            <a:ext cx="1036121" cy="2102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225" y="2658906"/>
            <a:ext cx="3177029" cy="28580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561" y="1592143"/>
            <a:ext cx="4859632" cy="1442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1" y="3288158"/>
            <a:ext cx="5068482" cy="1393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3" y="4879103"/>
            <a:ext cx="2772076" cy="8527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" y="6075257"/>
            <a:ext cx="4263284" cy="3230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58" y="1488109"/>
            <a:ext cx="5524726" cy="41608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5731810"/>
            <a:ext cx="2434564" cy="952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920" y="5100795"/>
            <a:ext cx="2434564" cy="952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225" y="3508438"/>
            <a:ext cx="4524818" cy="952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2183738"/>
            <a:ext cx="1225986" cy="2487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2448355"/>
            <a:ext cx="1036121" cy="2102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225" y="2658906"/>
            <a:ext cx="3177029" cy="2858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Basic Stages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794" y="1509558"/>
            <a:ext cx="10730412" cy="444508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561" y="1592143"/>
            <a:ext cx="4859632" cy="1442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1" y="3288158"/>
            <a:ext cx="5068482" cy="1393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3" y="4879103"/>
            <a:ext cx="2772076" cy="8527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" y="6075257"/>
            <a:ext cx="4263284" cy="3230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58" y="1488109"/>
            <a:ext cx="5524726" cy="41608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5731810"/>
            <a:ext cx="2434564" cy="952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920" y="5100795"/>
            <a:ext cx="2434564" cy="952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225" y="3508438"/>
            <a:ext cx="4524818" cy="952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2448355"/>
            <a:ext cx="1036121" cy="2102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225" y="2658906"/>
            <a:ext cx="3177029" cy="28580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561" y="1592143"/>
            <a:ext cx="4859632" cy="1442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1" y="3288158"/>
            <a:ext cx="5068482" cy="1393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3" y="4879103"/>
            <a:ext cx="2772076" cy="8527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" y="6075257"/>
            <a:ext cx="4263284" cy="3230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58" y="1488109"/>
            <a:ext cx="5524726" cy="41608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5731810"/>
            <a:ext cx="2434564" cy="952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920" y="5100795"/>
            <a:ext cx="2434564" cy="952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225" y="3508438"/>
            <a:ext cx="4524818" cy="9525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225" y="2658906"/>
            <a:ext cx="3177029" cy="2858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561" y="1592143"/>
            <a:ext cx="4859632" cy="1442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1" y="3288158"/>
            <a:ext cx="5068482" cy="1393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3" y="4879103"/>
            <a:ext cx="2772076" cy="8527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" y="6075257"/>
            <a:ext cx="4263284" cy="3230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58" y="1488109"/>
            <a:ext cx="5524726" cy="41608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5731810"/>
            <a:ext cx="2434564" cy="952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920" y="5100795"/>
            <a:ext cx="2434564" cy="952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225" y="3508438"/>
            <a:ext cx="4524818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561" y="1592143"/>
            <a:ext cx="4859632" cy="1442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1" y="3288158"/>
            <a:ext cx="5068482" cy="1393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3" y="4879103"/>
            <a:ext cx="2772076" cy="8527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" y="6075257"/>
            <a:ext cx="4263284" cy="3230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58" y="1488109"/>
            <a:ext cx="5524726" cy="41608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5731810"/>
            <a:ext cx="2434564" cy="952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920" y="5100795"/>
            <a:ext cx="2434564" cy="952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6897" y="3454423"/>
            <a:ext cx="2271415" cy="4924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2604" y="3177980"/>
            <a:ext cx="2271415" cy="4924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1423" y="3930702"/>
            <a:ext cx="1609514" cy="2140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445" y="4180698"/>
            <a:ext cx="3369376" cy="44802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561" y="1592143"/>
            <a:ext cx="4859632" cy="1442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1" y="3288158"/>
            <a:ext cx="5068482" cy="1393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3" y="4879103"/>
            <a:ext cx="2772076" cy="8527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" y="6075257"/>
            <a:ext cx="4263284" cy="3230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58" y="1488109"/>
            <a:ext cx="5524726" cy="41608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5731810"/>
            <a:ext cx="2434564" cy="952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920" y="5100795"/>
            <a:ext cx="2434564" cy="952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1423" y="3930702"/>
            <a:ext cx="1609514" cy="2140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445" y="4180698"/>
            <a:ext cx="3369376" cy="44802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561" y="1592143"/>
            <a:ext cx="4859632" cy="1442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1" y="3288158"/>
            <a:ext cx="5068482" cy="1393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3" y="4879103"/>
            <a:ext cx="2772076" cy="8527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" y="6075257"/>
            <a:ext cx="4263284" cy="3230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58" y="1488109"/>
            <a:ext cx="5524726" cy="41608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5731810"/>
            <a:ext cx="2434564" cy="952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920" y="5100795"/>
            <a:ext cx="2434564" cy="952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445" y="4180698"/>
            <a:ext cx="3369376" cy="44802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561" y="1592143"/>
            <a:ext cx="4859632" cy="1442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1" y="3288158"/>
            <a:ext cx="5068482" cy="1393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3" y="4879103"/>
            <a:ext cx="2772076" cy="8527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" y="6075257"/>
            <a:ext cx="4263284" cy="3230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58" y="1488109"/>
            <a:ext cx="5524726" cy="41608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5731810"/>
            <a:ext cx="2434564" cy="952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920" y="5100795"/>
            <a:ext cx="2434564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561" y="1592143"/>
            <a:ext cx="4859632" cy="1442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1" y="3288158"/>
            <a:ext cx="5068482" cy="1393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3" y="4879103"/>
            <a:ext cx="2772076" cy="8527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" y="6075257"/>
            <a:ext cx="4263284" cy="3230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58" y="1488109"/>
            <a:ext cx="5524726" cy="41608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5731810"/>
            <a:ext cx="2434564" cy="952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920" y="5100795"/>
            <a:ext cx="2137949" cy="83645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561" y="1592143"/>
            <a:ext cx="4859632" cy="1442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1" y="3288158"/>
            <a:ext cx="5068482" cy="1393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3" y="4879103"/>
            <a:ext cx="2772076" cy="8527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" y="6075257"/>
            <a:ext cx="4263284" cy="3230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58" y="1488109"/>
            <a:ext cx="5524726" cy="41608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748" y="5731810"/>
            <a:ext cx="2434564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561" y="1592143"/>
            <a:ext cx="4859632" cy="1442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1" y="3288158"/>
            <a:ext cx="5068482" cy="1393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3" y="4879103"/>
            <a:ext cx="2772076" cy="8527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8" y="6075257"/>
            <a:ext cx="4263284" cy="3230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658" y="1488109"/>
            <a:ext cx="5524726" cy="41608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71755"/>
            <a:ext cx="9866630" cy="65570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100945" y="746760"/>
            <a:ext cx="20910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回想一下</a:t>
            </a:r>
            <a:r>
              <a:rPr lang="en-US" altLang="zh-CN"/>
              <a:t>pushq</a:t>
            </a:r>
            <a:r>
              <a:rPr lang="zh-CN" altLang="en-US"/>
              <a:t>？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rrmovq</a:t>
            </a:r>
            <a:r>
              <a:rPr lang="zh-CN" altLang="en-US"/>
              <a:t>执行阶段？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355" y="2023110"/>
            <a:ext cx="4123690" cy="42392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310005" y="3234055"/>
            <a:ext cx="1230630" cy="256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602355" y="2875280"/>
            <a:ext cx="1867535" cy="520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688330" y="2941320"/>
            <a:ext cx="1602740" cy="387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572125" y="4135120"/>
            <a:ext cx="2094230" cy="505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579110" y="4794250"/>
            <a:ext cx="1918335" cy="292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644515" y="2216785"/>
            <a:ext cx="1383665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19" y="1488109"/>
            <a:ext cx="6124713" cy="4797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58" y="1463826"/>
            <a:ext cx="4383570" cy="39304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954" y="5119967"/>
            <a:ext cx="3776233" cy="1028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014" y="3562510"/>
            <a:ext cx="4613986" cy="12569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014" y="2362264"/>
            <a:ext cx="5358718" cy="9332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9007" y="1790476"/>
            <a:ext cx="2493333" cy="5232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233" y="1504582"/>
            <a:ext cx="2493333" cy="52322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19" y="1488109"/>
            <a:ext cx="6124713" cy="4797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58" y="1463826"/>
            <a:ext cx="4383570" cy="39304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954" y="5119967"/>
            <a:ext cx="3776233" cy="1028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014" y="3562510"/>
            <a:ext cx="4613986" cy="12569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014" y="2362264"/>
            <a:ext cx="5358718" cy="9332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9007" y="1790476"/>
            <a:ext cx="2493333" cy="52322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19" y="1488109"/>
            <a:ext cx="6124713" cy="4797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58" y="1463826"/>
            <a:ext cx="4383570" cy="39304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954" y="5119967"/>
            <a:ext cx="3776233" cy="1028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014" y="3562510"/>
            <a:ext cx="4613986" cy="12569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351" y="2332354"/>
            <a:ext cx="3227294" cy="2709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577" y="2536519"/>
            <a:ext cx="1150418" cy="2709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954" y="2859133"/>
            <a:ext cx="3851538" cy="27099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19" y="1488109"/>
            <a:ext cx="6124713" cy="4797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58" y="1463826"/>
            <a:ext cx="4383570" cy="39304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954" y="5119967"/>
            <a:ext cx="3776233" cy="1028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014" y="3562510"/>
            <a:ext cx="4613986" cy="12569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577" y="2536519"/>
            <a:ext cx="1150418" cy="2709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954" y="2859133"/>
            <a:ext cx="3851538" cy="27099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19" y="1488109"/>
            <a:ext cx="6124713" cy="4797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58" y="1463826"/>
            <a:ext cx="4383570" cy="39304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954" y="5119967"/>
            <a:ext cx="3776233" cy="1028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014" y="3562510"/>
            <a:ext cx="4613986" cy="12569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954" y="2859133"/>
            <a:ext cx="3851538" cy="27099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19" y="1488109"/>
            <a:ext cx="6124713" cy="4797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58" y="1463826"/>
            <a:ext cx="4383570" cy="39304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954" y="5119967"/>
            <a:ext cx="3776233" cy="1028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61" y="4592710"/>
            <a:ext cx="2176695" cy="3084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425" y="4306817"/>
            <a:ext cx="1703359" cy="2413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60" y="3764556"/>
            <a:ext cx="1703359" cy="30843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19" y="1488109"/>
            <a:ext cx="6124713" cy="4797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58" y="1463826"/>
            <a:ext cx="4383570" cy="39304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954" y="5119967"/>
            <a:ext cx="3776233" cy="1028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425" y="4306817"/>
            <a:ext cx="1703359" cy="2413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61" y="4592710"/>
            <a:ext cx="2176695" cy="30843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19" y="1488109"/>
            <a:ext cx="6124713" cy="4797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58" y="1463826"/>
            <a:ext cx="4383570" cy="39304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954" y="5119967"/>
            <a:ext cx="3776233" cy="1028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61" y="4592710"/>
            <a:ext cx="2176695" cy="30843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19" y="1488109"/>
            <a:ext cx="6124713" cy="4797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58" y="1463826"/>
            <a:ext cx="4383570" cy="39304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284" y="5156679"/>
            <a:ext cx="2948185" cy="2132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56" y="5394300"/>
            <a:ext cx="2948185" cy="2132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09" y="5600336"/>
            <a:ext cx="2948185" cy="2132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233" y="5802790"/>
            <a:ext cx="591670" cy="31797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19" y="1488109"/>
            <a:ext cx="6124713" cy="4797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58" y="1463826"/>
            <a:ext cx="4383570" cy="39304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56" y="5394300"/>
            <a:ext cx="2948185" cy="2132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09" y="5600336"/>
            <a:ext cx="2948185" cy="2132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113" y="5813548"/>
            <a:ext cx="591670" cy="3179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155" y="73025"/>
            <a:ext cx="10161905" cy="669861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012950" y="5690870"/>
            <a:ext cx="2819400" cy="388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883150" y="5668645"/>
            <a:ext cx="1463040" cy="433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717155" y="5647055"/>
            <a:ext cx="1596390" cy="417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5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19" y="1488109"/>
            <a:ext cx="6124713" cy="4797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58" y="1463826"/>
            <a:ext cx="4383570" cy="39304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09" y="5600336"/>
            <a:ext cx="2948185" cy="2132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850" y="5813548"/>
            <a:ext cx="591670" cy="31797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19" y="1488109"/>
            <a:ext cx="6124713" cy="4797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58" y="1463826"/>
            <a:ext cx="4383570" cy="39304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092" y="5793450"/>
            <a:ext cx="591670" cy="31797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019" y="1488109"/>
            <a:ext cx="6124713" cy="4797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58" y="1463826"/>
            <a:ext cx="4383570" cy="39304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395" y="1549110"/>
            <a:ext cx="6346135" cy="24294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135" y="3429064"/>
            <a:ext cx="4310119" cy="280548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New PC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560" y="1800263"/>
            <a:ext cx="5741969" cy="258885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395" y="1549110"/>
            <a:ext cx="6346135" cy="24294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135" y="3429064"/>
            <a:ext cx="4310119" cy="280548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New PC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94301" y="3075057"/>
            <a:ext cx="8993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latin typeface="Arial" panose="020B0604020202090204" pitchFamily="34" charset="0"/>
                <a:cs typeface="Arial" panose="020B0604020202090204" pitchFamily="34" charset="0"/>
              </a:rPr>
              <a:t>Processor Arch: Pipelined</a:t>
            </a:r>
            <a:endParaRPr lang="en-US" altLang="zh-CN" sz="40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940770"/>
          </a:xfrm>
          <a:noFill/>
        </p:spPr>
        <p:txBody>
          <a:bodyPr wrap="square" rtlCol="0">
            <a:spAutoFit/>
          </a:bodyPr>
          <a:lstStyle/>
          <a:p>
            <a:pPr marL="0"/>
            <a:r>
              <a:rPr lang="en-US" altLang="zh-CN" sz="2400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Throughput and latency change</a:t>
            </a:r>
            <a:endParaRPr lang="en-US" altLang="zh-CN" sz="2400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  <a:p>
            <a:pPr marL="0"/>
            <a:endParaRPr lang="zh-CN" altLang="en-US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Pipeline Basics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7172" y="1869883"/>
            <a:ext cx="8897655" cy="471284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altLang="zh-CN" sz="2400" dirty="0">
                <a:latin typeface="微软雅黑" charset="-122"/>
                <a:ea typeface="微软雅黑" charset="-122"/>
              </a:rPr>
              <a:t>Critical moments</a:t>
            </a:r>
            <a:endParaRPr lang="zh-CN" altLang="en-US" sz="2400" dirty="0">
              <a:latin typeface="微软雅黑" charset="-122"/>
              <a:ea typeface="微软雅黑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Pipeline Basics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375" y="1622121"/>
            <a:ext cx="5128164" cy="52358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263" y="3453324"/>
            <a:ext cx="4818342" cy="3463463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400" b="1" dirty="0">
                <a:latin typeface="微软雅黑" charset="-122"/>
                <a:ea typeface="微软雅黑" charset="-122"/>
              </a:rPr>
              <a:t>Limitations of pipelining</a:t>
            </a:r>
            <a:endParaRPr lang="en-US" altLang="zh-CN" sz="2400" b="1" dirty="0">
              <a:latin typeface="微软雅黑" charset="-122"/>
              <a:ea typeface="微软雅黑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Nonuniform partitioning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Decreasing returns to pipeline depth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400" b="1" dirty="0">
                <a:latin typeface="微软雅黑" charset="-122"/>
                <a:ea typeface="微软雅黑" charset="-122"/>
              </a:rPr>
              <a:t>Stages</a:t>
            </a:r>
            <a:endParaRPr lang="en-US" altLang="zh-CN" sz="2400" b="1" dirty="0">
              <a:latin typeface="微软雅黑" charset="-122"/>
              <a:ea typeface="微软雅黑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AMD Zen2(3</a:t>
            </a:r>
            <a:r>
              <a:rPr lang="en-US" altLang="zh-CN" sz="2400" baseline="30000" dirty="0">
                <a:latin typeface="微软雅黑" charset="-122"/>
                <a:ea typeface="微软雅黑" charset="-122"/>
              </a:rPr>
              <a:t>th </a:t>
            </a:r>
            <a:r>
              <a:rPr lang="en-US" altLang="zh-CN" sz="2400" dirty="0">
                <a:latin typeface="微软雅黑" charset="-122"/>
                <a:ea typeface="微软雅黑" charset="-122"/>
              </a:rPr>
              <a:t>Gen Ryzen): 19 stages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Intel Ice Lake(10</a:t>
            </a:r>
            <a:r>
              <a:rPr lang="en-US" altLang="zh-CN" sz="2400" baseline="30000" dirty="0">
                <a:latin typeface="微软雅黑" charset="-122"/>
                <a:ea typeface="微软雅黑" charset="-122"/>
              </a:rPr>
              <a:t>th</a:t>
            </a:r>
            <a:r>
              <a:rPr lang="en-US" altLang="zh-CN" sz="2400" dirty="0">
                <a:latin typeface="微软雅黑" charset="-122"/>
                <a:ea typeface="微软雅黑" charset="-122"/>
              </a:rPr>
              <a:t> Gen core): 14-19 stages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Pipeline Basics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SEQ-&gt;SEQ+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57828" y="2214714"/>
            <a:ext cx="8276343" cy="251824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6976" y="1428509"/>
            <a:ext cx="3695550" cy="31676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87" y="2151537"/>
            <a:ext cx="5442427" cy="7811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87" y="3226930"/>
            <a:ext cx="5810374" cy="5020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7" y="4093142"/>
            <a:ext cx="3439165" cy="25955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988" y="4815552"/>
            <a:ext cx="7448324" cy="85539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Fetch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911" y="5981523"/>
            <a:ext cx="2705100" cy="660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3457" y="4596123"/>
            <a:ext cx="2705100" cy="660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010" y="3400442"/>
            <a:ext cx="3695550" cy="6604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8572" y="2315040"/>
            <a:ext cx="2912374" cy="6604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5956" y="1983147"/>
            <a:ext cx="2705100" cy="660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427" y="5096268"/>
            <a:ext cx="5540860" cy="660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1692" y="4657676"/>
            <a:ext cx="2705100" cy="6604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SEQ-&gt;SEQ+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66067" y="1031140"/>
            <a:ext cx="4285833" cy="58268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456941" y="1031140"/>
            <a:ext cx="3993072" cy="5826860"/>
            <a:chOff x="6456941" y="1031140"/>
            <a:chExt cx="3993072" cy="582686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6941" y="1031140"/>
              <a:ext cx="3993072" cy="582686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7212207" y="5930900"/>
              <a:ext cx="2010373" cy="6921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1832487" y="1118020"/>
            <a:ext cx="2434713" cy="6921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21241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Circuit retiming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PC update stage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No hardware PC registers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SEQ-&gt;SEQ+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456940" y="34759"/>
            <a:ext cx="4675879" cy="6823241"/>
            <a:chOff x="6456941" y="1031140"/>
            <a:chExt cx="3993072" cy="582686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456941" y="1031140"/>
              <a:ext cx="3993072" cy="582686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7212207" y="5930900"/>
              <a:ext cx="2010373" cy="6921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SEQ+-&gt;PIPE-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992064" y="1029506"/>
            <a:ext cx="4534887" cy="5828494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049" y="1031140"/>
            <a:ext cx="3993071" cy="582686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146099" y="6191249"/>
            <a:ext cx="471520" cy="2524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101208" y="4471662"/>
            <a:ext cx="364136" cy="2503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92488"/>
            <a:ext cx="4784124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Adding pipeline registers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charset="-122"/>
                <a:ea typeface="微软雅黑" charset="-122"/>
              </a:rPr>
              <a:t>Select PC</a:t>
            </a:r>
            <a:endParaRPr lang="en-US" altLang="zh-CN" sz="2400" b="1" dirty="0">
              <a:latin typeface="微软雅黑" charset="-122"/>
              <a:ea typeface="微软雅黑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charset="-122"/>
                <a:ea typeface="微软雅黑" charset="-122"/>
              </a:rPr>
              <a:t>Select A: </a:t>
            </a:r>
            <a:r>
              <a:rPr lang="en-US" altLang="zh-CN" sz="2400" dirty="0">
                <a:latin typeface="微软雅黑" charset="-122"/>
                <a:ea typeface="微软雅黑" charset="-122"/>
              </a:rPr>
              <a:t>Since </a:t>
            </a:r>
            <a:r>
              <a:rPr lang="en-US" altLang="zh-CN" sz="2400" dirty="0" err="1">
                <a:latin typeface="微软雅黑" charset="-122"/>
                <a:ea typeface="微软雅黑" charset="-122"/>
              </a:rPr>
              <a:t>valP</a:t>
            </a:r>
            <a:r>
              <a:rPr lang="en-US" altLang="zh-CN" sz="2400" dirty="0">
                <a:latin typeface="微软雅黑" charset="-122"/>
                <a:ea typeface="微软雅黑" charset="-122"/>
              </a:rPr>
              <a:t> is only used in the Memory period of call and in the Execute period of </a:t>
            </a:r>
            <a:r>
              <a:rPr lang="en-US" altLang="zh-CN" sz="2400" dirty="0" err="1">
                <a:latin typeface="微软雅黑" charset="-122"/>
                <a:ea typeface="微软雅黑" charset="-122"/>
              </a:rPr>
              <a:t>jXX</a:t>
            </a:r>
            <a:r>
              <a:rPr lang="en-US" altLang="zh-CN" sz="2400" dirty="0">
                <a:latin typeface="微软雅黑" charset="-122"/>
                <a:ea typeface="微软雅黑" charset="-122"/>
              </a:rPr>
              <a:t> and both of them do not need </a:t>
            </a:r>
            <a:r>
              <a:rPr lang="en-US" altLang="zh-CN" sz="2400" dirty="0" err="1">
                <a:latin typeface="微软雅黑" charset="-122"/>
                <a:ea typeface="微软雅黑" charset="-122"/>
              </a:rPr>
              <a:t>valA</a:t>
            </a:r>
            <a:r>
              <a:rPr lang="en-US" altLang="zh-CN" sz="2400" dirty="0">
                <a:latin typeface="微软雅黑" charset="-122"/>
                <a:ea typeface="微软雅黑" charset="-122"/>
              </a:rPr>
              <a:t>,  Select A module is used to reduce the number of registers</a:t>
            </a:r>
            <a:r>
              <a:rPr lang="en-US" altLang="zh-CN" dirty="0"/>
              <a:t>.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SEQ+-&gt;PIPE-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028050" y="45720"/>
            <a:ext cx="5252895" cy="6751320"/>
            <a:chOff x="5992064" y="1029506"/>
            <a:chExt cx="4534887" cy="5828494"/>
          </a:xfrm>
        </p:grpSpPr>
        <p:pic>
          <p:nvPicPr>
            <p:cNvPr id="11" name="内容占位符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92064" y="1029506"/>
              <a:ext cx="4534887" cy="5828494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7146099" y="6191249"/>
              <a:ext cx="471520" cy="2524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8101208" y="4471662"/>
              <a:ext cx="364136" cy="2503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72933"/>
            <a:ext cx="10515600" cy="4351338"/>
          </a:xfrm>
        </p:spPr>
        <p:txBody>
          <a:bodyPr/>
          <a:lstStyle/>
          <a:p>
            <a:r>
              <a:rPr lang="en-US" altLang="zh-CN" sz="2400" dirty="0">
                <a:latin typeface="微软雅黑" charset="-122"/>
                <a:ea typeface="微软雅黑" charset="-122"/>
              </a:rPr>
              <a:t>Data hazard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r>
              <a:rPr lang="en-US" altLang="zh-CN" sz="2400" dirty="0">
                <a:latin typeface="微软雅黑" charset="-122"/>
                <a:ea typeface="微软雅黑" charset="-122"/>
              </a:rPr>
              <a:t>Control hazard</a:t>
            </a:r>
            <a:endParaRPr lang="zh-CN" altLang="en-US" sz="2400" dirty="0">
              <a:latin typeface="微软雅黑" charset="-122"/>
              <a:ea typeface="微软雅黑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Problems:	Data/Control Dependency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8479" y="3660242"/>
            <a:ext cx="8125923" cy="2464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272" y="1419653"/>
            <a:ext cx="6805481" cy="162410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36030"/>
            <a:ext cx="7152516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Handling 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  <a:p>
            <a:pPr marL="0" indent="0">
              <a:buNone/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data 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  <a:p>
            <a:pPr marL="0" indent="0">
              <a:buNone/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hazard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  <a:p>
            <a:endParaRPr lang="en-US" altLang="zh-CN" sz="2400" dirty="0">
              <a:latin typeface="微软雅黑" charset="-122"/>
              <a:ea typeface="微软雅黑" charset="-122"/>
            </a:endParaRPr>
          </a:p>
          <a:p>
            <a:endParaRPr lang="en-US" altLang="zh-CN" sz="2400" dirty="0">
              <a:latin typeface="微软雅黑" charset="-122"/>
              <a:ea typeface="微软雅黑" charset="-122"/>
            </a:endParaRPr>
          </a:p>
          <a:p>
            <a:pPr marL="0" indent="0">
              <a:buNone/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Handling</a:t>
            </a:r>
            <a:r>
              <a:rPr lang="zh-CN" altLang="en-US" sz="2400" dirty="0">
                <a:latin typeface="微软雅黑" charset="-122"/>
                <a:ea typeface="微软雅黑" charset="-122"/>
              </a:rPr>
              <a:t> 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  <a:p>
            <a:pPr marL="0" indent="0">
              <a:buNone/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control 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  <a:p>
            <a:pPr marL="0" indent="0">
              <a:buNone/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hazard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A Simple Solution:</a:t>
            </a:r>
            <a:r>
              <a:rPr lang="zh-CN" altLang="en-US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 </a:t>
            </a:r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Bubbles and Stalls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8460" y="1100240"/>
            <a:ext cx="8254652" cy="25436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460" y="3714294"/>
            <a:ext cx="8292013" cy="2497943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Another Solution: Forward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8930" y="1299050"/>
            <a:ext cx="3027967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>
                <a:latin typeface="微软雅黑" charset="-122"/>
                <a:ea typeface="微软雅黑" charset="-122"/>
              </a:rPr>
              <a:t>Need the data that has not written back to the registers when decoding.</a:t>
            </a:r>
            <a:endParaRPr lang="en-US" altLang="zh-CN" sz="2000" dirty="0">
              <a:latin typeface="微软雅黑" charset="-122"/>
              <a:ea typeface="微软雅黑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b="1" dirty="0">
                <a:latin typeface="微软雅黑" charset="-122"/>
                <a:ea typeface="微软雅黑" charset="-122"/>
              </a:rPr>
              <a:t>Principle: Try to use forward. If failed, use stall.</a:t>
            </a:r>
            <a:endParaRPr lang="en-US" altLang="zh-CN" sz="2000" b="1" dirty="0">
              <a:latin typeface="微软雅黑" charset="-122"/>
              <a:ea typeface="微软雅黑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 err="1">
                <a:latin typeface="微软雅黑" charset="-122"/>
                <a:ea typeface="微软雅黑" charset="-122"/>
              </a:rPr>
              <a:t>Sel+Fwd</a:t>
            </a:r>
            <a:r>
              <a:rPr lang="en-US" altLang="zh-CN" sz="2000" dirty="0">
                <a:latin typeface="微软雅黑" charset="-122"/>
                <a:ea typeface="微软雅黑" charset="-122"/>
              </a:rPr>
              <a:t> A</a:t>
            </a:r>
            <a:endParaRPr lang="en-US" altLang="zh-CN" sz="2000" dirty="0">
              <a:latin typeface="微软雅黑" charset="-122"/>
              <a:ea typeface="微软雅黑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 err="1">
                <a:latin typeface="微软雅黑" charset="-122"/>
                <a:ea typeface="微软雅黑" charset="-122"/>
              </a:rPr>
              <a:t>Fwd</a:t>
            </a:r>
            <a:r>
              <a:rPr lang="en-US" altLang="zh-CN" sz="2000" dirty="0">
                <a:latin typeface="微软雅黑" charset="-122"/>
                <a:ea typeface="微软雅黑" charset="-122"/>
              </a:rPr>
              <a:t> B</a:t>
            </a:r>
            <a:endParaRPr lang="en-US" altLang="zh-CN" sz="2000" dirty="0">
              <a:latin typeface="微软雅黑" charset="-122"/>
              <a:ea typeface="微软雅黑" charset="-122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endParaRPr lang="en-US" altLang="zh-CN" sz="2000" dirty="0"/>
          </a:p>
        </p:txBody>
      </p:sp>
      <p:pic>
        <p:nvPicPr>
          <p:cNvPr id="7" name="内容占位符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5006" y="1031140"/>
            <a:ext cx="4537394" cy="583171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7844062" y="1031140"/>
            <a:ext cx="4218217" cy="5826860"/>
            <a:chOff x="7844062" y="1031140"/>
            <a:chExt cx="4218217" cy="58268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44062" y="1031140"/>
              <a:ext cx="4218217" cy="582686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9701408" y="4252586"/>
              <a:ext cx="419622" cy="582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0273430" y="4265112"/>
              <a:ext cx="323589" cy="56993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641848" y="1934082"/>
            <a:ext cx="4379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charset="-122"/>
                <a:ea typeface="微软雅黑" charset="-122"/>
              </a:rPr>
              <a:t>HCL:</a:t>
            </a:r>
            <a:endParaRPr lang="en-US" altLang="zh-CN" sz="20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Modified HCL: Select PC &amp; Fetch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094" y="1100240"/>
            <a:ext cx="6453754" cy="57094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449011"/>
            <a:ext cx="5453916" cy="18512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116" y="4478747"/>
            <a:ext cx="4478964" cy="9427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内容占位符 1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100240"/>
            <a:ext cx="7246406" cy="565108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22858" y="2502200"/>
            <a:ext cx="1395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charset="-122"/>
                <a:ea typeface="微软雅黑" charset="-122"/>
              </a:rPr>
              <a:t>HCL:</a:t>
            </a:r>
            <a:endParaRPr lang="en-US" altLang="zh-CN" sz="20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47521" y="1421018"/>
            <a:ext cx="536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微软雅黑" charset="-122"/>
                <a:ea typeface="微软雅黑" charset="-122"/>
              </a:rPr>
              <a:t>Pay attention to the order!</a:t>
            </a:r>
            <a:endParaRPr lang="zh-CN" altLang="en-US" sz="2400" dirty="0">
              <a:solidFill>
                <a:srgbClr val="FF000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Modified HCL: Decode &amp; Write back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208" y="2971410"/>
            <a:ext cx="5215003" cy="16302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208" y="4636175"/>
            <a:ext cx="5185666" cy="14503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Modified HCL: Execute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252010" y="3595925"/>
            <a:ext cx="2235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charset="-122"/>
                <a:ea typeface="微软雅黑" charset="-122"/>
              </a:rPr>
              <a:t>HCL:</a:t>
            </a:r>
            <a:r>
              <a:rPr lang="zh-CN" altLang="en-US" sz="2000" b="1" dirty="0">
                <a:latin typeface="微软雅黑" charset="-122"/>
                <a:ea typeface="微软雅黑" charset="-122"/>
              </a:rPr>
              <a:t> </a:t>
            </a:r>
            <a:r>
              <a:rPr lang="en-US" altLang="zh-CN" sz="2000" b="1" dirty="0">
                <a:latin typeface="微软雅黑" charset="-122"/>
                <a:ea typeface="微软雅黑" charset="-122"/>
              </a:rPr>
              <a:t>left</a:t>
            </a:r>
            <a:r>
              <a:rPr lang="zh-CN" altLang="en-US" sz="2000" b="1" dirty="0">
                <a:latin typeface="微软雅黑" charset="-122"/>
                <a:ea typeface="微软雅黑" charset="-122"/>
              </a:rPr>
              <a:t> </a:t>
            </a:r>
            <a:r>
              <a:rPr lang="en-US" altLang="zh-CN" sz="2000" b="1" dirty="0">
                <a:latin typeface="微软雅黑" charset="-122"/>
                <a:ea typeface="微软雅黑" charset="-122"/>
              </a:rPr>
              <a:t>out</a:t>
            </a:r>
            <a:endParaRPr lang="en-US" altLang="zh-CN" sz="2000" b="1" dirty="0">
              <a:latin typeface="微软雅黑" charset="-122"/>
              <a:ea typeface="微软雅黑" charset="-122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49311" y="1870075"/>
            <a:ext cx="8229577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6976" y="1428509"/>
            <a:ext cx="3695550" cy="31676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87" y="2151537"/>
            <a:ext cx="5442427" cy="7811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87" y="3226930"/>
            <a:ext cx="5810374" cy="5020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7" y="4093142"/>
            <a:ext cx="3439165" cy="25955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988" y="4815552"/>
            <a:ext cx="7448324" cy="85539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Fetch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911" y="5981523"/>
            <a:ext cx="2705100" cy="660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3457" y="4596123"/>
            <a:ext cx="2705100" cy="660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010" y="3400442"/>
            <a:ext cx="3695550" cy="660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427" y="5096268"/>
            <a:ext cx="5540860" cy="660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1692" y="4657676"/>
            <a:ext cx="2705100" cy="6604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61025" y="985421"/>
            <a:ext cx="1146995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Modified HCL: Memory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89102" y="3591689"/>
            <a:ext cx="2235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charset="-122"/>
                <a:ea typeface="微软雅黑" charset="-122"/>
              </a:rPr>
              <a:t>HCL:</a:t>
            </a:r>
            <a:r>
              <a:rPr lang="zh-CN" altLang="en-US" sz="2000" b="1" dirty="0">
                <a:latin typeface="微软雅黑" charset="-122"/>
                <a:ea typeface="微软雅黑" charset="-122"/>
              </a:rPr>
              <a:t> </a:t>
            </a:r>
            <a:r>
              <a:rPr lang="en-US" altLang="zh-CN" sz="2000" b="1" dirty="0">
                <a:latin typeface="微软雅黑" charset="-122"/>
                <a:ea typeface="微软雅黑" charset="-122"/>
              </a:rPr>
              <a:t>left</a:t>
            </a:r>
            <a:r>
              <a:rPr lang="zh-CN" altLang="en-US" sz="2000" b="1" dirty="0">
                <a:latin typeface="微软雅黑" charset="-122"/>
                <a:ea typeface="微软雅黑" charset="-122"/>
              </a:rPr>
              <a:t> </a:t>
            </a:r>
            <a:r>
              <a:rPr lang="en-US" altLang="zh-CN" sz="2000" b="1" dirty="0">
                <a:latin typeface="微软雅黑" charset="-122"/>
                <a:ea typeface="微软雅黑" charset="-122"/>
              </a:rPr>
              <a:t>out</a:t>
            </a:r>
            <a:endParaRPr lang="en-US" altLang="zh-CN" sz="2000" b="1" dirty="0">
              <a:latin typeface="微软雅黑" charset="-122"/>
              <a:ea typeface="微软雅黑" charset="-122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67749" y="1737047"/>
            <a:ext cx="8163501" cy="4241228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Hazard: Load/Use 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44827" y="1414257"/>
            <a:ext cx="9502345" cy="1890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b="1" dirty="0">
                <a:latin typeface="微软雅黑" charset="-122"/>
                <a:ea typeface="微软雅黑" charset="-122"/>
              </a:rPr>
              <a:t>You cannot just use forwarding to solve all the problems…</a:t>
            </a:r>
            <a:endParaRPr lang="en-US" altLang="zh-CN" sz="2000" b="1" dirty="0">
              <a:latin typeface="微软雅黑" charset="-122"/>
              <a:ea typeface="微软雅黑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>
                <a:latin typeface="微软雅黑" charset="-122"/>
                <a:ea typeface="微软雅黑" charset="-122"/>
              </a:rPr>
              <a:t>Last instruction reads data from memory to a register, and present instruction needs the data in this register.</a:t>
            </a:r>
            <a:endParaRPr lang="en-US" altLang="zh-CN" sz="2000" dirty="0">
              <a:latin typeface="微软雅黑" charset="-122"/>
              <a:ea typeface="微软雅黑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>
                <a:latin typeface="微软雅黑" charset="-122"/>
                <a:ea typeface="微软雅黑" charset="-122"/>
              </a:rPr>
              <a:t>Must stall and insert a bubble, then forward from memory stage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4827" y="3474911"/>
            <a:ext cx="9502345" cy="3095867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Hazard: ret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44827" y="1414257"/>
            <a:ext cx="9502345" cy="1738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>
                <a:latin typeface="微软雅黑" charset="-122"/>
                <a:ea typeface="微软雅黑" charset="-122"/>
              </a:rPr>
              <a:t>The PC of the next instruction of ret will be known until memory stage.</a:t>
            </a:r>
            <a:endParaRPr lang="en-US" altLang="zh-CN" sz="2000" dirty="0">
              <a:latin typeface="微软雅黑" charset="-122"/>
              <a:ea typeface="微软雅黑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>
                <a:latin typeface="微软雅黑" charset="-122"/>
                <a:ea typeface="微软雅黑" charset="-122"/>
              </a:rPr>
              <a:t>Insert three bubbles.</a:t>
            </a:r>
            <a:endParaRPr lang="en-US" altLang="zh-CN" sz="2000" dirty="0">
              <a:latin typeface="微软雅黑" charset="-122"/>
              <a:ea typeface="微软雅黑" charset="-122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endParaRPr lang="zh-CN" altLang="en-US" sz="2000" dirty="0"/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lang="zh-CN" altLang="en-US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8777" y="2528469"/>
            <a:ext cx="10021672" cy="421177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Hazard: Branch Misprediction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44827" y="1414257"/>
            <a:ext cx="9502345" cy="219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>
                <a:latin typeface="微软雅黑" charset="-122"/>
                <a:ea typeface="微软雅黑" charset="-122"/>
              </a:rPr>
              <a:t>After Execute stage, the right branch will be known.</a:t>
            </a:r>
            <a:endParaRPr lang="en-US" altLang="zh-CN" sz="2000" dirty="0">
              <a:latin typeface="微软雅黑" charset="-122"/>
              <a:ea typeface="微软雅黑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>
                <a:latin typeface="微软雅黑" charset="-122"/>
                <a:ea typeface="微软雅黑" charset="-122"/>
              </a:rPr>
              <a:t>Insert two bubbles.</a:t>
            </a:r>
            <a:endParaRPr lang="zh-CN" altLang="en-US" sz="2000" dirty="0">
              <a:latin typeface="微软雅黑" charset="-122"/>
              <a:ea typeface="微软雅黑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lang="en-US" altLang="zh-CN" sz="2000" dirty="0">
              <a:latin typeface="微软雅黑" charset="-122"/>
              <a:ea typeface="微软雅黑" charset="-122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endParaRPr lang="zh-CN" altLang="en-US" sz="2000" dirty="0"/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lang="zh-CN" altLang="en-US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2559328"/>
            <a:ext cx="10369550" cy="377427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Hazard Combination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16393" y="1085809"/>
            <a:ext cx="6759214" cy="18481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3047326"/>
            <a:ext cx="6759214" cy="1627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4969264"/>
            <a:ext cx="6732863" cy="170745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549" y="1092344"/>
            <a:ext cx="5669025" cy="576565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Hazard Detection &amp; Control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4544" y="3817011"/>
            <a:ext cx="6607456" cy="1418931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Implementing Pipeline Control</a:t>
            </a:r>
            <a:endParaRPr lang="zh-CN" altLang="en-US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80484" y="1077836"/>
            <a:ext cx="9031031" cy="57293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6976" y="1428509"/>
            <a:ext cx="3695550" cy="31676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87" y="2151537"/>
            <a:ext cx="5442427" cy="7811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87" y="3226930"/>
            <a:ext cx="5810374" cy="5020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7" y="4093142"/>
            <a:ext cx="3439165" cy="25955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988" y="4815552"/>
            <a:ext cx="7448324" cy="85539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Fetch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911" y="5981523"/>
            <a:ext cx="2705100" cy="660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3457" y="4596123"/>
            <a:ext cx="2705100" cy="660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427" y="5096268"/>
            <a:ext cx="5540860" cy="660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1692" y="4657676"/>
            <a:ext cx="2705100" cy="660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6976" y="1428509"/>
            <a:ext cx="3695550" cy="31676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87" y="2151537"/>
            <a:ext cx="5442427" cy="7811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87" y="3226930"/>
            <a:ext cx="5810374" cy="5020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7" y="4093142"/>
            <a:ext cx="3439165" cy="25955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988" y="4815552"/>
            <a:ext cx="7448324" cy="85539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30" y="393101"/>
            <a:ext cx="89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charset="-122"/>
                <a:ea typeface="微软雅黑" charset="-122"/>
                <a:cs typeface="Arial" panose="020B0604020202090204" pitchFamily="34" charset="0"/>
              </a:rPr>
              <a:t>Fetch</a:t>
            </a:r>
            <a:endParaRPr lang="en-US" altLang="zh-CN" sz="2800" b="1" dirty="0">
              <a:latin typeface="微软雅黑" charset="-122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85761" y="191872"/>
            <a:ext cx="7340600" cy="693336"/>
            <a:chOff x="2317814" y="191872"/>
            <a:chExt cx="7340600" cy="69333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7814" y="191872"/>
              <a:ext cx="7340600" cy="6223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2612" y="453408"/>
              <a:ext cx="482600" cy="4318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911" y="5981523"/>
            <a:ext cx="2705100" cy="660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427" y="5096268"/>
            <a:ext cx="5540860" cy="660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1692" y="4657676"/>
            <a:ext cx="2705100" cy="6604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326,&quot;width&quot;:15538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2010</Words>
  <Application>WPS 演示</Application>
  <PresentationFormat>宽屏</PresentationFormat>
  <Paragraphs>223</Paragraphs>
  <Slides>76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76</vt:i4>
      </vt:variant>
    </vt:vector>
  </HeadingPairs>
  <TitlesOfParts>
    <vt:vector size="87" baseType="lpstr">
      <vt:lpstr>Arial</vt:lpstr>
      <vt:lpstr>宋体</vt:lpstr>
      <vt:lpstr>Wingdings</vt:lpstr>
      <vt:lpstr>微软雅黑</vt:lpstr>
      <vt:lpstr>汉仪旗黑</vt:lpstr>
      <vt:lpstr>宋体</vt:lpstr>
      <vt:lpstr>Arial Unicode MS</vt:lpstr>
      <vt:lpstr>汉仪书宋二KW</vt:lpstr>
      <vt:lpstr>Calibri</vt:lpstr>
      <vt:lpstr>Helvetica Neue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panningxin</dc:creator>
  <cp:lastModifiedBy>啦啦啦~~</cp:lastModifiedBy>
  <cp:revision>10</cp:revision>
  <dcterms:created xsi:type="dcterms:W3CDTF">2023-10-20T12:19:13Z</dcterms:created>
  <dcterms:modified xsi:type="dcterms:W3CDTF">2023-10-20T12:19:13Z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2052-6.1.0.8274</vt:lpwstr>
  </property>
  <property fmtid="{D5CDD505-2E9C-101B-9397-08002B2CF9AE}" pid="3" name="ICV">
    <vt:lpwstr>229AC7AB975648E39C5C316510FB052C_41</vt:lpwstr>
  </property>
</Properties>
</file>