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404" r:id="rId4"/>
    <p:sldId id="398" r:id="rId6"/>
    <p:sldId id="399" r:id="rId7"/>
    <p:sldId id="455" r:id="rId8"/>
    <p:sldId id="396" r:id="rId9"/>
    <p:sldId id="397" r:id="rId10"/>
    <p:sldId id="395" r:id="rId11"/>
    <p:sldId id="405" r:id="rId12"/>
    <p:sldId id="454" r:id="rId13"/>
    <p:sldId id="453" r:id="rId14"/>
    <p:sldId id="400" r:id="rId15"/>
    <p:sldId id="456" r:id="rId16"/>
    <p:sldId id="408" r:id="rId17"/>
    <p:sldId id="410" r:id="rId18"/>
    <p:sldId id="440" r:id="rId19"/>
    <p:sldId id="401" r:id="rId20"/>
    <p:sldId id="411" r:id="rId21"/>
    <p:sldId id="459" r:id="rId22"/>
    <p:sldId id="402" r:id="rId23"/>
    <p:sldId id="452" r:id="rId24"/>
    <p:sldId id="403" r:id="rId25"/>
    <p:sldId id="451" r:id="rId26"/>
    <p:sldId id="414" r:id="rId27"/>
    <p:sldId id="457" r:id="rId28"/>
    <p:sldId id="415" r:id="rId29"/>
    <p:sldId id="458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507" r:id="rId60"/>
    <p:sldId id="508" r:id="rId61"/>
    <p:sldId id="509" r:id="rId62"/>
    <p:sldId id="510" r:id="rId63"/>
    <p:sldId id="511" r:id="rId64"/>
    <p:sldId id="512" r:id="rId65"/>
    <p:sldId id="513" r:id="rId66"/>
    <p:sldId id="514" r:id="rId67"/>
    <p:sldId id="515" r:id="rId68"/>
    <p:sldId id="516" r:id="rId69"/>
    <p:sldId id="517" r:id="rId70"/>
    <p:sldId id="518" r:id="rId71"/>
    <p:sldId id="519" r:id="rId72"/>
    <p:sldId id="520" r:id="rId73"/>
    <p:sldId id="521" r:id="rId74"/>
  </p:sldIdLst>
  <p:sldSz cx="12192000" cy="6858000"/>
  <p:notesSz cx="6858000" cy="9144000"/>
  <p:custDataLst>
    <p:tags r:id="rId7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8" Type="http://schemas.openxmlformats.org/officeDocument/2006/relationships/tags" Target="tags/tag8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C7E3-5DD7-4C75-A66D-699E2EAC0A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3E41-E0F2-41C5-8D9B-EF587DA65A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8CC5-7FA6-814B-862B-2C3B6452588F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12FE-D90E-4AD3-A653-F83D9EEF4C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F39C-9A10-4E92-86B2-F02A10CFC5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43.png"/><Relationship Id="rId1" Type="http://schemas.openxmlformats.org/officeDocument/2006/relationships/tags" Target="../tags/tag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7.png"/><Relationship Id="rId14" Type="http://schemas.openxmlformats.org/officeDocument/2006/relationships/image" Target="../media/image66.png"/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1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Relationship Id="rId3" Type="http://schemas.openxmlformats.org/officeDocument/2006/relationships/image" Target="../media/image77.png"/><Relationship Id="rId2" Type="http://schemas.openxmlformats.org/officeDocument/2006/relationships/image" Target="../media/image69.jpeg"/><Relationship Id="rId1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png"/><Relationship Id="rId3" Type="http://schemas.openxmlformats.org/officeDocument/2006/relationships/image" Target="../media/image71.png"/><Relationship Id="rId2" Type="http://schemas.openxmlformats.org/officeDocument/2006/relationships/image" Target="../media/image85.png"/><Relationship Id="rId1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7.png"/><Relationship Id="rId4" Type="http://schemas.openxmlformats.org/officeDocument/2006/relationships/image" Target="../media/image71.png"/><Relationship Id="rId3" Type="http://schemas.openxmlformats.org/officeDocument/2006/relationships/image" Target="../media/image86.png"/><Relationship Id="rId2" Type="http://schemas.openxmlformats.org/officeDocument/2006/relationships/image" Target="../media/image69.jpeg"/><Relationship Id="rId1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/>
              <a:t>Memory Hierarchy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访问磁盘：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DMA</a:t>
            </a:r>
            <a:endParaRPr lang="zh-CN" altLang="en-US" dirty="0"/>
          </a:p>
        </p:txBody>
      </p:sp>
      <p:pic>
        <p:nvPicPr>
          <p:cNvPr id="4" name="Picture 1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67087" y="2115344"/>
            <a:ext cx="5457825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访问磁盘：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DMA</a:t>
            </a:r>
            <a:endParaRPr lang="zh-CN" altLang="en-US" dirty="0"/>
          </a:p>
        </p:txBody>
      </p:sp>
      <p:pic>
        <p:nvPicPr>
          <p:cNvPr id="5" name="Picture 1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09925" y="2096294"/>
            <a:ext cx="57721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机械硬盘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HDD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>
                <a:latin typeface="等线" panose="02010600030101010101" pitchFamily="2" charset="-122"/>
                <a:ea typeface="等线" panose="02010600030101010101" pitchFamily="2" charset="-122"/>
              </a:rPr>
              <a:t>一些概念</a:t>
            </a:r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en-US">
                <a:latin typeface="等线" panose="02010600030101010101" pitchFamily="2" charset="-122"/>
                <a:ea typeface="等线" panose="02010600030101010101" pitchFamily="2" charset="-122"/>
              </a:rPr>
              <a:t>盘片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、表面、主轴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磁道、扇区、间隙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1"/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柱面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磁盘容量</a:t>
            </a:r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2446" y="1600029"/>
            <a:ext cx="7127107" cy="2790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5460915"/>
            <a:ext cx="7484911" cy="805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机械硬盘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HDD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4280" y="2134298"/>
            <a:ext cx="10503440" cy="37339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固态硬盘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SSD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写比读慢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顺序访问比随机访问快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相比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HDD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快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耗能低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缺点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有闪存写寿命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比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HDD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贵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局部性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The </a:t>
                </a:r>
                <a:r>
                  <a:rPr lang="en-US" altLang="zh-CN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why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behind </a:t>
                </a:r>
                <a:r>
                  <a:rPr lang="en-US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caching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and the memory hierarchy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时间局部性：重复引用相同变量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空间局部性：步长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引用模式，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onsolas" panose="020B0609020204030204" pitchFamily="49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越小空间局部性越好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指令的空间、时间局部性：循环次数越多、循环体越小越好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关于单位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K(kilo), M(mega), G(giga), T(tera): context dependent</a:t>
                </a:r>
                <a:endParaRPr lang="en-US" altLang="zh-CN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DRAM &amp; SRAM: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Disk &amp; network: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zh-CN" altLang="en-US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磁盘读写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>
                <a:latin typeface="等线" panose="02010600030101010101" pitchFamily="2" charset="-122"/>
                <a:ea typeface="等线" panose="02010600030101010101" pitchFamily="2" charset="-122"/>
              </a:rPr>
              <a:t>访问时间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</a:rPr>
              <a:t>=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b="1">
                <a:latin typeface="等线" panose="02010600030101010101" pitchFamily="2" charset="-122"/>
                <a:ea typeface="等线" panose="02010600030101010101" pitchFamily="2" charset="-122"/>
              </a:rPr>
              <a:t>寻道时间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</a:rPr>
              <a:t>+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b="1">
                <a:latin typeface="等线" panose="02010600030101010101" pitchFamily="2" charset="-122"/>
                <a:ea typeface="等线" panose="02010600030101010101" pitchFamily="2" charset="-122"/>
              </a:rPr>
              <a:t>旋转时间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</a:rPr>
              <a:t>+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b="1">
                <a:latin typeface="等线" panose="02010600030101010101" pitchFamily="2" charset="-122"/>
                <a:ea typeface="等线" panose="02010600030101010101" pitchFamily="2" charset="-122"/>
              </a:rPr>
              <a:t>传送时间</a:t>
            </a:r>
            <a:endParaRPr lang="en-US" altLang="zh-CN" b="1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计算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0006" y="1690688"/>
            <a:ext cx="6751988" cy="29132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The memory hierarchy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3014" y="1690688"/>
            <a:ext cx="7405972" cy="47944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The memory hierarchy</a:t>
            </a:r>
            <a:endParaRPr lang="zh-CN" altLang="en-US" dirty="0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71637" y="1967706"/>
            <a:ext cx="884872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Bus structure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08008" y="1597025"/>
            <a:ext cx="7375984" cy="4895850"/>
          </a:xfr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10515600" cy="27727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例</a:t>
            </a:r>
            <a:endParaRPr lang="zh-CN" altLang="en-US" dirty="0"/>
          </a:p>
        </p:txBody>
      </p:sp>
      <p:pic>
        <p:nvPicPr>
          <p:cNvPr id="7" name="图片 1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5709" y="1690688"/>
            <a:ext cx="8463024" cy="13287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389" y="1690688"/>
            <a:ext cx="8681185" cy="35714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例</a:t>
            </a:r>
            <a:endParaRPr lang="zh-CN" altLang="en-US" dirty="0"/>
          </a:p>
        </p:txBody>
      </p:sp>
      <p:pic>
        <p:nvPicPr>
          <p:cNvPr id="9" name="Picture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0688"/>
            <a:ext cx="1028700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10561058" cy="2344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0709" y="2517806"/>
            <a:ext cx="1691108" cy="147824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例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0688"/>
            <a:ext cx="8327708" cy="39710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</a:t>
            </a:r>
            <a:endParaRPr lang="zh-CN" altLang="en-US" dirty="0"/>
          </a:p>
        </p:txBody>
      </p:sp>
      <p:pic>
        <p:nvPicPr>
          <p:cNvPr id="4" name="图片 6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1600"/>
          <a:stretch>
            <a:fillRect/>
          </a:stretch>
        </p:blipFill>
        <p:spPr>
          <a:xfrm>
            <a:off x="772645" y="2090057"/>
            <a:ext cx="6920910" cy="5609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0" y="2438400"/>
            <a:ext cx="575183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20" dirty="0">
                <a:latin typeface="Trebuchet MS" panose="020B0603020202020204"/>
                <a:cs typeface="Trebuchet MS" panose="020B0603020202020204"/>
              </a:rPr>
              <a:t>CACHE</a:t>
            </a:r>
            <a:r>
              <a:rPr sz="5400" spc="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5400" spc="229" dirty="0">
                <a:latin typeface="Trebuchet MS" panose="020B0603020202020204"/>
                <a:cs typeface="Trebuchet MS" panose="020B0603020202020204"/>
              </a:rPr>
              <a:t>MEMORIES</a:t>
            </a:r>
            <a:endParaRPr sz="5400" spc="229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640" y="408940"/>
            <a:ext cx="102914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ct val="100000"/>
              </a:lnSpc>
              <a:spcBef>
                <a:spcPts val="100"/>
              </a:spcBef>
            </a:pPr>
            <a:r>
              <a:rPr sz="3600" spc="110" dirty="0"/>
              <a:t>GENERIC</a:t>
            </a:r>
            <a:r>
              <a:rPr sz="3600" spc="204" dirty="0"/>
              <a:t> </a:t>
            </a:r>
            <a:r>
              <a:rPr sz="3600" spc="125" dirty="0"/>
              <a:t>CACHE</a:t>
            </a:r>
            <a:r>
              <a:rPr sz="3600" spc="215" dirty="0"/>
              <a:t> </a:t>
            </a:r>
            <a:r>
              <a:rPr sz="3600" spc="200" dirty="0"/>
              <a:t>MEMORY</a:t>
            </a:r>
            <a:r>
              <a:rPr sz="3600" spc="204" dirty="0"/>
              <a:t> </a:t>
            </a:r>
            <a:r>
              <a:rPr sz="3600" spc="105" dirty="0"/>
              <a:t>ORGANIZATION</a:t>
            </a:r>
            <a:endParaRPr sz="3600" spc="105" dirty="0"/>
          </a:p>
        </p:txBody>
      </p:sp>
      <p:grpSp>
        <p:nvGrpSpPr>
          <p:cNvPr id="8" name="object 8"/>
          <p:cNvGrpSpPr/>
          <p:nvPr/>
        </p:nvGrpSpPr>
        <p:grpSpPr>
          <a:xfrm>
            <a:off x="95885" y="1167536"/>
            <a:ext cx="12096115" cy="5073650"/>
            <a:chOff x="31115" y="1167536"/>
            <a:chExt cx="12096115" cy="5073650"/>
          </a:xfrm>
        </p:grpSpPr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115" y="1378356"/>
              <a:ext cx="7056120" cy="41014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0" y="1167536"/>
              <a:ext cx="6137910" cy="5073650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533400" y="2362200"/>
            <a:ext cx="9144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541020" y="3937000"/>
            <a:ext cx="1080135" cy="139255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访问主存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Bus transaction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read: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三阶段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pitchFamily="2" charset="-122"/>
                <a:cs typeface="Consolas" panose="020B0609020204030204" pitchFamily="49" charset="0"/>
              </a:rPr>
              <a:t>movq mem, %rax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等线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145" y="365125"/>
            <a:ext cx="5371929" cy="63134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6600" y="457200"/>
            <a:ext cx="58235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" dirty="0"/>
              <a:t>CACHE</a:t>
            </a:r>
            <a:r>
              <a:rPr sz="3600" spc="220" dirty="0"/>
              <a:t> </a:t>
            </a:r>
            <a:r>
              <a:rPr sz="3600" spc="140" dirty="0"/>
              <a:t>CLASSIFICATION</a:t>
            </a:r>
            <a:endParaRPr sz="3600" spc="140" dirty="0"/>
          </a:p>
        </p:txBody>
      </p:sp>
      <p:sp>
        <p:nvSpPr>
          <p:cNvPr id="6" name="object 6"/>
          <p:cNvSpPr txBox="1"/>
          <p:nvPr/>
        </p:nvSpPr>
        <p:spPr>
          <a:xfrm>
            <a:off x="609600" y="1371600"/>
            <a:ext cx="6062980" cy="224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0" dirty="0">
                <a:latin typeface="Trebuchet MS" panose="020B0603020202020204"/>
                <a:cs typeface="Trebuchet MS" panose="020B0603020202020204"/>
              </a:rPr>
              <a:t>Direct-</a:t>
            </a:r>
            <a:r>
              <a:rPr sz="2000" spc="165" dirty="0">
                <a:latin typeface="Trebuchet MS" panose="020B0603020202020204"/>
                <a:cs typeface="Trebuchet MS" panose="020B0603020202020204"/>
              </a:rPr>
              <a:t>Mapped</a:t>
            </a:r>
            <a:r>
              <a:rPr sz="2000" spc="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105" dirty="0">
                <a:latin typeface="Trebuchet MS" panose="020B0603020202020204"/>
                <a:cs typeface="Trebuchet MS" panose="020B0603020202020204"/>
              </a:rPr>
              <a:t>Caches</a:t>
            </a:r>
            <a:r>
              <a:rPr sz="2000" spc="229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90" dirty="0">
                <a:latin typeface="Trebuchet MS" panose="020B0603020202020204"/>
                <a:cs typeface="Trebuchet MS" panose="020B0603020202020204"/>
              </a:rPr>
              <a:t>(E=1)</a:t>
            </a:r>
            <a:endParaRPr sz="2000" spc="9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spc="9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latin typeface="Trebuchet MS" panose="020B0603020202020204"/>
                <a:cs typeface="Trebuchet MS" panose="020B0603020202020204"/>
                <a:sym typeface="+mn-ea"/>
              </a:rPr>
              <a:t>Set</a:t>
            </a:r>
            <a:r>
              <a:rPr sz="2000" spc="240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110" dirty="0">
                <a:latin typeface="Trebuchet MS" panose="020B0603020202020204"/>
                <a:cs typeface="Trebuchet MS" panose="020B0603020202020204"/>
                <a:sym typeface="+mn-ea"/>
              </a:rPr>
              <a:t>Associative</a:t>
            </a:r>
            <a:r>
              <a:rPr sz="2000" spc="24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105" dirty="0">
                <a:latin typeface="Trebuchet MS" panose="020B0603020202020204"/>
                <a:cs typeface="Trebuchet MS" panose="020B0603020202020204"/>
                <a:sym typeface="+mn-ea"/>
              </a:rPr>
              <a:t>Caches(1</a:t>
            </a:r>
            <a:r>
              <a:rPr sz="2000" spc="23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  <a:sym typeface="+mn-ea"/>
              </a:rPr>
              <a:t>&lt;</a:t>
            </a:r>
            <a:r>
              <a:rPr sz="2000" spc="240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  <a:sym typeface="+mn-ea"/>
              </a:rPr>
              <a:t>E</a:t>
            </a:r>
            <a:r>
              <a:rPr sz="2000" spc="240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  <a:sym typeface="+mn-ea"/>
              </a:rPr>
              <a:t>&lt;</a:t>
            </a:r>
            <a:r>
              <a:rPr sz="2000" spc="240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  <a:sym typeface="+mn-ea"/>
              </a:rPr>
              <a:t>C/B)</a:t>
            </a:r>
            <a:endParaRPr sz="2000" spc="-20" dirty="0">
              <a:latin typeface="Trebuchet MS" panose="020B0603020202020204"/>
              <a:cs typeface="Trebuchet MS" panose="020B0603020202020204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 panose="020B0603020202020204"/>
                <a:cs typeface="Trebuchet MS" panose="020B0603020202020204"/>
                <a:sym typeface="+mn-ea"/>
              </a:rPr>
              <a:t>Fully</a:t>
            </a:r>
            <a:r>
              <a:rPr sz="2000" spc="30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110" dirty="0">
                <a:latin typeface="Trebuchet MS" panose="020B0603020202020204"/>
                <a:cs typeface="Trebuchet MS" panose="020B0603020202020204"/>
                <a:sym typeface="+mn-ea"/>
              </a:rPr>
              <a:t>Associative</a:t>
            </a:r>
            <a:r>
              <a:rPr sz="2000" spc="30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105" dirty="0">
                <a:latin typeface="Trebuchet MS" panose="020B0603020202020204"/>
                <a:cs typeface="Trebuchet MS" panose="020B0603020202020204"/>
                <a:sym typeface="+mn-ea"/>
              </a:rPr>
              <a:t>Caches(E</a:t>
            </a:r>
            <a:r>
              <a:rPr sz="2000" spc="305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  <a:sym typeface="+mn-ea"/>
              </a:rPr>
              <a:t>=</a:t>
            </a:r>
            <a:r>
              <a:rPr sz="2000" spc="300" dirty="0">
                <a:latin typeface="Trebuchet MS" panose="020B0603020202020204"/>
                <a:cs typeface="Trebuchet MS" panose="020B0603020202020204"/>
                <a:sym typeface="+mn-ea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  <a:sym typeface="+mn-ea"/>
              </a:rPr>
              <a:t>C/B)</a:t>
            </a: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6898" y="3886040"/>
            <a:ext cx="5658140" cy="17208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3581400"/>
            <a:ext cx="5213350" cy="24987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19760" y="1828800"/>
            <a:ext cx="3088005" cy="14020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8630" indent="-455930">
              <a:lnSpc>
                <a:spcPct val="100000"/>
              </a:lnSpc>
              <a:spcBef>
                <a:spcPts val="795"/>
              </a:spcBef>
              <a:buAutoNum type="arabicParenBoth"/>
              <a:tabLst>
                <a:tab pos="468630" algn="l"/>
              </a:tabLst>
            </a:pPr>
            <a:r>
              <a:rPr sz="2400" spc="60" dirty="0">
                <a:latin typeface="Trebuchet MS" panose="020B0603020202020204"/>
                <a:cs typeface="Trebuchet MS" panose="020B0603020202020204"/>
              </a:rPr>
              <a:t>set</a:t>
            </a:r>
            <a:r>
              <a:rPr sz="2400" spc="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50" dirty="0">
                <a:latin typeface="Trebuchet MS" panose="020B0603020202020204"/>
                <a:cs typeface="Trebuchet MS" panose="020B0603020202020204"/>
              </a:rPr>
              <a:t>selection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468630" indent="-455930">
              <a:lnSpc>
                <a:spcPct val="100000"/>
              </a:lnSpc>
              <a:spcBef>
                <a:spcPts val="695"/>
              </a:spcBef>
              <a:buAutoNum type="arabicParenBoth"/>
              <a:tabLst>
                <a:tab pos="468630" algn="l"/>
              </a:tabLst>
            </a:pPr>
            <a:r>
              <a:rPr sz="2400" dirty="0">
                <a:latin typeface="Trebuchet MS" panose="020B0603020202020204"/>
                <a:cs typeface="Trebuchet MS" panose="020B0603020202020204"/>
              </a:rPr>
              <a:t>line</a:t>
            </a:r>
            <a:r>
              <a:rPr sz="2400" spc="3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90" dirty="0">
                <a:latin typeface="Trebuchet MS" panose="020B0603020202020204"/>
                <a:cs typeface="Trebuchet MS" panose="020B0603020202020204"/>
              </a:rPr>
              <a:t>matching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468630" indent="-455930">
              <a:lnSpc>
                <a:spcPct val="100000"/>
              </a:lnSpc>
              <a:spcBef>
                <a:spcPts val="815"/>
              </a:spcBef>
              <a:buAutoNum type="arabicParenBoth"/>
              <a:tabLst>
                <a:tab pos="468630" algn="l"/>
              </a:tabLst>
            </a:pPr>
            <a:r>
              <a:rPr sz="2400" spc="70" dirty="0">
                <a:latin typeface="Trebuchet MS" panose="020B0603020202020204"/>
                <a:cs typeface="Trebuchet MS" panose="020B0603020202020204"/>
              </a:rPr>
              <a:t>word</a:t>
            </a:r>
            <a:r>
              <a:rPr sz="2400" spc="2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50" dirty="0">
                <a:latin typeface="Trebuchet MS" panose="020B0603020202020204"/>
                <a:cs typeface="Trebuchet MS" panose="020B0603020202020204"/>
              </a:rPr>
              <a:t>extraction.</a:t>
            </a:r>
            <a:endParaRPr sz="2400" spc="5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3560" y="228600"/>
            <a:ext cx="11280140" cy="1051560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pc="100" dirty="0"/>
              <a:t>What</a:t>
            </a:r>
            <a:r>
              <a:rPr spc="229" dirty="0"/>
              <a:t> </a:t>
            </a:r>
            <a:r>
              <a:rPr spc="90" dirty="0"/>
              <a:t>steps</a:t>
            </a:r>
            <a:r>
              <a:rPr spc="225" dirty="0"/>
              <a:t> </a:t>
            </a:r>
            <a:r>
              <a:rPr spc="100" dirty="0"/>
              <a:t>does</a:t>
            </a:r>
            <a:r>
              <a:rPr spc="225" dirty="0"/>
              <a:t> </a:t>
            </a:r>
            <a:r>
              <a:rPr dirty="0"/>
              <a:t>the</a:t>
            </a:r>
            <a:r>
              <a:rPr spc="235" dirty="0"/>
              <a:t> </a:t>
            </a:r>
            <a:r>
              <a:rPr spc="55" dirty="0"/>
              <a:t>cache</a:t>
            </a:r>
            <a:r>
              <a:rPr spc="235" dirty="0"/>
              <a:t> </a:t>
            </a:r>
            <a:r>
              <a:rPr spc="130" dirty="0"/>
              <a:t>go</a:t>
            </a:r>
            <a:r>
              <a:rPr spc="225" dirty="0"/>
              <a:t> </a:t>
            </a:r>
            <a:r>
              <a:rPr spc="65" dirty="0"/>
              <a:t>through</a:t>
            </a:r>
            <a:r>
              <a:rPr spc="229" dirty="0"/>
              <a:t> </a:t>
            </a:r>
            <a:r>
              <a:rPr dirty="0"/>
              <a:t>to</a:t>
            </a:r>
            <a:r>
              <a:rPr spc="225" dirty="0"/>
              <a:t> </a:t>
            </a:r>
            <a:r>
              <a:rPr dirty="0"/>
              <a:t>determine</a:t>
            </a:r>
            <a:r>
              <a:rPr spc="235" dirty="0"/>
              <a:t> </a:t>
            </a:r>
            <a:r>
              <a:rPr spc="-25" dirty="0"/>
              <a:t>if </a:t>
            </a:r>
            <a:r>
              <a:rPr spc="85" dirty="0"/>
              <a:t>a</a:t>
            </a:r>
            <a:r>
              <a:rPr spc="210" dirty="0"/>
              <a:t> </a:t>
            </a:r>
            <a:r>
              <a:rPr spc="50" dirty="0"/>
              <a:t>request</a:t>
            </a:r>
            <a:r>
              <a:rPr spc="220" dirty="0"/>
              <a:t> </a:t>
            </a:r>
            <a:r>
              <a:rPr spc="155" dirty="0"/>
              <a:t>was</a:t>
            </a:r>
            <a:r>
              <a:rPr spc="215" dirty="0"/>
              <a:t> </a:t>
            </a:r>
            <a:r>
              <a:rPr spc="85" dirty="0"/>
              <a:t>a</a:t>
            </a:r>
            <a:r>
              <a:rPr spc="215" dirty="0"/>
              <a:t> </a:t>
            </a:r>
            <a:r>
              <a:rPr dirty="0"/>
              <a:t>hit</a:t>
            </a:r>
            <a:r>
              <a:rPr spc="215" dirty="0"/>
              <a:t> </a:t>
            </a:r>
            <a:r>
              <a:rPr dirty="0"/>
              <a:t>or</a:t>
            </a:r>
            <a:r>
              <a:rPr spc="220" dirty="0"/>
              <a:t> </a:t>
            </a:r>
            <a:r>
              <a:rPr spc="70" dirty="0"/>
              <a:t>miss,</a:t>
            </a:r>
            <a:r>
              <a:rPr spc="220" dirty="0"/>
              <a:t> </a:t>
            </a:r>
            <a:r>
              <a:rPr spc="110" dirty="0"/>
              <a:t>and</a:t>
            </a:r>
            <a:r>
              <a:rPr spc="215" dirty="0"/>
              <a:t> </a:t>
            </a:r>
            <a:r>
              <a:rPr dirty="0"/>
              <a:t>then</a:t>
            </a:r>
            <a:r>
              <a:rPr spc="210" dirty="0"/>
              <a:t> </a:t>
            </a:r>
            <a:r>
              <a:rPr dirty="0"/>
              <a:t>extract</a:t>
            </a:r>
            <a:r>
              <a:rPr spc="220" dirty="0"/>
              <a:t> </a:t>
            </a:r>
            <a:r>
              <a:rPr spc="-25" dirty="0"/>
              <a:t>the</a:t>
            </a:r>
            <a:r>
              <a:rPr lang="en-US" spc="-25" dirty="0"/>
              <a:t> </a:t>
            </a:r>
            <a:r>
              <a:rPr spc="55" dirty="0"/>
              <a:t>requested</a:t>
            </a:r>
            <a:r>
              <a:rPr spc="185" dirty="0"/>
              <a:t> </a:t>
            </a:r>
            <a:r>
              <a:rPr spc="114" dirty="0"/>
              <a:t>word?</a:t>
            </a:r>
            <a:endParaRPr spc="114" dirty="0"/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91557" y="3657379"/>
            <a:ext cx="5728532" cy="26292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653" y="3733648"/>
            <a:ext cx="4396833" cy="24512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292" y="256539"/>
            <a:ext cx="9232900" cy="821055"/>
          </a:xfrm>
          <a:prstGeom prst="rect">
            <a:avLst/>
          </a:prstGeom>
        </p:spPr>
        <p:txBody>
          <a:bodyPr vert="horz" wrap="square" lIns="0" tIns="390652" rIns="0" bIns="0" rtlCol="0">
            <a:spAutoFit/>
          </a:bodyPr>
          <a:lstStyle/>
          <a:p>
            <a:pPr marL="1537335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WHY</a:t>
            </a:r>
            <a:r>
              <a:rPr spc="195" dirty="0"/>
              <a:t> </a:t>
            </a:r>
            <a:r>
              <a:rPr spc="145" dirty="0"/>
              <a:t>INDEX</a:t>
            </a:r>
            <a:r>
              <a:rPr spc="204" dirty="0"/>
              <a:t> </a:t>
            </a:r>
            <a:r>
              <a:rPr spc="125" dirty="0"/>
              <a:t>WITH</a:t>
            </a:r>
            <a:r>
              <a:rPr spc="204" dirty="0"/>
              <a:t> </a:t>
            </a:r>
            <a:r>
              <a:rPr spc="70" dirty="0"/>
              <a:t>THE</a:t>
            </a:r>
            <a:r>
              <a:rPr spc="204" dirty="0"/>
              <a:t> </a:t>
            </a:r>
            <a:r>
              <a:rPr spc="185" dirty="0"/>
              <a:t>MIDDLE</a:t>
            </a:r>
            <a:r>
              <a:rPr spc="210" dirty="0"/>
              <a:t> </a:t>
            </a:r>
            <a:r>
              <a:rPr spc="150" dirty="0"/>
              <a:t>BITS?</a:t>
            </a:r>
            <a:r>
              <a:rPr lang="en-US" spc="150" dirty="0"/>
              <a:t> (P432)</a:t>
            </a:r>
            <a:endParaRPr lang="en-US" spc="150" dirty="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19400" y="1447800"/>
            <a:ext cx="6527800" cy="47250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3600" y="457200"/>
            <a:ext cx="7292340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5" dirty="0"/>
              <a:t>WHAT</a:t>
            </a:r>
            <a:r>
              <a:rPr sz="3200" spc="195" dirty="0"/>
              <a:t> </a:t>
            </a:r>
            <a:r>
              <a:rPr sz="3200" spc="100" dirty="0"/>
              <a:t>ARE</a:t>
            </a:r>
            <a:r>
              <a:rPr sz="3200" spc="210" dirty="0"/>
              <a:t> </a:t>
            </a:r>
            <a:r>
              <a:rPr sz="3200" spc="70" dirty="0"/>
              <a:t>THE</a:t>
            </a:r>
            <a:r>
              <a:rPr sz="3200" spc="204" dirty="0"/>
              <a:t> </a:t>
            </a:r>
            <a:r>
              <a:rPr sz="3200" spc="240" dirty="0"/>
              <a:t>COMMON</a:t>
            </a:r>
            <a:r>
              <a:rPr sz="3200" spc="204" dirty="0"/>
              <a:t> </a:t>
            </a:r>
            <a:r>
              <a:rPr sz="3200" spc="125" dirty="0"/>
              <a:t>CACHE</a:t>
            </a:r>
            <a:r>
              <a:rPr sz="3200" spc="204" dirty="0"/>
              <a:t> </a:t>
            </a:r>
            <a:r>
              <a:rPr sz="3200" spc="155" dirty="0"/>
              <a:t>REPLACEMENT</a:t>
            </a:r>
            <a:r>
              <a:rPr sz="3200" spc="200" dirty="0"/>
              <a:t> </a:t>
            </a:r>
            <a:r>
              <a:rPr sz="3200" spc="114" dirty="0"/>
              <a:t>STRATEGIES?</a:t>
            </a:r>
            <a:r>
              <a:rPr lang="en-US" sz="3200" spc="114" dirty="0"/>
              <a:t> (E &gt; 1)</a:t>
            </a:r>
            <a:endParaRPr lang="en-US" sz="3200" spc="114" dirty="0"/>
          </a:p>
        </p:txBody>
      </p:sp>
      <p:sp>
        <p:nvSpPr>
          <p:cNvPr id="6" name="object 6"/>
          <p:cNvSpPr txBox="1"/>
          <p:nvPr/>
        </p:nvSpPr>
        <p:spPr>
          <a:xfrm>
            <a:off x="1676400" y="1828800"/>
            <a:ext cx="4978400" cy="152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en-US" sz="2400" spc="-55" dirty="0">
                <a:latin typeface="Trebuchet MS" panose="020B0603020202020204"/>
                <a:cs typeface="Trebuchet MS" panose="020B0603020202020204"/>
              </a:rPr>
              <a:t>Random</a:t>
            </a:r>
            <a:endParaRPr sz="2400" spc="-55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Trebuchet MS" panose="020B0603020202020204"/>
                <a:cs typeface="Trebuchet MS" panose="020B0603020202020204"/>
              </a:rPr>
              <a:t>principle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locality:</a:t>
            </a:r>
            <a:endParaRPr sz="2400" spc="-20" dirty="0">
              <a:latin typeface="Trebuchet MS" panose="020B0603020202020204"/>
              <a:cs typeface="Trebuchet MS" panose="020B0603020202020204"/>
            </a:endParaRPr>
          </a:p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rebuchet MS" panose="020B0603020202020204"/>
                <a:cs typeface="Trebuchet MS" panose="020B0603020202020204"/>
              </a:rPr>
              <a:t>least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frequently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used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(LFU)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policy</a:t>
            </a:r>
            <a:endParaRPr sz="2400" spc="-10" dirty="0">
              <a:latin typeface="Trebuchet MS" panose="020B0603020202020204"/>
              <a:cs typeface="Trebuchet MS" panose="020B0603020202020204"/>
            </a:endParaRPr>
          </a:p>
          <a:p>
            <a:pPr marL="12700" indent="4572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rebuchet MS" panose="020B0603020202020204"/>
                <a:cs typeface="Trebuchet MS" panose="020B0603020202020204"/>
              </a:rPr>
              <a:t>least</a:t>
            </a:r>
            <a:r>
              <a:rPr sz="2400" spc="-1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recently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used</a:t>
            </a:r>
            <a:r>
              <a:rPr sz="24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(LRU)</a:t>
            </a:r>
            <a:r>
              <a:rPr sz="24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policy</a:t>
            </a:r>
            <a:endParaRPr sz="2400" spc="-1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3225" y="3842385"/>
            <a:ext cx="6800850" cy="23241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2000" spc="-10" dirty="0">
                <a:latin typeface="Trebuchet MS" panose="020B0603020202020204"/>
                <a:cs typeface="Trebuchet MS" panose="020B0603020202020204"/>
              </a:rPr>
              <a:t>Tips:</a:t>
            </a:r>
            <a:endParaRPr sz="2000" spc="-1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2125"/>
              </a:lnSpc>
              <a:spcBef>
                <a:spcPts val="100"/>
              </a:spcBef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2125"/>
              </a:lnSpc>
            </a:pPr>
            <a:r>
              <a:rPr sz="2000" spc="-40" dirty="0">
                <a:latin typeface="Trebuchet MS" panose="020B0603020202020204"/>
                <a:cs typeface="Trebuchet MS" panose="020B0603020202020204"/>
              </a:rPr>
              <a:t>All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these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35" dirty="0">
                <a:latin typeface="Trebuchet MS" panose="020B0603020202020204"/>
                <a:cs typeface="Trebuchet MS" panose="020B0603020202020204"/>
              </a:rPr>
              <a:t>policies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0" dirty="0">
                <a:latin typeface="Trebuchet MS" panose="020B0603020202020204"/>
                <a:cs typeface="Trebuchet MS" panose="020B0603020202020204"/>
              </a:rPr>
              <a:t>require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5" dirty="0">
                <a:latin typeface="Trebuchet MS" panose="020B0603020202020204"/>
                <a:cs typeface="Trebuchet MS" panose="020B0603020202020204"/>
              </a:rPr>
              <a:t>additional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5" dirty="0">
                <a:latin typeface="Trebuchet MS" panose="020B0603020202020204"/>
                <a:cs typeface="Trebuchet MS" panose="020B0603020202020204"/>
              </a:rPr>
              <a:t>time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10" dirty="0">
                <a:latin typeface="Trebuchet MS" panose="020B0603020202020204"/>
                <a:cs typeface="Trebuchet MS" panose="020B0603020202020204"/>
              </a:rPr>
              <a:t>hardware.</a:t>
            </a: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2000" spc="-35" dirty="0">
                <a:latin typeface="Trebuchet MS" panose="020B0603020202020204"/>
                <a:cs typeface="Trebuchet MS" panose="020B0603020202020204"/>
              </a:rPr>
              <a:t>But</a:t>
            </a:r>
            <a:r>
              <a:rPr sz="20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55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0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we</a:t>
            </a:r>
            <a:r>
              <a:rPr sz="20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30" dirty="0">
                <a:latin typeface="Trebuchet MS" panose="020B0603020202020204"/>
                <a:cs typeface="Trebuchet MS" panose="020B0603020202020204"/>
              </a:rPr>
              <a:t>move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5" dirty="0">
                <a:latin typeface="Trebuchet MS" panose="020B0603020202020204"/>
                <a:cs typeface="Trebuchet MS" panose="020B0603020202020204"/>
              </a:rPr>
              <a:t>further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down</a:t>
            </a:r>
            <a:r>
              <a:rPr sz="2000" spc="-80" dirty="0">
                <a:latin typeface="Trebuchet MS" panose="020B0603020202020204"/>
                <a:cs typeface="Trebuchet MS" panose="020B0603020202020204"/>
              </a:rPr>
              <a:t> the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30" dirty="0">
                <a:latin typeface="Trebuchet MS" panose="020B0603020202020204"/>
                <a:cs typeface="Trebuchet MS" panose="020B0603020202020204"/>
              </a:rPr>
              <a:t>memory</a:t>
            </a:r>
            <a:r>
              <a:rPr sz="20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5" dirty="0">
                <a:latin typeface="Trebuchet MS" panose="020B0603020202020204"/>
                <a:cs typeface="Trebuchet MS" panose="020B0603020202020204"/>
              </a:rPr>
              <a:t>hierarchy,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away </a:t>
            </a:r>
            <a:r>
              <a:rPr sz="2000" spc="-55" dirty="0">
                <a:latin typeface="Trebuchet MS" panose="020B0603020202020204"/>
                <a:cs typeface="Trebuchet MS" panose="020B0603020202020204"/>
              </a:rPr>
              <a:t>from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75" dirty="0">
                <a:latin typeface="Trebuchet MS" panose="020B0603020202020204"/>
                <a:cs typeface="Trebuchet MS" panose="020B0603020202020204"/>
              </a:rPr>
              <a:t>CPU,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cost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5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miss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becomes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more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10" dirty="0">
                <a:latin typeface="Trebuchet MS" panose="020B0603020202020204"/>
                <a:cs typeface="Trebuchet MS" panose="020B0603020202020204"/>
              </a:rPr>
              <a:t>expensive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20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80" dirty="0">
                <a:latin typeface="Trebuchet MS" panose="020B0603020202020204"/>
                <a:cs typeface="Trebuchet MS" panose="020B0603020202020204"/>
              </a:rPr>
              <a:t>it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becomes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more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worthwhile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2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60" dirty="0">
                <a:latin typeface="Trebuchet MS" panose="020B0603020202020204"/>
                <a:cs typeface="Trebuchet MS" panose="020B0603020202020204"/>
              </a:rPr>
              <a:t>minimize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misses</a:t>
            </a:r>
            <a:r>
              <a:rPr sz="2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2000" dirty="0">
                <a:latin typeface="Trebuchet MS" panose="020B0603020202020204"/>
                <a:cs typeface="Trebuchet MS" panose="020B0603020202020204"/>
              </a:rPr>
              <a:t>good</a:t>
            </a:r>
            <a:r>
              <a:rPr sz="2000" spc="-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-55" dirty="0">
                <a:latin typeface="Trebuchet MS" panose="020B0603020202020204"/>
                <a:cs typeface="Trebuchet MS" panose="020B0603020202020204"/>
              </a:rPr>
              <a:t>replacement</a:t>
            </a:r>
            <a:r>
              <a:rPr sz="2000" spc="-10" dirty="0">
                <a:latin typeface="Trebuchet MS" panose="020B0603020202020204"/>
                <a:cs typeface="Trebuchet MS" panose="020B0603020202020204"/>
              </a:rPr>
              <a:t> policies.</a:t>
            </a:r>
            <a:endParaRPr sz="2000" spc="-1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0478" y="591819"/>
            <a:ext cx="3653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ISSUES</a:t>
            </a:r>
            <a:r>
              <a:rPr spc="195" dirty="0"/>
              <a:t> </a:t>
            </a:r>
            <a:r>
              <a:rPr spc="125" dirty="0"/>
              <a:t>WITH</a:t>
            </a:r>
            <a:r>
              <a:rPr spc="200" dirty="0"/>
              <a:t> </a:t>
            </a:r>
            <a:r>
              <a:rPr spc="125" dirty="0"/>
              <a:t>WRITES</a:t>
            </a:r>
            <a:endParaRPr spc="125" dirty="0"/>
          </a:p>
        </p:txBody>
      </p:sp>
      <p:sp>
        <p:nvSpPr>
          <p:cNvPr id="6" name="object 6"/>
          <p:cNvSpPr txBox="1"/>
          <p:nvPr/>
        </p:nvSpPr>
        <p:spPr>
          <a:xfrm>
            <a:off x="1219200" y="1371600"/>
            <a:ext cx="9526270" cy="4384675"/>
          </a:xfrm>
          <a:prstGeom prst="rect">
            <a:avLst/>
          </a:prstGeom>
        </p:spPr>
        <p:txBody>
          <a:bodyPr vert="horz" wrap="square" lIns="0" tIns="28575" rIns="0" bIns="0" rtlCol="0">
            <a:noAutofit/>
          </a:bodyPr>
          <a:lstStyle/>
          <a:p>
            <a:pPr marL="12700" marR="67437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sz="2400" spc="-5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Writethrough</a:t>
            </a:r>
            <a:r>
              <a:rPr sz="24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caches</a:t>
            </a:r>
            <a:r>
              <a:rPr sz="24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are</a:t>
            </a:r>
            <a:r>
              <a:rPr sz="24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typically</a:t>
            </a:r>
            <a:r>
              <a:rPr sz="2400" spc="-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no-</a:t>
            </a:r>
            <a:r>
              <a:rPr sz="24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allocate.</a:t>
            </a:r>
            <a:endParaRPr sz="2400" spc="-30" dirty="0">
              <a:solidFill>
                <a:srgbClr val="0070C0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67437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sz="24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back</a:t>
            </a:r>
            <a:r>
              <a:rPr sz="2400" spc="-7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caches</a:t>
            </a:r>
            <a:r>
              <a:rPr sz="24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are</a:t>
            </a:r>
            <a:r>
              <a:rPr sz="24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typically</a:t>
            </a:r>
            <a:r>
              <a:rPr sz="24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spc="-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allocate.</a:t>
            </a:r>
            <a:endParaRPr sz="2400">
              <a:solidFill>
                <a:srgbClr val="0070C0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marR="92710" indent="0" eaLnBrk="1" fontAlgn="auto" latinLnBrk="0" hangingPunct="1">
              <a:lnSpc>
                <a:spcPct val="100000"/>
              </a:lnSpc>
              <a:spcBef>
                <a:spcPts val="1805"/>
              </a:spcBef>
            </a:pPr>
            <a:r>
              <a:rPr sz="2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We</a:t>
            </a:r>
            <a:r>
              <a:rPr sz="2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suggest</a:t>
            </a:r>
            <a:r>
              <a:rPr sz="2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adopting</a:t>
            </a:r>
            <a:r>
              <a:rPr sz="2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2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mental</a:t>
            </a:r>
            <a:r>
              <a:rPr sz="2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model</a:t>
            </a:r>
            <a:r>
              <a:rPr sz="2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that</a:t>
            </a:r>
            <a:r>
              <a:rPr sz="2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assumes</a:t>
            </a:r>
            <a:r>
              <a:rPr sz="2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back,</a:t>
            </a:r>
            <a:r>
              <a:rPr sz="2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write-</a:t>
            </a:r>
            <a:r>
              <a:rPr lang="en-US" altLang="en-US" sz="2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2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llocate </a:t>
            </a:r>
            <a:r>
              <a:rPr sz="2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caches.</a:t>
            </a:r>
            <a:endParaRPr sz="2400">
              <a:solidFill>
                <a:srgbClr val="FF0000"/>
              </a:solidFill>
              <a:latin typeface="Trebuchet MS" panose="020B0603020202020204"/>
              <a:cs typeface="Trebuchet MS" panose="020B0603020202020204"/>
            </a:endParaRPr>
          </a:p>
          <a:p>
            <a:pPr marL="12700" indent="0" eaLnBrk="1" fontAlgn="auto" latinLnBrk="0" hangingPunct="1">
              <a:lnSpc>
                <a:spcPct val="100000"/>
              </a:lnSpc>
            </a:pPr>
            <a:r>
              <a:rPr sz="2400" spc="-10" dirty="0">
                <a:latin typeface="Trebuchet MS" panose="020B0603020202020204"/>
                <a:cs typeface="Trebuchet MS" panose="020B0603020202020204"/>
              </a:rPr>
              <a:t>Reasons: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 marR="232410" indent="0" algn="just" eaLnBrk="1" fontAlgn="auto" latinLnBrk="0" hangingPunct="1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4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5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10" dirty="0">
                <a:latin typeface="Trebuchet MS" panose="020B0603020202020204"/>
                <a:cs typeface="Trebuchet MS" panose="020B0603020202020204"/>
              </a:rPr>
              <a:t>rule,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caches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at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lower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levels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latin typeface="Trebuchet MS" panose="020B0603020202020204"/>
                <a:cs typeface="Trebuchet MS" panose="020B0603020202020204"/>
              </a:rPr>
              <a:t>memory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latin typeface="Trebuchet MS" panose="020B0603020202020204"/>
                <a:cs typeface="Trebuchet MS" panose="020B0603020202020204"/>
              </a:rPr>
              <a:t>hierarchy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more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likely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use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write</a:t>
            </a:r>
            <a:r>
              <a:rPr lang="en-US" altLang="en-US" sz="2400" spc="-40" dirty="0">
                <a:latin typeface="Trebuchet MS" panose="020B0603020202020204"/>
                <a:cs typeface="Trebuchet MS" panose="020B0603020202020204"/>
              </a:rPr>
              <a:t>-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back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instead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through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because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5" dirty="0">
                <a:latin typeface="Trebuchet MS" panose="020B0603020202020204"/>
                <a:cs typeface="Trebuchet MS" panose="020B0603020202020204"/>
              </a:rPr>
              <a:t>larger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transfer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times.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 indent="0" algn="just" eaLnBrk="1" fontAlgn="auto" latinLnBrk="0" hangingPunct="1">
              <a:lnSpc>
                <a:spcPct val="100000"/>
              </a:lnSpc>
            </a:pPr>
            <a:r>
              <a:rPr sz="240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logic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5" dirty="0">
                <a:latin typeface="Trebuchet MS" panose="020B0603020202020204"/>
                <a:cs typeface="Trebuchet MS" panose="020B0603020202020204"/>
              </a:rPr>
              <a:t>densities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increase,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increased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5" dirty="0">
                <a:latin typeface="Trebuchet MS" panose="020B0603020202020204"/>
                <a:cs typeface="Trebuchet MS" panose="020B0603020202020204"/>
              </a:rPr>
              <a:t>complexity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lang="en-US" altLang="en-US" sz="2400" spc="-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5" dirty="0"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back</a:t>
            </a:r>
            <a:r>
              <a:rPr sz="24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becoming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less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24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impediment.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2700" marR="5080" indent="0" algn="just" eaLnBrk="1" fontAlgn="auto" latinLnBrk="0" hangingPunct="1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latin typeface="Trebuchet MS" panose="020B0603020202020204"/>
                <a:cs typeface="Trebuchet MS" panose="020B0603020202020204"/>
              </a:rPr>
              <a:t>It</a:t>
            </a:r>
            <a:r>
              <a:rPr sz="24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symmetric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way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reads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0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handled,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in</a:t>
            </a:r>
            <a:r>
              <a:rPr sz="24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latin typeface="Trebuchet MS" panose="020B0603020202020204"/>
                <a:cs typeface="Trebuchet MS" panose="020B0603020202020204"/>
              </a:rPr>
              <a:t>that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write-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back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5" dirty="0">
                <a:latin typeface="Trebuchet MS" panose="020B0603020202020204"/>
                <a:cs typeface="Trebuchet MS" panose="020B0603020202020204"/>
              </a:rPr>
              <a:t>write-allocate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tries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exploit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locality.</a:t>
            </a:r>
            <a:endParaRPr sz="2400" spc="-1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292" y="380999"/>
            <a:ext cx="9232900" cy="1433575"/>
          </a:xfrm>
          <a:prstGeom prst="rect">
            <a:avLst/>
          </a:prstGeom>
        </p:spPr>
        <p:txBody>
          <a:bodyPr vert="horz" wrap="square" lIns="0" tIns="195579" rIns="0" bIns="0" rtlCol="0">
            <a:spAutoFit/>
          </a:bodyPr>
          <a:lstStyle/>
          <a:p>
            <a:pPr marL="1909445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ANATOMY</a:t>
            </a:r>
            <a:r>
              <a:rPr spc="220" dirty="0"/>
              <a:t> </a:t>
            </a:r>
            <a:r>
              <a:rPr dirty="0"/>
              <a:t>OF</a:t>
            </a:r>
            <a:r>
              <a:rPr spc="220" dirty="0"/>
              <a:t> </a:t>
            </a:r>
            <a:r>
              <a:rPr dirty="0"/>
              <a:t>A</a:t>
            </a:r>
            <a:r>
              <a:rPr spc="229" dirty="0"/>
              <a:t> </a:t>
            </a:r>
            <a:r>
              <a:rPr spc="120" dirty="0"/>
              <a:t>REAL</a:t>
            </a:r>
            <a:r>
              <a:rPr spc="220" dirty="0"/>
              <a:t> </a:t>
            </a:r>
            <a:r>
              <a:rPr spc="125" dirty="0"/>
              <a:t>CACHE</a:t>
            </a:r>
            <a:r>
              <a:rPr spc="235" dirty="0"/>
              <a:t> </a:t>
            </a:r>
            <a:r>
              <a:rPr spc="130" dirty="0"/>
              <a:t>HIERARCHY</a:t>
            </a:r>
            <a:endParaRPr spc="130" dirty="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76600" y="1219200"/>
            <a:ext cx="5936615" cy="479615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8092" y="-76201"/>
            <a:ext cx="9232900" cy="1433575"/>
          </a:xfrm>
          <a:prstGeom prst="rect">
            <a:avLst/>
          </a:prstGeom>
        </p:spPr>
        <p:txBody>
          <a:bodyPr vert="horz" wrap="square" lIns="0" tIns="689356" rIns="0" bIns="0" rtlCol="0">
            <a:spAutoFit/>
          </a:bodyPr>
          <a:lstStyle/>
          <a:p>
            <a:pPr marL="9906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HOW</a:t>
            </a:r>
            <a:r>
              <a:rPr spc="185" dirty="0"/>
              <a:t> </a:t>
            </a:r>
            <a:r>
              <a:rPr dirty="0"/>
              <a:t>TO</a:t>
            </a:r>
            <a:r>
              <a:rPr spc="190" dirty="0"/>
              <a:t> </a:t>
            </a:r>
            <a:r>
              <a:rPr spc="185" dirty="0"/>
              <a:t>MEASURE</a:t>
            </a:r>
            <a:r>
              <a:rPr spc="195" dirty="0"/>
              <a:t> </a:t>
            </a:r>
            <a:r>
              <a:rPr spc="120" dirty="0"/>
              <a:t>CACHE</a:t>
            </a:r>
            <a:r>
              <a:rPr spc="190" dirty="0"/>
              <a:t> </a:t>
            </a:r>
            <a:r>
              <a:rPr spc="175" dirty="0"/>
              <a:t>PERFORMANCE?</a:t>
            </a:r>
            <a:endParaRPr spc="175" dirty="0"/>
          </a:p>
        </p:txBody>
      </p:sp>
      <p:sp>
        <p:nvSpPr>
          <p:cNvPr id="6" name="object 6"/>
          <p:cNvSpPr txBox="1"/>
          <p:nvPr/>
        </p:nvSpPr>
        <p:spPr>
          <a:xfrm>
            <a:off x="1371600" y="1828800"/>
            <a:ext cx="9919335" cy="38868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63245" marR="5476875" eaLnBrk="1" fontAlgn="auto" latinLnBrk="0" hangingPunct="1">
              <a:lnSpc>
                <a:spcPct val="100000"/>
              </a:lnSpc>
              <a:spcBef>
                <a:spcPts val="50"/>
              </a:spcBef>
            </a:pPr>
            <a:r>
              <a:rPr sz="2400" spc="55" dirty="0">
                <a:latin typeface="Trebuchet MS" panose="020B0603020202020204"/>
                <a:cs typeface="Trebuchet MS" panose="020B0603020202020204"/>
              </a:rPr>
              <a:t>Miss</a:t>
            </a:r>
            <a:r>
              <a:rPr sz="24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rate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00" spc="-75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misses/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references.</a:t>
            </a:r>
            <a:endParaRPr sz="2400" spc="-75" dirty="0">
              <a:latin typeface="Trebuchet MS" panose="020B0603020202020204"/>
              <a:cs typeface="Trebuchet MS" panose="020B0603020202020204"/>
            </a:endParaRPr>
          </a:p>
          <a:p>
            <a:pPr marL="563245" marR="5476875" eaLnBrk="1" fontAlgn="auto" latinLnBrk="0" hangingPunct="1">
              <a:lnSpc>
                <a:spcPct val="100000"/>
              </a:lnSpc>
              <a:spcBef>
                <a:spcPts val="50"/>
              </a:spcBef>
            </a:pPr>
            <a:r>
              <a:rPr sz="2400" spc="-20" dirty="0">
                <a:latin typeface="Trebuchet MS" panose="020B0603020202020204"/>
                <a:cs typeface="Trebuchet MS" panose="020B0603020202020204"/>
              </a:rPr>
              <a:t>Hit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rate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en-US" sz="2400" spc="-70" dirty="0">
                <a:latin typeface="Trebuchet MS" panose="020B0603020202020204"/>
                <a:cs typeface="Trebuchet MS" panose="020B0603020202020204"/>
              </a:rPr>
              <a:t>: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1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−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miss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1658620" marR="5080" indent="-1095375" eaLnBrk="1" fontAlgn="auto" latinLnBrk="0" hangingPunct="1">
              <a:lnSpc>
                <a:spcPct val="100000"/>
              </a:lnSpc>
              <a:spcBef>
                <a:spcPts val="175"/>
              </a:spcBef>
            </a:pPr>
            <a:r>
              <a:rPr sz="2400" spc="-20" dirty="0">
                <a:latin typeface="Trebuchet MS" panose="020B0603020202020204"/>
                <a:cs typeface="Trebuchet MS" panose="020B0603020202020204"/>
              </a:rPr>
              <a:t>Hit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time</a:t>
            </a:r>
            <a:endParaRPr sz="2400" spc="-55" dirty="0">
              <a:latin typeface="Trebuchet MS" panose="020B0603020202020204"/>
              <a:cs typeface="Trebuchet MS" panose="020B0603020202020204"/>
            </a:endParaRPr>
          </a:p>
          <a:p>
            <a:pPr marL="1658620" marR="5080" indent="-1095375" eaLnBrk="1" fontAlgn="auto" latinLnBrk="0" hangingPunct="1">
              <a:lnSpc>
                <a:spcPct val="100000"/>
              </a:lnSpc>
              <a:spcBef>
                <a:spcPts val="175"/>
              </a:spcBef>
            </a:pPr>
            <a:r>
              <a:rPr sz="2400" spc="55" dirty="0">
                <a:latin typeface="Trebuchet MS" panose="020B0603020202020204"/>
                <a:cs typeface="Trebuchet MS" panose="020B0603020202020204"/>
              </a:rPr>
              <a:t>Miss</a:t>
            </a:r>
            <a:r>
              <a:rPr sz="24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30" dirty="0">
                <a:latin typeface="Trebuchet MS" panose="020B0603020202020204"/>
                <a:cs typeface="Trebuchet MS" panose="020B0603020202020204"/>
              </a:rPr>
              <a:t>penalty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25" dirty="0">
                <a:latin typeface="Trebuchet MS" panose="020B0603020202020204"/>
                <a:cs typeface="Trebuchet MS" panose="020B0603020202020204"/>
              </a:rPr>
              <a:t>: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Any</a:t>
            </a:r>
            <a:r>
              <a:rPr sz="24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additional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time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65" dirty="0">
                <a:latin typeface="Trebuchet MS" panose="020B0603020202020204"/>
                <a:cs typeface="Trebuchet MS" panose="020B0603020202020204"/>
              </a:rPr>
              <a:t>required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because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5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4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miss.</a:t>
            </a:r>
            <a:endParaRPr sz="2800">
              <a:latin typeface="Trebuchet MS" panose="020B0603020202020204"/>
              <a:cs typeface="Trebuchet MS" panose="020B0603020202020204"/>
            </a:endParaRPr>
          </a:p>
          <a:p>
            <a:pPr eaLnBrk="1" fontAlgn="auto" latinLnBrk="0" hangingPunct="1">
              <a:lnSpc>
                <a:spcPct val="100000"/>
              </a:lnSpc>
              <a:spcBef>
                <a:spcPts val="10"/>
              </a:spcBef>
            </a:pPr>
            <a:endParaRPr sz="3200">
              <a:latin typeface="Trebuchet MS" panose="020B0603020202020204"/>
              <a:cs typeface="Trebuchet MS" panose="020B0603020202020204"/>
            </a:endParaRPr>
          </a:p>
          <a:p>
            <a:pPr marL="12700" eaLnBrk="1" fontAlgn="auto" latinLnBrk="0" hangingPunct="1">
              <a:lnSpc>
                <a:spcPct val="100000"/>
              </a:lnSpc>
            </a:pPr>
            <a:r>
              <a:rPr sz="2400" spc="-10" dirty="0">
                <a:latin typeface="Trebuchet MS" panose="020B0603020202020204"/>
                <a:cs typeface="Trebuchet MS" panose="020B0603020202020204"/>
              </a:rPr>
              <a:t>Tips:</a:t>
            </a:r>
            <a:r>
              <a:rPr lang="en-US" altLang="en-US" sz="2400" spc="-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dirty="0">
                <a:latin typeface="Trebuchet MS" panose="020B0603020202020204"/>
                <a:cs typeface="Trebuchet MS" panose="020B0603020202020204"/>
              </a:rPr>
              <a:t>some</a:t>
            </a:r>
            <a:r>
              <a:rPr sz="24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8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45" dirty="0">
                <a:latin typeface="Trebuchet MS" panose="020B0603020202020204"/>
                <a:cs typeface="Trebuchet MS" panose="020B0603020202020204"/>
              </a:rPr>
              <a:t>qualitative</a:t>
            </a:r>
            <a:r>
              <a:rPr lang="en-US" altLang="en-US" sz="24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trade</a:t>
            </a:r>
            <a:r>
              <a:rPr lang="en-US" altLang="en-US" sz="2400" spc="-10" dirty="0">
                <a:latin typeface="Trebuchet MS" panose="020B0603020202020204"/>
                <a:cs typeface="Trebuchet MS" panose="020B0603020202020204"/>
              </a:rPr>
              <a:t>-o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ffs:</a:t>
            </a:r>
            <a:endParaRPr sz="2400" spc="-25" dirty="0">
              <a:latin typeface="Trebuchet MS" panose="020B0603020202020204"/>
              <a:cs typeface="Trebuchet MS" panose="020B0603020202020204"/>
            </a:endParaRPr>
          </a:p>
          <a:p>
            <a:pPr marL="12700" indent="457200" eaLnBrk="1" fontAlgn="auto" latinLnBrk="0" hangingPunct="1">
              <a:lnSpc>
                <a:spcPct val="100000"/>
              </a:lnSpc>
            </a:pPr>
            <a:r>
              <a:rPr sz="2400" spc="-25" dirty="0">
                <a:latin typeface="Trebuchet MS" panose="020B0603020202020204"/>
                <a:cs typeface="Trebuchet MS" panose="020B0603020202020204"/>
              </a:rPr>
              <a:t>Cache</a:t>
            </a:r>
            <a:r>
              <a:rPr sz="24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Size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469900" marR="7449820" eaLnBrk="1" fontAlgn="auto" latinLnBrk="0" hangingPunct="1">
              <a:lnSpc>
                <a:spcPct val="100000"/>
              </a:lnSpc>
              <a:spcBef>
                <a:spcPts val="90"/>
              </a:spcBef>
            </a:pPr>
            <a:r>
              <a:rPr sz="2400" spc="-30" dirty="0">
                <a:latin typeface="Trebuchet MS" panose="020B0603020202020204"/>
                <a:cs typeface="Trebuchet MS" panose="020B0603020202020204"/>
              </a:rPr>
              <a:t>Block</a:t>
            </a:r>
            <a:r>
              <a:rPr sz="24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20" dirty="0">
                <a:latin typeface="Trebuchet MS" panose="020B0603020202020204"/>
                <a:cs typeface="Trebuchet MS" panose="020B0603020202020204"/>
              </a:rPr>
              <a:t>Size </a:t>
            </a:r>
            <a:r>
              <a:rPr sz="2400" spc="-25" dirty="0">
                <a:latin typeface="Trebuchet MS" panose="020B0603020202020204"/>
                <a:cs typeface="Trebuchet MS" panose="020B0603020202020204"/>
              </a:rPr>
              <a:t>Associativity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469900" eaLnBrk="1" fontAlgn="auto" latinLnBrk="0" hangingPunct="1">
              <a:lnSpc>
                <a:spcPct val="100000"/>
              </a:lnSpc>
            </a:pPr>
            <a:r>
              <a:rPr sz="2400" spc="-70" dirty="0">
                <a:latin typeface="Trebuchet MS" panose="020B0603020202020204"/>
                <a:cs typeface="Trebuchet MS" panose="020B0603020202020204"/>
              </a:rPr>
              <a:t>Write</a:t>
            </a:r>
            <a:r>
              <a:rPr sz="24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10" dirty="0">
                <a:latin typeface="Trebuchet MS" panose="020B0603020202020204"/>
                <a:cs typeface="Trebuchet MS" panose="020B0603020202020204"/>
              </a:rPr>
              <a:t>Strategy</a:t>
            </a:r>
            <a:endParaRPr sz="2400" spc="-10" dirty="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42875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FF0000"/>
                </a:solidFill>
              </a:rPr>
              <a:t>THE</a:t>
            </a:r>
            <a:r>
              <a:rPr spc="210" dirty="0">
                <a:solidFill>
                  <a:srgbClr val="FF0000"/>
                </a:solidFill>
              </a:rPr>
              <a:t> </a:t>
            </a:r>
            <a:r>
              <a:rPr spc="200" dirty="0">
                <a:solidFill>
                  <a:srgbClr val="FF0000"/>
                </a:solidFill>
              </a:rPr>
              <a:t>MEMORY</a:t>
            </a:r>
            <a:r>
              <a:rPr spc="195" dirty="0">
                <a:solidFill>
                  <a:srgbClr val="FF0000"/>
                </a:solidFill>
              </a:rPr>
              <a:t> </a:t>
            </a:r>
            <a:r>
              <a:rPr spc="155" dirty="0">
                <a:solidFill>
                  <a:srgbClr val="FF0000"/>
                </a:solidFill>
              </a:rPr>
              <a:t>MOUNTAIN</a:t>
            </a:r>
            <a:endParaRPr spc="155" dirty="0">
              <a:solidFill>
                <a:srgbClr val="FF0000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400" y="926685"/>
            <a:ext cx="11921490" cy="5587365"/>
            <a:chOff x="0" y="1134330"/>
            <a:chExt cx="11921490" cy="558736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579290"/>
              <a:ext cx="7621950" cy="51421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9752" y="1134330"/>
              <a:ext cx="4050621" cy="26170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7615" y="4332477"/>
              <a:ext cx="4623718" cy="2265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324485"/>
            <a:ext cx="11045190" cy="4959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lang="en-US" sz="2400" spc="125" dirty="0">
                <a:solidFill>
                  <a:srgbClr val="FF0000"/>
                </a:solidFill>
              </a:rPr>
              <a:t>CACHE LAB:</a:t>
            </a:r>
            <a:r>
              <a:rPr lang="en-US" sz="2400" spc="125" dirty="0"/>
              <a:t> </a:t>
            </a:r>
            <a:r>
              <a:rPr sz="2400" spc="125" dirty="0"/>
              <a:t>WRITING</a:t>
            </a:r>
            <a:r>
              <a:rPr sz="2400" spc="225" dirty="0"/>
              <a:t> </a:t>
            </a:r>
            <a:r>
              <a:rPr sz="2400" spc="125" dirty="0"/>
              <a:t>CACHE</a:t>
            </a:r>
            <a:r>
              <a:rPr sz="2400" spc="225" dirty="0"/>
              <a:t> </a:t>
            </a:r>
            <a:r>
              <a:rPr sz="2400" spc="105" dirty="0"/>
              <a:t>FRIENDLY</a:t>
            </a:r>
            <a:r>
              <a:rPr sz="2400" spc="235" dirty="0"/>
              <a:t> </a:t>
            </a:r>
            <a:r>
              <a:rPr sz="2400" spc="165" dirty="0"/>
              <a:t>CODE-</a:t>
            </a:r>
            <a:r>
              <a:rPr sz="2400" spc="155" dirty="0"/>
              <a:t>MATRIX</a:t>
            </a:r>
            <a:r>
              <a:rPr sz="2400" spc="229" dirty="0"/>
              <a:t> </a:t>
            </a:r>
            <a:r>
              <a:rPr sz="2400" spc="125" dirty="0"/>
              <a:t>MULTIPLICATION</a:t>
            </a:r>
            <a:endParaRPr sz="2400" spc="125" dirty="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1859" y="1137001"/>
            <a:ext cx="6159816" cy="53342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2046" y="1283395"/>
            <a:ext cx="4642088" cy="1549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9548" y="3412464"/>
            <a:ext cx="4089610" cy="276874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6693535" cy="5657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3200" spc="125" dirty="0"/>
              <a:t>WRITING</a:t>
            </a:r>
            <a:r>
              <a:rPr sz="3200" spc="204" dirty="0"/>
              <a:t> </a:t>
            </a:r>
            <a:r>
              <a:rPr sz="3200" spc="125" dirty="0"/>
              <a:t>CACHE</a:t>
            </a:r>
            <a:r>
              <a:rPr sz="3200" spc="215" dirty="0"/>
              <a:t> </a:t>
            </a:r>
            <a:r>
              <a:rPr sz="3200" spc="105" dirty="0"/>
              <a:t>FRIENDLY</a:t>
            </a:r>
            <a:r>
              <a:rPr sz="3200" spc="204" dirty="0"/>
              <a:t> </a:t>
            </a:r>
            <a:r>
              <a:rPr sz="3200" spc="170" dirty="0"/>
              <a:t>CODE</a:t>
            </a:r>
            <a:endParaRPr sz="3200" spc="9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143000" y="1447800"/>
            <a:ext cx="9989820" cy="3670300"/>
          </a:xfrm>
          <a:prstGeom prst="rect">
            <a:avLst/>
          </a:prstGeom>
        </p:spPr>
        <p:txBody>
          <a:bodyPr vert="horz" wrap="square" lIns="0" tIns="28575" rIns="0" bIns="0" rtlCol="0">
            <a:noAutofit/>
          </a:bodyPr>
          <a:lstStyle/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lang="en-US" altLang="zh-CN" sz="2800" dirty="0">
                <a:sym typeface="+mn-ea"/>
              </a:rPr>
              <a:t>Make use of locality</a:t>
            </a:r>
            <a:endParaRPr lang="en-US" altLang="zh-CN" sz="2800" dirty="0">
              <a:sym typeface="+mn-ea"/>
            </a:endParaRPr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endParaRPr lang="en-US" altLang="zh-CN" sz="2800" dirty="0"/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lang="en-US" altLang="zh-CN" sz="2800" dirty="0">
                <a:sym typeface="+mn-ea"/>
              </a:rPr>
              <a:t>Make the most frequent the fast</a:t>
            </a:r>
            <a:endParaRPr lang="en-US" altLang="zh-CN" sz="2800" dirty="0">
              <a:sym typeface="+mn-ea"/>
            </a:endParaRPr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endParaRPr lang="en-US" altLang="zh-CN" sz="2800" dirty="0"/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lang="en-US" altLang="zh-CN" sz="2800" dirty="0">
                <a:sym typeface="+mn-ea"/>
              </a:rPr>
              <a:t>Decrease cache miss within loops</a:t>
            </a:r>
            <a:endParaRPr lang="en-US" altLang="zh-CN" sz="2800" dirty="0">
              <a:sym typeface="+mn-ea"/>
            </a:endParaRPr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endParaRPr lang="en-US" altLang="zh-CN" sz="2800" dirty="0"/>
          </a:p>
          <a:p>
            <a:pPr marL="12700" marR="234950" indent="0" eaLnBrk="1" fontAlgn="auto" latinLnBrk="0" hangingPunct="1">
              <a:lnSpc>
                <a:spcPct val="100000"/>
              </a:lnSpc>
              <a:spcBef>
                <a:spcPts val="225"/>
              </a:spcBef>
            </a:pPr>
            <a:r>
              <a:rPr lang="en-US" altLang="zh-CN" sz="2800" dirty="0">
                <a:sym typeface="+mn-ea"/>
              </a:rPr>
              <a:t>Loop variable orders</a:t>
            </a:r>
            <a:endParaRPr sz="2800"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访问主存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Bus transaction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write: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Consolas" panose="020B0609020204030204" pitchFamily="49" charset="0"/>
              </a:rPr>
              <a:t>三阶段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Consolas" panose="020B0609020204030204" pitchFamily="49" charset="0"/>
            </a:endParaRP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ea typeface="等线" panose="02010600030101010101" pitchFamily="2" charset="-122"/>
                <a:cs typeface="Consolas" panose="020B0609020204030204" pitchFamily="49" charset="0"/>
              </a:rPr>
              <a:t>movq %rax, mem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等线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805" y="365125"/>
            <a:ext cx="6258995" cy="61769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4200" y="762000"/>
            <a:ext cx="11113135" cy="223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4200" y="762000"/>
            <a:ext cx="11113135" cy="2233295"/>
          </a:xfrm>
          <a:prstGeom prst="rect">
            <a:avLst/>
          </a:prstGeom>
        </p:spPr>
      </p:pic>
      <p:sp>
        <p:nvSpPr>
          <p:cNvPr id="5" name="内容占位符 2"/>
          <p:cNvSpPr txBox="1"/>
          <p:nvPr>
            <p:custDataLst>
              <p:tags r:id="rId3"/>
            </p:custDataLst>
          </p:nvPr>
        </p:nvSpPr>
        <p:spPr>
          <a:xfrm>
            <a:off x="1316638" y="3276531"/>
            <a:ext cx="9649026" cy="247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200" b="1" dirty="0">
                <a:solidFill>
                  <a:srgbClr val="FF0000"/>
                </a:solidFill>
              </a:rPr>
              <a:t>答案</a:t>
            </a:r>
            <a:r>
              <a:rPr lang="en-US" altLang="zh-CN" sz="2200" b="1" dirty="0">
                <a:solidFill>
                  <a:srgbClr val="FF0000"/>
                </a:solidFill>
              </a:rPr>
              <a:t>:D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200" b="1" dirty="0">
                <a:solidFill>
                  <a:srgbClr val="FF0000"/>
                </a:solidFill>
              </a:rPr>
              <a:t>A.</a:t>
            </a:r>
            <a:r>
              <a:rPr lang="zh-CN" altLang="en-US" sz="2400" b="1" dirty="0">
                <a:solidFill>
                  <a:srgbClr val="FF0000"/>
                </a:solidFill>
              </a:rPr>
              <a:t>直写逻辑更简单，不需要</a:t>
            </a:r>
            <a:r>
              <a:rPr lang="en-US" altLang="zh-CN" sz="2400" b="1" dirty="0">
                <a:solidFill>
                  <a:srgbClr val="FF0000"/>
                </a:solidFill>
              </a:rPr>
              <a:t>dirty bit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B.</a:t>
            </a:r>
            <a:r>
              <a:rPr lang="zh-CN" altLang="en-US" sz="2400" b="1" dirty="0">
                <a:solidFill>
                  <a:srgbClr val="FF0000"/>
                </a:solidFill>
              </a:rPr>
              <a:t>不一定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C.</a:t>
            </a:r>
            <a:r>
              <a:rPr lang="zh-CN" altLang="en-US" sz="2400" b="1" dirty="0">
                <a:solidFill>
                  <a:srgbClr val="FF0000"/>
                </a:solidFill>
              </a:rPr>
              <a:t>不一定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991298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>
            <p:custDataLst>
              <p:tags r:id="rId1"/>
            </p:custDataLst>
          </p:nvPr>
        </p:nvSpPr>
        <p:spPr>
          <a:xfrm>
            <a:off x="1316638" y="3962331"/>
            <a:ext cx="9649026" cy="247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sz="2200" b="1" dirty="0">
                <a:solidFill>
                  <a:srgbClr val="FF0000"/>
                </a:solidFill>
              </a:rPr>
              <a:t>答案:C</a:t>
            </a:r>
            <a:endParaRPr sz="22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sz="2200" b="1" dirty="0">
                <a:solidFill>
                  <a:srgbClr val="FF0000"/>
                </a:solidFill>
              </a:rPr>
              <a:t>A.不一定</a:t>
            </a:r>
            <a:endParaRPr sz="22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sz="2200" b="1" dirty="0">
                <a:solidFill>
                  <a:srgbClr val="FF0000"/>
                </a:solidFill>
              </a:rPr>
              <a:t>B.不一定</a:t>
            </a:r>
            <a:endParaRPr sz="22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sz="2200" b="1" dirty="0">
                <a:solidFill>
                  <a:srgbClr val="FF0000"/>
                </a:solidFill>
              </a:rPr>
              <a:t>C.命中时，直接映射高速缓存只有一行，不需要查找所以更快</a:t>
            </a:r>
            <a:endParaRPr sz="2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00" y="381000"/>
            <a:ext cx="991298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dirty="0"/>
              <a:t>rogram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TA: thezzisu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0231" cy="4351338"/>
          </a:xfrm>
        </p:spPr>
        <p:txBody>
          <a:bodyPr/>
          <a:lstStyle/>
          <a:p>
            <a:r>
              <a:rPr lang="en-US" dirty="0"/>
              <a:t>Computer System is built on top of </a:t>
            </a:r>
            <a:r>
              <a:rPr lang="en-US" b="1" i="1" dirty="0"/>
              <a:t>Abstraction</a:t>
            </a:r>
            <a:endParaRPr lang="en-US" b="1" i="1" dirty="0"/>
          </a:p>
          <a:p>
            <a:r>
              <a:rPr lang="en-US" dirty="0"/>
              <a:t>But abstraction will introduce </a:t>
            </a:r>
            <a:r>
              <a:rPr lang="en-US" b="1" i="1" dirty="0"/>
              <a:t>Overhead</a:t>
            </a:r>
            <a:endParaRPr lang="en-US" b="1" i="1" dirty="0"/>
          </a:p>
          <a:p>
            <a:r>
              <a:rPr lang="en-US" altLang="zh-CN" dirty="0"/>
              <a:t>T</a:t>
            </a:r>
            <a:r>
              <a:rPr lang="en-US" dirty="0"/>
              <a:t>o optimize</a:t>
            </a:r>
            <a:br>
              <a:rPr lang="en-US" dirty="0"/>
            </a:br>
            <a:r>
              <a:rPr lang="en-US" dirty="0"/>
              <a:t>= To </a:t>
            </a:r>
            <a:r>
              <a:rPr lang="en-US" altLang="zh-CN" dirty="0"/>
              <a:t>eliminate overhead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81532" y="919797"/>
            <a:ext cx="4686997" cy="5018405"/>
            <a:chOff x="1561265" y="1156970"/>
            <a:chExt cx="4686997" cy="5018405"/>
          </a:xfrm>
        </p:grpSpPr>
        <p:grpSp>
          <p:nvGrpSpPr>
            <p:cNvPr id="5" name="Group 4"/>
            <p:cNvGrpSpPr/>
            <p:nvPr/>
          </p:nvGrpSpPr>
          <p:grpSpPr>
            <a:xfrm>
              <a:off x="1561265" y="2083399"/>
              <a:ext cx="785908" cy="3252750"/>
              <a:chOff x="37265" y="1969099"/>
              <a:chExt cx="785908" cy="325275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1"/>
              <a:srcRect l="11355" t="5513" r="30918" b="4048"/>
              <a:stretch>
                <a:fillRect/>
              </a:stretch>
            </p:blipFill>
            <p:spPr>
              <a:xfrm>
                <a:off x="418406" y="2770208"/>
                <a:ext cx="404767" cy="158756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 rot="16200000">
                <a:off x="-1358277" y="3364641"/>
                <a:ext cx="3252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4319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Computer Architecture</a:t>
                </a:r>
                <a:endPara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4319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Rectangle: Rounded Corners 5"/>
            <p:cNvSpPr/>
            <p:nvPr/>
          </p:nvSpPr>
          <p:spPr>
            <a:xfrm>
              <a:off x="2414050" y="4814294"/>
              <a:ext cx="3822700" cy="452310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Circuits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2414050" y="5719890"/>
              <a:ext cx="3822700" cy="452310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Technology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2414050" y="5267094"/>
              <a:ext cx="3822700" cy="452310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Devices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2408294" y="4347314"/>
              <a:ext cx="3834212" cy="475664"/>
            </a:xfrm>
            <a:prstGeom prst="roundRect">
              <a:avLst>
                <a:gd name="adj" fmla="val 2491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Gate Level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414248" y="2541389"/>
              <a:ext cx="3822700" cy="475664"/>
            </a:xfrm>
            <a:prstGeom prst="roundRect">
              <a:avLst>
                <a:gd name="adj" fmla="val 2491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Operating Systems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414050" y="3003094"/>
              <a:ext cx="3822700" cy="452310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Instruction Set 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2414050" y="3455894"/>
              <a:ext cx="3822700" cy="452310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Microarchitecture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2414050" y="3908694"/>
              <a:ext cx="3822700" cy="452310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Register-Transfer Level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2414050" y="3452210"/>
              <a:ext cx="3822700" cy="452310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Microarchitecture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2414050" y="2992237"/>
              <a:ext cx="3822700" cy="467900"/>
            </a:xfrm>
            <a:prstGeom prst="roundRect">
              <a:avLst>
                <a:gd name="adj" fmla="val 30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Instruction Set 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2414050" y="3914189"/>
              <a:ext cx="3816548" cy="452310"/>
            </a:xfrm>
            <a:prstGeom prst="roundRect">
              <a:avLst>
                <a:gd name="adj" fmla="val 24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Register-Transfer Level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414050" y="2520085"/>
              <a:ext cx="3823096" cy="482520"/>
              <a:chOff x="905329" y="2828636"/>
              <a:chExt cx="3823096" cy="514500"/>
            </a:xfrm>
          </p:grpSpPr>
          <p:sp>
            <p:nvSpPr>
              <p:cNvPr id="39" name="Freeform: Shape 38"/>
              <p:cNvSpPr/>
              <p:nvPr/>
            </p:nvSpPr>
            <p:spPr>
              <a:xfrm>
                <a:off x="905329" y="2860848"/>
                <a:ext cx="3822700" cy="241144"/>
              </a:xfrm>
              <a:custGeom>
                <a:avLst/>
                <a:gdLst>
                  <a:gd name="connsiteX0" fmla="*/ 118966 w 3822700"/>
                  <a:gd name="connsiteY0" fmla="*/ 0 h 241144"/>
                  <a:gd name="connsiteX1" fmla="*/ 3703734 w 3822700"/>
                  <a:gd name="connsiteY1" fmla="*/ 0 h 241144"/>
                  <a:gd name="connsiteX2" fmla="*/ 3822700 w 3822700"/>
                  <a:gd name="connsiteY2" fmla="*/ 118966 h 241144"/>
                  <a:gd name="connsiteX3" fmla="*/ 3822700 w 3822700"/>
                  <a:gd name="connsiteY3" fmla="*/ 241144 h 241144"/>
                  <a:gd name="connsiteX4" fmla="*/ 0 w 3822700"/>
                  <a:gd name="connsiteY4" fmla="*/ 241144 h 241144"/>
                  <a:gd name="connsiteX5" fmla="*/ 0 w 3822700"/>
                  <a:gd name="connsiteY5" fmla="*/ 118966 h 241144"/>
                  <a:gd name="connsiteX6" fmla="*/ 118966 w 3822700"/>
                  <a:gd name="connsiteY6" fmla="*/ 0 h 24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2700" h="241144">
                    <a:moveTo>
                      <a:pt x="118966" y="0"/>
                    </a:moveTo>
                    <a:lnTo>
                      <a:pt x="3703734" y="0"/>
                    </a:lnTo>
                    <a:cubicBezTo>
                      <a:pt x="3769437" y="0"/>
                      <a:pt x="3822700" y="53263"/>
                      <a:pt x="3822700" y="118966"/>
                    </a:cubicBezTo>
                    <a:lnTo>
                      <a:pt x="3822700" y="241144"/>
                    </a:lnTo>
                    <a:lnTo>
                      <a:pt x="0" y="241144"/>
                    </a:lnTo>
                    <a:lnTo>
                      <a:pt x="0" y="118966"/>
                    </a:lnTo>
                    <a:cubicBezTo>
                      <a:pt x="0" y="53263"/>
                      <a:pt x="53263" y="0"/>
                      <a:pt x="118966" y="0"/>
                    </a:cubicBezTo>
                    <a:close/>
                  </a:path>
                </a:pathLst>
              </a:cu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 flipV="1">
                <a:off x="905329" y="3101992"/>
                <a:ext cx="3822700" cy="241144"/>
              </a:xfrm>
              <a:custGeom>
                <a:avLst/>
                <a:gdLst>
                  <a:gd name="connsiteX0" fmla="*/ 118966 w 3822700"/>
                  <a:gd name="connsiteY0" fmla="*/ 0 h 241144"/>
                  <a:gd name="connsiteX1" fmla="*/ 3703734 w 3822700"/>
                  <a:gd name="connsiteY1" fmla="*/ 0 h 241144"/>
                  <a:gd name="connsiteX2" fmla="*/ 3822700 w 3822700"/>
                  <a:gd name="connsiteY2" fmla="*/ 118966 h 241144"/>
                  <a:gd name="connsiteX3" fmla="*/ 3822700 w 3822700"/>
                  <a:gd name="connsiteY3" fmla="*/ 241144 h 241144"/>
                  <a:gd name="connsiteX4" fmla="*/ 0 w 3822700"/>
                  <a:gd name="connsiteY4" fmla="*/ 241144 h 241144"/>
                  <a:gd name="connsiteX5" fmla="*/ 0 w 3822700"/>
                  <a:gd name="connsiteY5" fmla="*/ 118966 h 241144"/>
                  <a:gd name="connsiteX6" fmla="*/ 118966 w 3822700"/>
                  <a:gd name="connsiteY6" fmla="*/ 0 h 24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2700" h="241144">
                    <a:moveTo>
                      <a:pt x="118966" y="0"/>
                    </a:moveTo>
                    <a:lnTo>
                      <a:pt x="3703734" y="0"/>
                    </a:lnTo>
                    <a:cubicBezTo>
                      <a:pt x="3769437" y="0"/>
                      <a:pt x="3822700" y="53263"/>
                      <a:pt x="3822700" y="118966"/>
                    </a:cubicBezTo>
                    <a:lnTo>
                      <a:pt x="3822700" y="241144"/>
                    </a:lnTo>
                    <a:lnTo>
                      <a:pt x="0" y="241144"/>
                    </a:lnTo>
                    <a:lnTo>
                      <a:pt x="0" y="118966"/>
                    </a:lnTo>
                    <a:cubicBezTo>
                      <a:pt x="0" y="53263"/>
                      <a:pt x="53263" y="0"/>
                      <a:pt x="118966" y="0"/>
                    </a:cubicBezTo>
                    <a:close/>
                  </a:path>
                </a:pathLst>
              </a:cu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11481" y="3077532"/>
                <a:ext cx="3810792" cy="15066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4728029" y="3028694"/>
                <a:ext cx="396" cy="19387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905329" y="3028694"/>
                <a:ext cx="396" cy="193870"/>
              </a:xfrm>
              <a:prstGeom prst="lin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563264" y="2828636"/>
                <a:ext cx="2517036" cy="49226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Operating Systems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414050" y="4358576"/>
              <a:ext cx="3823096" cy="461665"/>
              <a:chOff x="5883729" y="3582317"/>
              <a:chExt cx="3823096" cy="492262"/>
            </a:xfrm>
          </p:grpSpPr>
          <p:grpSp>
            <p:nvGrpSpPr>
              <p:cNvPr id="32" name="Group 31"/>
              <p:cNvGrpSpPr/>
              <p:nvPr/>
            </p:nvGrpSpPr>
            <p:grpSpPr>
              <a:xfrm flipV="1">
                <a:off x="5883729" y="3582763"/>
                <a:ext cx="3823096" cy="482288"/>
                <a:chOff x="5883729" y="3582763"/>
                <a:chExt cx="3823096" cy="482288"/>
              </a:xfrm>
            </p:grpSpPr>
            <p:sp>
              <p:nvSpPr>
                <p:cNvPr id="34" name="Freeform: Shape 33"/>
                <p:cNvSpPr/>
                <p:nvPr/>
              </p:nvSpPr>
              <p:spPr>
                <a:xfrm>
                  <a:off x="5883729" y="3582763"/>
                  <a:ext cx="3822700" cy="241144"/>
                </a:xfrm>
                <a:custGeom>
                  <a:avLst/>
                  <a:gdLst>
                    <a:gd name="connsiteX0" fmla="*/ 118966 w 3822700"/>
                    <a:gd name="connsiteY0" fmla="*/ 0 h 241144"/>
                    <a:gd name="connsiteX1" fmla="*/ 3703734 w 3822700"/>
                    <a:gd name="connsiteY1" fmla="*/ 0 h 241144"/>
                    <a:gd name="connsiteX2" fmla="*/ 3822700 w 3822700"/>
                    <a:gd name="connsiteY2" fmla="*/ 118966 h 241144"/>
                    <a:gd name="connsiteX3" fmla="*/ 3822700 w 3822700"/>
                    <a:gd name="connsiteY3" fmla="*/ 241144 h 241144"/>
                    <a:gd name="connsiteX4" fmla="*/ 0 w 3822700"/>
                    <a:gd name="connsiteY4" fmla="*/ 241144 h 241144"/>
                    <a:gd name="connsiteX5" fmla="*/ 0 w 3822700"/>
                    <a:gd name="connsiteY5" fmla="*/ 118966 h 241144"/>
                    <a:gd name="connsiteX6" fmla="*/ 118966 w 3822700"/>
                    <a:gd name="connsiteY6" fmla="*/ 0 h 241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2700" h="241144">
                      <a:moveTo>
                        <a:pt x="118966" y="0"/>
                      </a:moveTo>
                      <a:lnTo>
                        <a:pt x="3703734" y="0"/>
                      </a:lnTo>
                      <a:cubicBezTo>
                        <a:pt x="3769437" y="0"/>
                        <a:pt x="3822700" y="53263"/>
                        <a:pt x="3822700" y="118966"/>
                      </a:cubicBezTo>
                      <a:lnTo>
                        <a:pt x="3822700" y="241144"/>
                      </a:lnTo>
                      <a:lnTo>
                        <a:pt x="0" y="241144"/>
                      </a:lnTo>
                      <a:lnTo>
                        <a:pt x="0" y="118966"/>
                      </a:lnTo>
                      <a:cubicBezTo>
                        <a:pt x="0" y="53263"/>
                        <a:pt x="53263" y="0"/>
                        <a:pt x="118966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: Shape 34"/>
                <p:cNvSpPr/>
                <p:nvPr/>
              </p:nvSpPr>
              <p:spPr>
                <a:xfrm flipV="1">
                  <a:off x="5883729" y="3823907"/>
                  <a:ext cx="3822700" cy="241144"/>
                </a:xfrm>
                <a:custGeom>
                  <a:avLst/>
                  <a:gdLst>
                    <a:gd name="connsiteX0" fmla="*/ 118966 w 3822700"/>
                    <a:gd name="connsiteY0" fmla="*/ 0 h 241144"/>
                    <a:gd name="connsiteX1" fmla="*/ 3703734 w 3822700"/>
                    <a:gd name="connsiteY1" fmla="*/ 0 h 241144"/>
                    <a:gd name="connsiteX2" fmla="*/ 3822700 w 3822700"/>
                    <a:gd name="connsiteY2" fmla="*/ 118966 h 241144"/>
                    <a:gd name="connsiteX3" fmla="*/ 3822700 w 3822700"/>
                    <a:gd name="connsiteY3" fmla="*/ 241144 h 241144"/>
                    <a:gd name="connsiteX4" fmla="*/ 0 w 3822700"/>
                    <a:gd name="connsiteY4" fmla="*/ 241144 h 241144"/>
                    <a:gd name="connsiteX5" fmla="*/ 0 w 3822700"/>
                    <a:gd name="connsiteY5" fmla="*/ 118966 h 241144"/>
                    <a:gd name="connsiteX6" fmla="*/ 118966 w 3822700"/>
                    <a:gd name="connsiteY6" fmla="*/ 0 h 241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2700" h="241144">
                      <a:moveTo>
                        <a:pt x="118966" y="0"/>
                      </a:moveTo>
                      <a:lnTo>
                        <a:pt x="3703734" y="0"/>
                      </a:lnTo>
                      <a:cubicBezTo>
                        <a:pt x="3769437" y="0"/>
                        <a:pt x="3822700" y="53263"/>
                        <a:pt x="3822700" y="118966"/>
                      </a:cubicBezTo>
                      <a:lnTo>
                        <a:pt x="3822700" y="241144"/>
                      </a:lnTo>
                      <a:lnTo>
                        <a:pt x="0" y="241144"/>
                      </a:lnTo>
                      <a:lnTo>
                        <a:pt x="0" y="118966"/>
                      </a:lnTo>
                      <a:cubicBezTo>
                        <a:pt x="0" y="53263"/>
                        <a:pt x="53263" y="0"/>
                        <a:pt x="118966" y="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889881" y="3793097"/>
                  <a:ext cx="3810792" cy="144092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9706429" y="3750609"/>
                  <a:ext cx="396" cy="19387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 flipV="1">
                  <a:off x="5883729" y="3750609"/>
                  <a:ext cx="396" cy="19387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7024676" y="3582317"/>
                <a:ext cx="1540806" cy="49226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Gate Level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Rectangle: Rounded Corners 18"/>
            <p:cNvSpPr/>
            <p:nvPr/>
          </p:nvSpPr>
          <p:spPr>
            <a:xfrm>
              <a:off x="2404072" y="4352804"/>
              <a:ext cx="3844190" cy="478371"/>
            </a:xfrm>
            <a:prstGeom prst="roundRect">
              <a:avLst>
                <a:gd name="adj" fmla="val 2491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Gate Level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2410041" y="2549301"/>
              <a:ext cx="3832648" cy="478371"/>
            </a:xfrm>
            <a:prstGeom prst="roundRect">
              <a:avLst>
                <a:gd name="adj" fmla="val 2092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Operating Systems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2409843" y="4806566"/>
              <a:ext cx="3832648" cy="454884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Circuits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409843" y="5720491"/>
              <a:ext cx="3832648" cy="454884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Technology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2409843" y="5271468"/>
              <a:ext cx="3832648" cy="454884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Devices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2409843" y="3004108"/>
              <a:ext cx="3832648" cy="454884"/>
            </a:xfrm>
            <a:prstGeom prst="roundRect">
              <a:avLst>
                <a:gd name="adj" fmla="val 2168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Instruction Set 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2409843" y="3449960"/>
              <a:ext cx="3832648" cy="454884"/>
            </a:xfrm>
            <a:prstGeom prst="roundRect">
              <a:avLst>
                <a:gd name="adj" fmla="val 2447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Microarchitecture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2409843" y="3908512"/>
              <a:ext cx="3832648" cy="454884"/>
            </a:xfrm>
            <a:prstGeom prst="roundRect">
              <a:avLst>
                <a:gd name="adj" fmla="val 230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Register-Transfer Level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2414050" y="1609770"/>
              <a:ext cx="3822700" cy="452310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Algorithm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2414050" y="2072095"/>
              <a:ext cx="3822700" cy="452310"/>
            </a:xfrm>
            <a:prstGeom prst="roundRect">
              <a:avLst>
                <a:gd name="adj" fmla="val 28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Programming Language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2409843" y="1612578"/>
              <a:ext cx="3832648" cy="454884"/>
            </a:xfrm>
            <a:prstGeom prst="roundRect">
              <a:avLst>
                <a:gd name="adj" fmla="val 26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Algorithm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2409843" y="2087005"/>
              <a:ext cx="3832648" cy="454884"/>
            </a:xfrm>
            <a:prstGeom prst="roundRect">
              <a:avLst>
                <a:gd name="adj" fmla="val 230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Programming Language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2414050" y="1156970"/>
              <a:ext cx="3822700" cy="452310"/>
            </a:xfrm>
            <a:prstGeom prst="roundRect">
              <a:avLst>
                <a:gd name="adj" fmla="val 246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Application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2561082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195326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内容提要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2169669" y="1345753"/>
            <a:ext cx="4318635" cy="36506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81965" indent="-469900">
              <a:spcBef>
                <a:spcPts val="82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代码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概述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72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代码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主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要方法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72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流图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中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循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环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及其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查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找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72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数据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流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分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析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简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介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4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可达定义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2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solidFill>
                  <a:srgbClr val="7E7E7E"/>
                </a:solidFill>
                <a:latin typeface="Microsoft JhengHei" panose="020B0604030504040204" charset="-120"/>
                <a:cs typeface="Microsoft JhengHei" panose="020B0604030504040204" charset="-120"/>
              </a:rPr>
              <a:t>可用表达式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2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solidFill>
                  <a:srgbClr val="7E7E7E"/>
                </a:solidFill>
                <a:latin typeface="Microsoft JhengHei" panose="020B0604030504040204" charset="-120"/>
                <a:cs typeface="Microsoft JhengHei" panose="020B0604030504040204" charset="-120"/>
              </a:rPr>
              <a:t>活跃变量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3527298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291973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代码优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概述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2169668" y="1458545"/>
            <a:ext cx="7760970" cy="28238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81965" marR="5080" indent="-469900">
              <a:lnSpc>
                <a:spcPts val="3440"/>
              </a:lnSpc>
              <a:spcBef>
                <a:spcPts val="35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为了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设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计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个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好的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代码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序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，首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先考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虑 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如下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几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个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方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面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55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代码优化应遵循的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准则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2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进行代码优化的阶段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3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进行代码优化的范围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62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代码优化程序的结构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95933" y="173542"/>
            <a:ext cx="4577644" cy="3151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77593" y="82373"/>
            <a:ext cx="4598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2400" spc="-4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Golden</a:t>
            </a:r>
            <a:r>
              <a:rPr sz="2400" spc="-2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Rules</a:t>
            </a:r>
            <a:r>
              <a:rPr sz="2400" spc="-2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2400" spc="-2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 panose="020B0604020202020204"/>
                <a:cs typeface="Arial" panose="020B0604020202020204"/>
              </a:rPr>
              <a:t>Optimization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473" y="304800"/>
            <a:ext cx="4146041" cy="1125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682300"/>
            <a:ext cx="10515600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The</a:t>
            </a:r>
            <a:r>
              <a:rPr spc="-65" dirty="0"/>
              <a:t> </a:t>
            </a:r>
            <a:r>
              <a:rPr dirty="0"/>
              <a:t>80/20</a:t>
            </a:r>
            <a:r>
              <a:rPr spc="-45" dirty="0"/>
              <a:t> </a:t>
            </a:r>
            <a:r>
              <a:rPr spc="5" dirty="0"/>
              <a:t>Rule</a:t>
            </a:r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9" name="object 9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6" name="object 6"/>
          <p:cNvSpPr txBox="1"/>
          <p:nvPr/>
        </p:nvSpPr>
        <p:spPr>
          <a:xfrm>
            <a:off x="2169669" y="1434161"/>
            <a:ext cx="7642225" cy="421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1965" indent="-469900">
              <a:spcBef>
                <a:spcPts val="110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50" dirty="0">
                <a:latin typeface="Microsoft JhengHei" panose="020B0604030504040204" charset="-120"/>
                <a:cs typeface="Microsoft JhengHei" panose="020B0604030504040204" charset="-120"/>
              </a:rPr>
              <a:t>通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常来</a:t>
            </a:r>
            <a:r>
              <a:rPr sz="2800" b="1" spc="15" dirty="0">
                <a:latin typeface="Microsoft JhengHei" panose="020B0604030504040204" charset="-120"/>
                <a:cs typeface="Microsoft JhengHei" panose="020B0604030504040204" charset="-120"/>
              </a:rPr>
              <a:t>说</a:t>
            </a:r>
            <a:r>
              <a:rPr sz="2800" b="1" dirty="0">
                <a:latin typeface="Comic Sans MS" panose="030F0702030302020204"/>
                <a:cs typeface="Comic Sans MS" panose="030F0702030302020204"/>
              </a:rPr>
              <a:t>,</a:t>
            </a:r>
            <a:r>
              <a:rPr sz="2800" b="1" spc="-114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2800" b="1" spc="5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2800" b="1" spc="3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个</a:t>
            </a: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2800" b="1" spc="3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序</a:t>
            </a:r>
            <a:r>
              <a:rPr sz="2800" b="1" spc="-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80%</a:t>
            </a:r>
            <a:r>
              <a:rPr sz="2800" b="1" spc="-90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2800" b="1" spc="5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2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执</a:t>
            </a: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行时</a:t>
            </a:r>
            <a:r>
              <a:rPr sz="2800" b="1" spc="2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间</a:t>
            </a: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花费在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/>
            <a:r>
              <a:rPr sz="2800" b="1" spc="-5" dirty="0">
                <a:solidFill>
                  <a:srgbClr val="FF0000"/>
                </a:solidFill>
                <a:latin typeface="Comic Sans MS" panose="030F0702030302020204"/>
                <a:cs typeface="Comic Sans MS" panose="030F0702030302020204"/>
              </a:rPr>
              <a:t>20%</a:t>
            </a:r>
            <a:r>
              <a:rPr sz="2800" b="1" spc="5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2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代码</a:t>
            </a:r>
            <a:r>
              <a:rPr sz="28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之上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marR="130810" indent="-469900">
              <a:spcBef>
                <a:spcPts val="675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  <a:tab pos="2064385" algn="l"/>
              </a:tabLst>
            </a:pPr>
            <a:r>
              <a:rPr sz="2800" b="1" spc="45" dirty="0">
                <a:latin typeface="Microsoft JhengHei" panose="020B0604030504040204" charset="-120"/>
                <a:cs typeface="Microsoft JhengHei" panose="020B0604030504040204" charset="-120"/>
              </a:rPr>
              <a:t>对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于某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些	</a:t>
            </a:r>
            <a:r>
              <a:rPr sz="2800" b="1" dirty="0">
                <a:latin typeface="Comic Sans MS" panose="030F0702030302020204"/>
                <a:cs typeface="Comic Sans MS" panose="030F0702030302020204"/>
              </a:rPr>
              <a:t>performance-hungry</a:t>
            </a:r>
            <a:r>
              <a:rPr sz="2800" b="1" spc="-114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2800" b="1" spc="5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序可能 </a:t>
            </a:r>
            <a:r>
              <a:rPr sz="2800" b="1" spc="50" dirty="0">
                <a:latin typeface="Microsoft JhengHei" panose="020B0604030504040204" charset="-120"/>
                <a:cs typeface="Microsoft JhengHei" panose="020B0604030504040204" charset="-120"/>
              </a:rPr>
              <a:t>会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达</a:t>
            </a:r>
            <a:r>
              <a:rPr sz="2800" b="1" spc="35" dirty="0">
                <a:latin typeface="Microsoft JhengHei" panose="020B0604030504040204" charset="-120"/>
                <a:cs typeface="Microsoft JhengHei" panose="020B0604030504040204" charset="-120"/>
              </a:rPr>
              <a:t>到</a:t>
            </a:r>
            <a:r>
              <a:rPr sz="2800" b="1" spc="-5" dirty="0">
                <a:latin typeface="Comic Sans MS" panose="030F0702030302020204"/>
                <a:cs typeface="Comic Sans MS" panose="030F0702030302020204"/>
              </a:rPr>
              <a:t>90%/10%</a:t>
            </a:r>
            <a:endParaRPr sz="2800">
              <a:latin typeface="Comic Sans MS" panose="030F0702030302020204"/>
              <a:cs typeface="Comic Sans MS" panose="030F0702030302020204"/>
            </a:endParaRPr>
          </a:p>
          <a:p>
            <a:pPr>
              <a:spcBef>
                <a:spcPts val="40"/>
              </a:spcBef>
              <a:buClr>
                <a:srgbClr val="000099"/>
              </a:buClr>
              <a:buFont typeface="Wingdings" panose="05000000000000000000"/>
              <a:buChar char=""/>
            </a:pPr>
            <a:endParaRPr sz="3650">
              <a:latin typeface="Comic Sans MS" panose="030F0702030302020204"/>
              <a:cs typeface="Comic Sans MS" panose="030F0702030302020204"/>
            </a:endParaRPr>
          </a:p>
          <a:p>
            <a:pPr marL="481965" marR="5080" indent="-469900">
              <a:lnSpc>
                <a:spcPts val="3190"/>
              </a:lnSpc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序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优化的主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要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精力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应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当关注的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是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程序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中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最重 </a:t>
            </a:r>
            <a:r>
              <a:rPr sz="2800" b="1" spc="55" dirty="0">
                <a:latin typeface="Microsoft JhengHei" panose="020B0604030504040204" charset="-120"/>
                <a:cs typeface="Microsoft JhengHei" panose="020B0604030504040204" charset="-120"/>
              </a:rPr>
              <a:t>要</a:t>
            </a:r>
            <a:r>
              <a:rPr sz="2800" b="1" spc="3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-5" dirty="0">
                <a:latin typeface="Comic Sans MS" panose="030F0702030302020204"/>
                <a:cs typeface="Comic Sans MS" panose="030F0702030302020204"/>
              </a:rPr>
              <a:t>10/20%</a:t>
            </a:r>
            <a:endParaRPr sz="2800">
              <a:latin typeface="Comic Sans MS" panose="030F0702030302020204"/>
              <a:cs typeface="Comic Sans MS" panose="030F0702030302020204"/>
            </a:endParaRPr>
          </a:p>
          <a:p>
            <a:pPr marL="481965" marR="5080" indent="-469900">
              <a:lnSpc>
                <a:spcPts val="3190"/>
              </a:lnSpc>
              <a:spcBef>
                <a:spcPts val="1015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在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化常用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代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码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的时</a:t>
            </a:r>
            <a:r>
              <a:rPr sz="2800" b="1" spc="20" dirty="0">
                <a:latin typeface="Microsoft JhengHei" panose="020B0604030504040204" charset="-120"/>
                <a:cs typeface="Microsoft JhengHei" panose="020B0604030504040204" charset="-120"/>
              </a:rPr>
              <a:t>候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，甚至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可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以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选择</a:t>
            </a:r>
            <a:r>
              <a:rPr sz="2800" b="1" spc="20" dirty="0">
                <a:latin typeface="Microsoft JhengHei" panose="020B0604030504040204" charset="-120"/>
                <a:cs typeface="Microsoft JhengHei" panose="020B0604030504040204" charset="-120"/>
              </a:rPr>
              <a:t>使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不常 用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代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码部分速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度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变慢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4008882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340360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代码优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阶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段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9668" y="1412824"/>
            <a:ext cx="2994660" cy="256544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81965" marR="5080" indent="-469900">
              <a:lnSpc>
                <a:spcPts val="2880"/>
              </a:lnSpc>
              <a:spcBef>
                <a:spcPts val="605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算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法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设计阶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段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的 优化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marR="5080" indent="-469900">
              <a:lnSpc>
                <a:spcPts val="2880"/>
              </a:lnSpc>
              <a:spcBef>
                <a:spcPts val="965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译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程序产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生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中 间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代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码后的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marR="5080" indent="-469900">
              <a:lnSpc>
                <a:spcPts val="2880"/>
              </a:lnSpc>
              <a:spcBef>
                <a:spcPts val="960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目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标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代码生成阶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段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优化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52745" y="1999489"/>
            <a:ext cx="4231005" cy="3142615"/>
            <a:chOff x="4428744" y="1999488"/>
            <a:chExt cx="4231005" cy="31426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744" y="1999488"/>
              <a:ext cx="4033088" cy="31424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9912" y="4498975"/>
              <a:ext cx="4029710" cy="213360"/>
            </a:xfrm>
            <a:custGeom>
              <a:avLst/>
              <a:gdLst/>
              <a:ahLst/>
              <a:cxnLst/>
              <a:rect l="l" t="t" r="r" b="b"/>
              <a:pathLst>
                <a:path w="4029709" h="213360">
                  <a:moveTo>
                    <a:pt x="4029455" y="0"/>
                  </a:moveTo>
                  <a:lnTo>
                    <a:pt x="0" y="0"/>
                  </a:lnTo>
                  <a:lnTo>
                    <a:pt x="0" y="213232"/>
                  </a:lnTo>
                  <a:lnTo>
                    <a:pt x="4029455" y="213232"/>
                  </a:lnTo>
                  <a:lnTo>
                    <a:pt x="4029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534911" y="5142103"/>
            <a:ext cx="3267710" cy="607218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67945" rIns="0" bIns="0" rtlCol="0">
            <a:spAutoFit/>
          </a:bodyPr>
          <a:lstStyle/>
          <a:p>
            <a:pPr marL="436880" marR="172085" indent="-344805">
              <a:lnSpc>
                <a:spcPts val="2110"/>
              </a:lnSpc>
              <a:spcBef>
                <a:spcPts val="535"/>
              </a:spcBef>
            </a:pP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图：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ｃ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语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编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写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序 </a:t>
            </a:r>
            <a:r>
              <a:rPr b="1" spc="20" dirty="0">
                <a:latin typeface="微软雅黑" panose="020B0503020204020204" charset="-122"/>
                <a:cs typeface="微软雅黑" panose="020B0503020204020204" charset="-122"/>
              </a:rPr>
              <a:t>函数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12" name="object 12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9" name="object 9"/>
          <p:cNvSpPr txBox="1"/>
          <p:nvPr/>
        </p:nvSpPr>
        <p:spPr>
          <a:xfrm>
            <a:off x="6404865" y="4440377"/>
            <a:ext cx="247586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16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a[i];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a[i]</a:t>
            </a:r>
            <a:r>
              <a:rPr sz="16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a[n];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a[n]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x;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SRAM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9689" y="2202873"/>
            <a:ext cx="7238967" cy="268737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4008882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340360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代码优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范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围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2169668" y="1320327"/>
            <a:ext cx="8035290" cy="476957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481965" indent="-469900">
              <a:spcBef>
                <a:spcPts val="102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40" dirty="0">
                <a:latin typeface="Microsoft JhengHei" panose="020B0604030504040204" charset="-120"/>
                <a:cs typeface="Microsoft JhengHei" panose="020B0604030504040204" charset="-120"/>
              </a:rPr>
              <a:t>局部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化（</a:t>
            </a:r>
            <a:r>
              <a:rPr sz="3000" b="1" dirty="0">
                <a:latin typeface="Times New Roman" panose="02020603050405020304"/>
                <a:cs typeface="Times New Roman" panose="02020603050405020304"/>
              </a:rPr>
              <a:t>local</a:t>
            </a:r>
            <a:r>
              <a:rPr sz="3000"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b="1" dirty="0">
                <a:latin typeface="Times New Roman" panose="02020603050405020304"/>
                <a:cs typeface="Times New Roman" panose="02020603050405020304"/>
              </a:rPr>
              <a:t>optimization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marR="467360" lvl="1" indent="-436245" algn="just">
              <a:lnSpc>
                <a:spcPts val="2980"/>
              </a:lnSpc>
              <a:spcBef>
                <a:spcPts val="100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只对基本块内的语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句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进行分析，在基本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块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内实 施的优化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62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40" dirty="0">
                <a:latin typeface="Microsoft JhengHei" panose="020B0604030504040204" charset="-120"/>
                <a:cs typeface="Microsoft JhengHei" panose="020B0604030504040204" charset="-120"/>
              </a:rPr>
              <a:t>全局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化（</a:t>
            </a:r>
            <a:r>
              <a:rPr sz="3000" b="1" dirty="0">
                <a:latin typeface="Times New Roman" panose="02020603050405020304"/>
                <a:cs typeface="Times New Roman" panose="02020603050405020304"/>
              </a:rPr>
              <a:t>global</a:t>
            </a:r>
            <a:r>
              <a:rPr sz="3000" b="1" spc="-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b="1" dirty="0">
                <a:latin typeface="Times New Roman" panose="02020603050405020304"/>
                <a:cs typeface="Times New Roman" panose="02020603050405020304"/>
              </a:rPr>
              <a:t>optimization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marR="467360" lvl="1" indent="-436245" algn="just">
              <a:lnSpc>
                <a:spcPct val="98000"/>
              </a:lnSpc>
              <a:spcBef>
                <a:spcPts val="86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对整个过程所有基</a:t>
            </a:r>
            <a:r>
              <a:rPr sz="2600" b="1" spc="-15" dirty="0">
                <a:latin typeface="Microsoft JhengHei" panose="020B0604030504040204" charset="-120"/>
                <a:cs typeface="Microsoft JhengHei" panose="020B0604030504040204" charset="-120"/>
              </a:rPr>
              <a:t>本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块的信息及它们之</a:t>
            </a:r>
            <a:r>
              <a:rPr sz="2600" b="1" spc="-15" dirty="0">
                <a:latin typeface="Microsoft JhengHei" panose="020B0604030504040204" charset="-120"/>
                <a:cs typeface="Microsoft JhengHei" panose="020B0604030504040204" charset="-120"/>
              </a:rPr>
              <a:t>间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的关 系进行分析，在此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基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础上在整个过程范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围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内实 施优化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70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过程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间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3000" b="1" spc="-5" dirty="0"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sz="3000" b="1" spc="-5" dirty="0">
                <a:latin typeface="Times New Roman" panose="02020603050405020304"/>
                <a:cs typeface="Times New Roman" panose="02020603050405020304"/>
              </a:rPr>
              <a:t>inter-procedural</a:t>
            </a:r>
            <a:r>
              <a:rPr sz="3000" b="1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b="1" spc="-5" dirty="0">
                <a:latin typeface="Times New Roman" panose="02020603050405020304"/>
                <a:cs typeface="Times New Roman" panose="02020603050405020304"/>
              </a:rPr>
              <a:t>optimization</a:t>
            </a:r>
            <a:r>
              <a:rPr sz="3000" b="1" spc="-5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marR="467360" lvl="1" indent="-436245" algn="just">
              <a:lnSpc>
                <a:spcPts val="2980"/>
              </a:lnSpc>
              <a:spcBef>
                <a:spcPts val="100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对整个程序所有过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程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及其调用信息进行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分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析， 对整个程序进行整</a:t>
            </a:r>
            <a:r>
              <a:rPr sz="2600" b="1" spc="-15" dirty="0">
                <a:latin typeface="Microsoft JhengHei" panose="020B0604030504040204" charset="-120"/>
                <a:cs typeface="Microsoft JhengHei" panose="020B0604030504040204" charset="-120"/>
              </a:rPr>
              <a:t>体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优化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4975098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436753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优化程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序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般结构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5355" y="2273808"/>
            <a:ext cx="1374140" cy="1080135"/>
            <a:chOff x="181355" y="2273807"/>
            <a:chExt cx="1374140" cy="1080135"/>
          </a:xfrm>
        </p:grpSpPr>
        <p:sp>
          <p:nvSpPr>
            <p:cNvPr id="5" name="object 5"/>
            <p:cNvSpPr/>
            <p:nvPr/>
          </p:nvSpPr>
          <p:spPr>
            <a:xfrm>
              <a:off x="181355" y="2651886"/>
              <a:ext cx="576580" cy="76200"/>
            </a:xfrm>
            <a:custGeom>
              <a:avLst/>
              <a:gdLst/>
              <a:ahLst/>
              <a:cxnLst/>
              <a:rect l="l" t="t" r="r" b="b"/>
              <a:pathLst>
                <a:path w="576580" h="76200">
                  <a:moveTo>
                    <a:pt x="499872" y="0"/>
                  </a:moveTo>
                  <a:lnTo>
                    <a:pt x="499872" y="75946"/>
                  </a:lnTo>
                  <a:lnTo>
                    <a:pt x="563118" y="44323"/>
                  </a:lnTo>
                  <a:lnTo>
                    <a:pt x="512572" y="44323"/>
                  </a:lnTo>
                  <a:lnTo>
                    <a:pt x="512572" y="31623"/>
                  </a:lnTo>
                  <a:lnTo>
                    <a:pt x="563542" y="31623"/>
                  </a:lnTo>
                  <a:lnTo>
                    <a:pt x="499872" y="0"/>
                  </a:lnTo>
                  <a:close/>
                </a:path>
                <a:path w="576580" h="76200">
                  <a:moveTo>
                    <a:pt x="499872" y="31623"/>
                  </a:moveTo>
                  <a:lnTo>
                    <a:pt x="0" y="31623"/>
                  </a:lnTo>
                  <a:lnTo>
                    <a:pt x="0" y="44323"/>
                  </a:lnTo>
                  <a:lnTo>
                    <a:pt x="499872" y="44323"/>
                  </a:lnTo>
                  <a:lnTo>
                    <a:pt x="499872" y="31623"/>
                  </a:lnTo>
                  <a:close/>
                </a:path>
                <a:path w="576580" h="76200">
                  <a:moveTo>
                    <a:pt x="563542" y="31623"/>
                  </a:moveTo>
                  <a:lnTo>
                    <a:pt x="512572" y="31623"/>
                  </a:lnTo>
                  <a:lnTo>
                    <a:pt x="512572" y="44323"/>
                  </a:lnTo>
                  <a:lnTo>
                    <a:pt x="563118" y="44323"/>
                  </a:lnTo>
                  <a:lnTo>
                    <a:pt x="576072" y="37846"/>
                  </a:lnTo>
                  <a:lnTo>
                    <a:pt x="563542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136" y="2301239"/>
              <a:ext cx="817626" cy="9578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3" y="2273807"/>
              <a:ext cx="906018" cy="10797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428" y="2330195"/>
              <a:ext cx="719328" cy="8595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81428" y="2330195"/>
            <a:ext cx="719455" cy="823944"/>
          </a:xfrm>
          <a:prstGeom prst="rect">
            <a:avLst/>
          </a:prstGeom>
          <a:ln w="9143">
            <a:solidFill>
              <a:srgbClr val="9FADB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89535">
              <a:spcBef>
                <a:spcPts val="42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算法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9535">
              <a:spcBef>
                <a:spcPts val="120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优化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73908" y="2651886"/>
            <a:ext cx="1079500" cy="76200"/>
          </a:xfrm>
          <a:custGeom>
            <a:avLst/>
            <a:gdLst/>
            <a:ahLst/>
            <a:cxnLst/>
            <a:rect l="l" t="t" r="r" b="b"/>
            <a:pathLst>
              <a:path w="1079500" h="76200">
                <a:moveTo>
                  <a:pt x="1002791" y="0"/>
                </a:moveTo>
                <a:lnTo>
                  <a:pt x="1002791" y="75946"/>
                </a:lnTo>
                <a:lnTo>
                  <a:pt x="1066038" y="44323"/>
                </a:lnTo>
                <a:lnTo>
                  <a:pt x="1015491" y="44323"/>
                </a:lnTo>
                <a:lnTo>
                  <a:pt x="1015491" y="31623"/>
                </a:lnTo>
                <a:lnTo>
                  <a:pt x="1066462" y="31623"/>
                </a:lnTo>
                <a:lnTo>
                  <a:pt x="1002791" y="0"/>
                </a:lnTo>
                <a:close/>
              </a:path>
              <a:path w="1079500" h="76200">
                <a:moveTo>
                  <a:pt x="1002791" y="31623"/>
                </a:moveTo>
                <a:lnTo>
                  <a:pt x="0" y="31623"/>
                </a:lnTo>
                <a:lnTo>
                  <a:pt x="0" y="44323"/>
                </a:lnTo>
                <a:lnTo>
                  <a:pt x="1002791" y="44323"/>
                </a:lnTo>
                <a:lnTo>
                  <a:pt x="1002791" y="31623"/>
                </a:lnTo>
                <a:close/>
              </a:path>
              <a:path w="1079500" h="76200">
                <a:moveTo>
                  <a:pt x="1066462" y="31623"/>
                </a:moveTo>
                <a:lnTo>
                  <a:pt x="1015491" y="31623"/>
                </a:lnTo>
                <a:lnTo>
                  <a:pt x="1015491" y="44323"/>
                </a:lnTo>
                <a:lnTo>
                  <a:pt x="1066038" y="44323"/>
                </a:lnTo>
                <a:lnTo>
                  <a:pt x="1078992" y="37846"/>
                </a:lnTo>
                <a:lnTo>
                  <a:pt x="1066462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006598" y="2256206"/>
            <a:ext cx="1049655" cy="718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优化后的 源程序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9376" y="2502536"/>
            <a:ext cx="5384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29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……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8973" y="2600070"/>
            <a:ext cx="506095" cy="76200"/>
          </a:xfrm>
          <a:custGeom>
            <a:avLst/>
            <a:gdLst/>
            <a:ahLst/>
            <a:cxnLst/>
            <a:rect l="l" t="t" r="r" b="b"/>
            <a:pathLst>
              <a:path w="506095" h="76200">
                <a:moveTo>
                  <a:pt x="429768" y="0"/>
                </a:moveTo>
                <a:lnTo>
                  <a:pt x="429768" y="75946"/>
                </a:lnTo>
                <a:lnTo>
                  <a:pt x="493014" y="44323"/>
                </a:lnTo>
                <a:lnTo>
                  <a:pt x="442468" y="44323"/>
                </a:lnTo>
                <a:lnTo>
                  <a:pt x="442468" y="31623"/>
                </a:lnTo>
                <a:lnTo>
                  <a:pt x="493438" y="31623"/>
                </a:lnTo>
                <a:lnTo>
                  <a:pt x="429768" y="0"/>
                </a:lnTo>
                <a:close/>
              </a:path>
              <a:path w="506095" h="76200">
                <a:moveTo>
                  <a:pt x="429768" y="31623"/>
                </a:moveTo>
                <a:lnTo>
                  <a:pt x="0" y="31623"/>
                </a:lnTo>
                <a:lnTo>
                  <a:pt x="0" y="44323"/>
                </a:lnTo>
                <a:lnTo>
                  <a:pt x="429768" y="44323"/>
                </a:lnTo>
                <a:lnTo>
                  <a:pt x="429768" y="31623"/>
                </a:lnTo>
                <a:close/>
              </a:path>
              <a:path w="506095" h="76200">
                <a:moveTo>
                  <a:pt x="493438" y="31623"/>
                </a:moveTo>
                <a:lnTo>
                  <a:pt x="442468" y="31623"/>
                </a:lnTo>
                <a:lnTo>
                  <a:pt x="442468" y="44323"/>
                </a:lnTo>
                <a:lnTo>
                  <a:pt x="493014" y="44323"/>
                </a:lnTo>
                <a:lnTo>
                  <a:pt x="505968" y="37846"/>
                </a:lnTo>
                <a:lnTo>
                  <a:pt x="493438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64456" y="2207627"/>
            <a:ext cx="537845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spcBef>
                <a:spcPts val="585"/>
              </a:spcBef>
            </a:pPr>
            <a:r>
              <a:rPr sz="2000" b="1" spc="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中间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485"/>
              </a:spcBef>
            </a:pPr>
            <a:r>
              <a:rPr sz="2000" b="1" spc="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代码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26735" y="2273808"/>
            <a:ext cx="1198880" cy="1080135"/>
            <a:chOff x="3602735" y="2273807"/>
            <a:chExt cx="1198880" cy="108013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0647" y="2301239"/>
              <a:ext cx="1140714" cy="9578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2735" y="2273807"/>
              <a:ext cx="1162050" cy="10797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0939" y="2330195"/>
              <a:ext cx="1042415" cy="85953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234941" y="2330195"/>
            <a:ext cx="1042669" cy="823944"/>
          </a:xfrm>
          <a:prstGeom prst="rect">
            <a:avLst/>
          </a:prstGeom>
          <a:ln w="9144">
            <a:solidFill>
              <a:srgbClr val="9FADBC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90170">
              <a:spcBef>
                <a:spcPts val="42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中间代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0170">
              <a:spcBef>
                <a:spcPts val="1200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码优化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84036" y="2218945"/>
            <a:ext cx="3077845" cy="1080135"/>
            <a:chOff x="4860035" y="2218944"/>
            <a:chExt cx="3077845" cy="1080135"/>
          </a:xfrm>
        </p:grpSpPr>
        <p:sp>
          <p:nvSpPr>
            <p:cNvPr id="21" name="object 21"/>
            <p:cNvSpPr/>
            <p:nvPr/>
          </p:nvSpPr>
          <p:spPr>
            <a:xfrm>
              <a:off x="4860035" y="2600071"/>
              <a:ext cx="1442085" cy="76200"/>
            </a:xfrm>
            <a:custGeom>
              <a:avLst/>
              <a:gdLst/>
              <a:ahLst/>
              <a:cxnLst/>
              <a:rect l="l" t="t" r="r" b="b"/>
              <a:pathLst>
                <a:path w="1442085" h="76200">
                  <a:moveTo>
                    <a:pt x="1365504" y="0"/>
                  </a:moveTo>
                  <a:lnTo>
                    <a:pt x="1365504" y="75946"/>
                  </a:lnTo>
                  <a:lnTo>
                    <a:pt x="1428750" y="44323"/>
                  </a:lnTo>
                  <a:lnTo>
                    <a:pt x="1378204" y="44323"/>
                  </a:lnTo>
                  <a:lnTo>
                    <a:pt x="1378204" y="31623"/>
                  </a:lnTo>
                  <a:lnTo>
                    <a:pt x="1429174" y="31623"/>
                  </a:lnTo>
                  <a:lnTo>
                    <a:pt x="1365504" y="0"/>
                  </a:lnTo>
                  <a:close/>
                </a:path>
                <a:path w="1442085" h="76200">
                  <a:moveTo>
                    <a:pt x="1365504" y="31623"/>
                  </a:moveTo>
                  <a:lnTo>
                    <a:pt x="0" y="31623"/>
                  </a:lnTo>
                  <a:lnTo>
                    <a:pt x="0" y="44323"/>
                  </a:lnTo>
                  <a:lnTo>
                    <a:pt x="1365504" y="44323"/>
                  </a:lnTo>
                  <a:lnTo>
                    <a:pt x="1365504" y="31623"/>
                  </a:lnTo>
                  <a:close/>
                </a:path>
                <a:path w="1442085" h="76200">
                  <a:moveTo>
                    <a:pt x="1429174" y="31623"/>
                  </a:moveTo>
                  <a:lnTo>
                    <a:pt x="1378204" y="31623"/>
                  </a:lnTo>
                  <a:lnTo>
                    <a:pt x="1378204" y="44323"/>
                  </a:lnTo>
                  <a:lnTo>
                    <a:pt x="1428750" y="44323"/>
                  </a:lnTo>
                  <a:lnTo>
                    <a:pt x="1441704" y="37846"/>
                  </a:lnTo>
                  <a:lnTo>
                    <a:pt x="1429174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599" y="2246376"/>
              <a:ext cx="1610105" cy="9608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66687" y="2218944"/>
              <a:ext cx="1671065" cy="10797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4891" y="2275332"/>
              <a:ext cx="1511808" cy="8625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74891" y="2275332"/>
              <a:ext cx="1511935" cy="862965"/>
            </a:xfrm>
            <a:custGeom>
              <a:avLst/>
              <a:gdLst/>
              <a:ahLst/>
              <a:cxnLst/>
              <a:rect l="l" t="t" r="r" b="b"/>
              <a:pathLst>
                <a:path w="1511934" h="862964">
                  <a:moveTo>
                    <a:pt x="0" y="862584"/>
                  </a:moveTo>
                  <a:lnTo>
                    <a:pt x="1511808" y="862584"/>
                  </a:lnTo>
                  <a:lnTo>
                    <a:pt x="1511808" y="0"/>
                  </a:lnTo>
                  <a:lnTo>
                    <a:pt x="0" y="0"/>
                  </a:lnTo>
                  <a:lnTo>
                    <a:pt x="0" y="862584"/>
                  </a:lnTo>
                  <a:close/>
                </a:path>
              </a:pathLst>
            </a:custGeom>
            <a:ln w="9144">
              <a:solidFill>
                <a:srgbClr val="9FAD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583808" y="3023108"/>
            <a:ext cx="10496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控制信息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01994" y="2656790"/>
            <a:ext cx="30060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000" b="1" spc="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代码及数据</a:t>
            </a:r>
            <a:r>
              <a:rPr sz="2000" b="1" spc="-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流</a:t>
            </a:r>
            <a:r>
              <a:rPr sz="2000" b="1" spc="345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000" b="1" spc="15" baseline="-26000" dirty="0">
                <a:latin typeface="Microsoft JhengHei" panose="020B0604030504040204" charset="-120"/>
                <a:cs typeface="Microsoft JhengHei" panose="020B0604030504040204" charset="-120"/>
              </a:rPr>
              <a:t>及优化工作</a:t>
            </a:r>
            <a:endParaRPr sz="3000" baseline="-26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410700" y="2651886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79" h="76200">
                <a:moveTo>
                  <a:pt x="716153" y="0"/>
                </a:moveTo>
                <a:lnTo>
                  <a:pt x="716153" y="75946"/>
                </a:lnTo>
                <a:lnTo>
                  <a:pt x="779399" y="44323"/>
                </a:lnTo>
                <a:lnTo>
                  <a:pt x="728853" y="44323"/>
                </a:lnTo>
                <a:lnTo>
                  <a:pt x="728853" y="31623"/>
                </a:lnTo>
                <a:lnTo>
                  <a:pt x="779823" y="31623"/>
                </a:lnTo>
                <a:lnTo>
                  <a:pt x="716153" y="0"/>
                </a:lnTo>
                <a:close/>
              </a:path>
              <a:path w="792479" h="76200">
                <a:moveTo>
                  <a:pt x="716153" y="31623"/>
                </a:moveTo>
                <a:lnTo>
                  <a:pt x="0" y="31623"/>
                </a:lnTo>
                <a:lnTo>
                  <a:pt x="0" y="44323"/>
                </a:lnTo>
                <a:lnTo>
                  <a:pt x="716153" y="44323"/>
                </a:lnTo>
                <a:lnTo>
                  <a:pt x="716153" y="31623"/>
                </a:lnTo>
                <a:close/>
              </a:path>
              <a:path w="792479" h="76200">
                <a:moveTo>
                  <a:pt x="779823" y="31623"/>
                </a:moveTo>
                <a:lnTo>
                  <a:pt x="728853" y="31623"/>
                </a:lnTo>
                <a:lnTo>
                  <a:pt x="728853" y="44323"/>
                </a:lnTo>
                <a:lnTo>
                  <a:pt x="779399" y="44323"/>
                </a:lnTo>
                <a:lnTo>
                  <a:pt x="792353" y="37846"/>
                </a:lnTo>
                <a:lnTo>
                  <a:pt x="779823" y="31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301994" y="2291334"/>
            <a:ext cx="41300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000" b="1" spc="15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优化后的中</a:t>
            </a:r>
            <a:r>
              <a:rPr sz="2000" b="1" spc="-1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间</a:t>
            </a:r>
            <a:r>
              <a:rPr sz="2000" b="1" spc="365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000" b="1" spc="15" baseline="-6000" dirty="0">
                <a:latin typeface="Microsoft JhengHei" panose="020B0604030504040204" charset="-120"/>
                <a:cs typeface="Microsoft JhengHei" panose="020B0604030504040204" charset="-120"/>
              </a:rPr>
              <a:t>代码生成</a:t>
            </a:r>
            <a:r>
              <a:rPr sz="3000" b="1" spc="-15" baseline="-6000" dirty="0">
                <a:latin typeface="Microsoft JhengHei" panose="020B0604030504040204" charset="-120"/>
                <a:cs typeface="Microsoft JhengHei" panose="020B0604030504040204" charset="-120"/>
              </a:rPr>
              <a:t>器</a:t>
            </a:r>
            <a:r>
              <a:rPr sz="3000" b="1" spc="419" baseline="-600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000" b="1" spc="15" baseline="10000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目标代码</a:t>
            </a:r>
            <a:endParaRPr sz="3000" baseline="10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18432" y="3214116"/>
            <a:ext cx="1341120" cy="1959610"/>
            <a:chOff x="2694432" y="3214116"/>
            <a:chExt cx="1341120" cy="1959610"/>
          </a:xfrm>
        </p:grpSpPr>
        <p:sp>
          <p:nvSpPr>
            <p:cNvPr id="31" name="object 31"/>
            <p:cNvSpPr/>
            <p:nvPr/>
          </p:nvSpPr>
          <p:spPr>
            <a:xfrm>
              <a:off x="3959479" y="3214116"/>
              <a:ext cx="76200" cy="506095"/>
            </a:xfrm>
            <a:custGeom>
              <a:avLst/>
              <a:gdLst/>
              <a:ahLst/>
              <a:cxnLst/>
              <a:rect l="l" t="t" r="r" b="b"/>
              <a:pathLst>
                <a:path w="76200" h="506095">
                  <a:moveTo>
                    <a:pt x="44323" y="63500"/>
                  </a:moveTo>
                  <a:lnTo>
                    <a:pt x="31623" y="63500"/>
                  </a:lnTo>
                  <a:lnTo>
                    <a:pt x="31623" y="505968"/>
                  </a:lnTo>
                  <a:lnTo>
                    <a:pt x="44323" y="505968"/>
                  </a:lnTo>
                  <a:lnTo>
                    <a:pt x="44323" y="63500"/>
                  </a:lnTo>
                  <a:close/>
                </a:path>
                <a:path w="76200" h="506095">
                  <a:moveTo>
                    <a:pt x="38100" y="0"/>
                  </a:moveTo>
                  <a:lnTo>
                    <a:pt x="0" y="76200"/>
                  </a:lnTo>
                  <a:lnTo>
                    <a:pt x="31623" y="76200"/>
                  </a:lnTo>
                  <a:lnTo>
                    <a:pt x="31623" y="63500"/>
                  </a:lnTo>
                  <a:lnTo>
                    <a:pt x="69638" y="63500"/>
                  </a:lnTo>
                  <a:lnTo>
                    <a:pt x="38100" y="0"/>
                  </a:lnTo>
                  <a:close/>
                </a:path>
                <a:path w="76200" h="506095">
                  <a:moveTo>
                    <a:pt x="69638" y="63500"/>
                  </a:moveTo>
                  <a:lnTo>
                    <a:pt x="44323" y="63500"/>
                  </a:lnTo>
                  <a:lnTo>
                    <a:pt x="44323" y="76200"/>
                  </a:lnTo>
                  <a:lnTo>
                    <a:pt x="75946" y="76200"/>
                  </a:lnTo>
                  <a:lnTo>
                    <a:pt x="69638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134868" y="3720084"/>
              <a:ext cx="862965" cy="0"/>
            </a:xfrm>
            <a:custGeom>
              <a:avLst/>
              <a:gdLst/>
              <a:ahLst/>
              <a:cxnLst/>
              <a:rect l="l" t="t" r="r" b="b"/>
              <a:pathLst>
                <a:path w="862964">
                  <a:moveTo>
                    <a:pt x="862584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96895" y="3720084"/>
              <a:ext cx="76200" cy="429895"/>
            </a:xfrm>
            <a:custGeom>
              <a:avLst/>
              <a:gdLst/>
              <a:ahLst/>
              <a:cxnLst/>
              <a:rect l="l" t="t" r="r" b="b"/>
              <a:pathLst>
                <a:path w="76200" h="429895">
                  <a:moveTo>
                    <a:pt x="31623" y="353568"/>
                  </a:moveTo>
                  <a:lnTo>
                    <a:pt x="0" y="353568"/>
                  </a:lnTo>
                  <a:lnTo>
                    <a:pt x="38100" y="429768"/>
                  </a:lnTo>
                  <a:lnTo>
                    <a:pt x="69638" y="366268"/>
                  </a:lnTo>
                  <a:lnTo>
                    <a:pt x="31623" y="366268"/>
                  </a:lnTo>
                  <a:lnTo>
                    <a:pt x="31623" y="353568"/>
                  </a:lnTo>
                  <a:close/>
                </a:path>
                <a:path w="76200" h="429895">
                  <a:moveTo>
                    <a:pt x="44323" y="0"/>
                  </a:moveTo>
                  <a:lnTo>
                    <a:pt x="31623" y="0"/>
                  </a:lnTo>
                  <a:lnTo>
                    <a:pt x="31623" y="366268"/>
                  </a:lnTo>
                  <a:lnTo>
                    <a:pt x="44323" y="366268"/>
                  </a:lnTo>
                  <a:lnTo>
                    <a:pt x="44323" y="0"/>
                  </a:lnTo>
                  <a:close/>
                </a:path>
                <a:path w="76200" h="429895">
                  <a:moveTo>
                    <a:pt x="75946" y="353568"/>
                  </a:moveTo>
                  <a:lnTo>
                    <a:pt x="44323" y="353568"/>
                  </a:lnTo>
                  <a:lnTo>
                    <a:pt x="44323" y="366268"/>
                  </a:lnTo>
                  <a:lnTo>
                    <a:pt x="69638" y="366268"/>
                  </a:lnTo>
                  <a:lnTo>
                    <a:pt x="7594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1864" y="4120896"/>
              <a:ext cx="1107186" cy="96088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4432" y="4093463"/>
              <a:ext cx="1162049" cy="107975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2156" y="4149852"/>
              <a:ext cx="1008888" cy="86258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296156" y="4149853"/>
            <a:ext cx="1009015" cy="825225"/>
          </a:xfrm>
          <a:prstGeom prst="rect">
            <a:avLst/>
          </a:prstGeom>
          <a:ln w="9144">
            <a:solidFill>
              <a:srgbClr val="9FADB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spcBef>
                <a:spcPts val="43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控制流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spcBef>
                <a:spcPts val="120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分析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843143" y="3214116"/>
            <a:ext cx="1555115" cy="1959610"/>
            <a:chOff x="4319142" y="3214116"/>
            <a:chExt cx="1555115" cy="1959610"/>
          </a:xfrm>
        </p:grpSpPr>
        <p:sp>
          <p:nvSpPr>
            <p:cNvPr id="39" name="object 39"/>
            <p:cNvSpPr/>
            <p:nvPr/>
          </p:nvSpPr>
          <p:spPr>
            <a:xfrm>
              <a:off x="4319142" y="3214116"/>
              <a:ext cx="76200" cy="506095"/>
            </a:xfrm>
            <a:custGeom>
              <a:avLst/>
              <a:gdLst/>
              <a:ahLst/>
              <a:cxnLst/>
              <a:rect l="l" t="t" r="r" b="b"/>
              <a:pathLst>
                <a:path w="76200" h="506095">
                  <a:moveTo>
                    <a:pt x="44323" y="63500"/>
                  </a:moveTo>
                  <a:lnTo>
                    <a:pt x="31623" y="63500"/>
                  </a:lnTo>
                  <a:lnTo>
                    <a:pt x="31623" y="505968"/>
                  </a:lnTo>
                  <a:lnTo>
                    <a:pt x="44323" y="505968"/>
                  </a:lnTo>
                  <a:lnTo>
                    <a:pt x="44323" y="63500"/>
                  </a:lnTo>
                  <a:close/>
                </a:path>
                <a:path w="76200" h="506095">
                  <a:moveTo>
                    <a:pt x="38100" y="0"/>
                  </a:moveTo>
                  <a:lnTo>
                    <a:pt x="0" y="76200"/>
                  </a:lnTo>
                  <a:lnTo>
                    <a:pt x="31623" y="76200"/>
                  </a:lnTo>
                  <a:lnTo>
                    <a:pt x="31623" y="63500"/>
                  </a:lnTo>
                  <a:lnTo>
                    <a:pt x="69638" y="63500"/>
                  </a:lnTo>
                  <a:lnTo>
                    <a:pt x="38100" y="0"/>
                  </a:lnTo>
                  <a:close/>
                </a:path>
                <a:path w="76200" h="506095">
                  <a:moveTo>
                    <a:pt x="69638" y="63500"/>
                  </a:moveTo>
                  <a:lnTo>
                    <a:pt x="44323" y="63500"/>
                  </a:lnTo>
                  <a:lnTo>
                    <a:pt x="44323" y="76200"/>
                  </a:lnTo>
                  <a:lnTo>
                    <a:pt x="75946" y="76200"/>
                  </a:lnTo>
                  <a:lnTo>
                    <a:pt x="69638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357115" y="3720084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35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111622" y="3720084"/>
              <a:ext cx="76200" cy="429895"/>
            </a:xfrm>
            <a:custGeom>
              <a:avLst/>
              <a:gdLst/>
              <a:ahLst/>
              <a:cxnLst/>
              <a:rect l="l" t="t" r="r" b="b"/>
              <a:pathLst>
                <a:path w="76200" h="429895">
                  <a:moveTo>
                    <a:pt x="31623" y="353568"/>
                  </a:moveTo>
                  <a:lnTo>
                    <a:pt x="0" y="353568"/>
                  </a:lnTo>
                  <a:lnTo>
                    <a:pt x="38100" y="429768"/>
                  </a:lnTo>
                  <a:lnTo>
                    <a:pt x="69638" y="366268"/>
                  </a:lnTo>
                  <a:lnTo>
                    <a:pt x="31623" y="366268"/>
                  </a:lnTo>
                  <a:lnTo>
                    <a:pt x="31623" y="353568"/>
                  </a:lnTo>
                  <a:close/>
                </a:path>
                <a:path w="76200" h="429895">
                  <a:moveTo>
                    <a:pt x="44323" y="0"/>
                  </a:moveTo>
                  <a:lnTo>
                    <a:pt x="31623" y="0"/>
                  </a:lnTo>
                  <a:lnTo>
                    <a:pt x="31623" y="366268"/>
                  </a:lnTo>
                  <a:lnTo>
                    <a:pt x="44323" y="366268"/>
                  </a:lnTo>
                  <a:lnTo>
                    <a:pt x="44323" y="0"/>
                  </a:lnTo>
                  <a:close/>
                </a:path>
                <a:path w="76200" h="429895">
                  <a:moveTo>
                    <a:pt x="75946" y="353568"/>
                  </a:moveTo>
                  <a:lnTo>
                    <a:pt x="44323" y="353568"/>
                  </a:lnTo>
                  <a:lnTo>
                    <a:pt x="44323" y="366268"/>
                  </a:lnTo>
                  <a:lnTo>
                    <a:pt x="69638" y="366268"/>
                  </a:lnTo>
                  <a:lnTo>
                    <a:pt x="7594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9639" y="4120896"/>
              <a:ext cx="1107186" cy="9608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2207" y="4093463"/>
              <a:ext cx="1162050" cy="10797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9931" y="4149852"/>
              <a:ext cx="1008888" cy="86258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313933" y="4149853"/>
            <a:ext cx="1009015" cy="825225"/>
          </a:xfrm>
          <a:prstGeom prst="rect">
            <a:avLst/>
          </a:prstGeom>
          <a:ln w="9144">
            <a:solidFill>
              <a:srgbClr val="9FADBC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algn="ctr">
              <a:spcBef>
                <a:spcPts val="43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数据流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spcBef>
                <a:spcPts val="1205"/>
              </a:spcBef>
            </a:pPr>
            <a:r>
              <a:rPr sz="2000" b="1" spc="10" dirty="0">
                <a:latin typeface="Microsoft JhengHei" panose="020B0604030504040204" charset="-120"/>
                <a:cs typeface="Microsoft JhengHei" panose="020B0604030504040204" charset="-120"/>
              </a:rPr>
              <a:t>分析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48" name="object 48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6711" y="341375"/>
            <a:ext cx="4981194" cy="10706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503378"/>
            <a:ext cx="436753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代码优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要方法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5543" y="6361291"/>
            <a:ext cx="21653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5" dirty="0">
                <a:latin typeface="Arial" panose="020B0604020202020204"/>
                <a:cs typeface="Arial" panose="020B0604020202020204"/>
              </a:rPr>
            </a:fld>
            <a:endParaRPr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2169669" y="1345411"/>
            <a:ext cx="3554095" cy="38519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81965" indent="-469900">
              <a:spcBef>
                <a:spcPts val="46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删除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公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共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子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表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达式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36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复写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传播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36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删除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无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用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赋值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36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合并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已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知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量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36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循环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优化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33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代码外提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31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消减运算强度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315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删除归纳变量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1199388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75" y="0"/>
                </a:lnTo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47102" y="240453"/>
            <a:ext cx="832907" cy="8339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6941" y="6593805"/>
            <a:ext cx="667385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10"/>
              </a:lnSpc>
              <a:tabLst>
                <a:tab pos="1643380" algn="l"/>
                <a:tab pos="4829175" algn="l"/>
              </a:tabLst>
            </a:pPr>
            <a:r>
              <a:rPr sz="1600" b="1" spc="-140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2023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年春季学期</a:t>
            </a:r>
            <a:r>
              <a:rPr sz="1600" b="1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	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r>
              <a:rPr sz="1600" b="1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	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北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京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大学计算机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学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院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0943" y="633963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 panose="020B0604020202020204"/>
                <a:cs typeface="Arial" panose="020B0604020202020204"/>
              </a:rPr>
              <a:t>9</a:t>
            </a:r>
            <a:endParaRPr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0" y="621792"/>
            <a:ext cx="8747760" cy="6236335"/>
            <a:chOff x="0" y="621791"/>
            <a:chExt cx="8747760" cy="6236335"/>
          </a:xfrm>
        </p:grpSpPr>
        <p:sp>
          <p:nvSpPr>
            <p:cNvPr id="7" name="object 7"/>
            <p:cNvSpPr/>
            <p:nvPr/>
          </p:nvSpPr>
          <p:spPr>
            <a:xfrm>
              <a:off x="323088" y="621791"/>
              <a:ext cx="8425180" cy="6236335"/>
            </a:xfrm>
            <a:custGeom>
              <a:avLst/>
              <a:gdLst/>
              <a:ahLst/>
              <a:cxnLst/>
              <a:rect l="l" t="t" r="r" b="b"/>
              <a:pathLst>
                <a:path w="8425180" h="6236334">
                  <a:moveTo>
                    <a:pt x="8424672" y="0"/>
                  </a:moveTo>
                  <a:lnTo>
                    <a:pt x="0" y="0"/>
                  </a:lnTo>
                  <a:lnTo>
                    <a:pt x="0" y="6236208"/>
                  </a:lnTo>
                  <a:lnTo>
                    <a:pt x="8424672" y="6236208"/>
                  </a:lnTo>
                  <a:lnTo>
                    <a:pt x="8424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43"/>
              <a:ext cx="4072128" cy="28468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8640" y="3846575"/>
              <a:ext cx="3078480" cy="582295"/>
            </a:xfrm>
            <a:custGeom>
              <a:avLst/>
              <a:gdLst/>
              <a:ahLst/>
              <a:cxnLst/>
              <a:rect l="l" t="t" r="r" b="b"/>
              <a:pathLst>
                <a:path w="3078479" h="582295">
                  <a:moveTo>
                    <a:pt x="3078353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3078353" y="582168"/>
                  </a:lnTo>
                  <a:lnTo>
                    <a:pt x="307835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50465" y="3888741"/>
            <a:ext cx="278892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图：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ｃ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语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言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编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写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25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b="1" dirty="0">
                <a:latin typeface="微软雅黑" panose="020B0503020204020204" charset="-122"/>
                <a:cs typeface="微软雅黑" panose="020B0503020204020204" charset="-122"/>
              </a:rPr>
              <a:t>速排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  <a:p>
            <a:pPr marL="356870">
              <a:lnSpc>
                <a:spcPts val="2135"/>
              </a:lnSpc>
            </a:pPr>
            <a:r>
              <a:rPr b="1" spc="20" dirty="0">
                <a:latin typeface="微软雅黑" panose="020B0503020204020204" charset="-122"/>
                <a:cs typeface="微软雅黑" panose="020B0503020204020204" charset="-122"/>
              </a:rPr>
              <a:t>序函数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3179" y="120522"/>
            <a:ext cx="1584960" cy="975360"/>
          </a:xfrm>
          <a:custGeom>
            <a:avLst/>
            <a:gdLst/>
            <a:ahLst/>
            <a:cxnLst/>
            <a:rect l="l" t="t" r="r" b="b"/>
            <a:pathLst>
              <a:path w="1584960" h="975360">
                <a:moveTo>
                  <a:pt x="1584833" y="0"/>
                </a:moveTo>
                <a:lnTo>
                  <a:pt x="0" y="0"/>
                </a:lnTo>
                <a:lnTo>
                  <a:pt x="0" y="975232"/>
                </a:lnTo>
                <a:lnTo>
                  <a:pt x="1584833" y="975232"/>
                </a:lnTo>
                <a:lnTo>
                  <a:pt x="158483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93179" y="120522"/>
            <a:ext cx="1584960" cy="913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1800"/>
              </a:lnSpc>
            </a:pPr>
            <a:r>
              <a:rPr b="1" dirty="0">
                <a:latin typeface="Yu Mincho Demibold"/>
                <a:cs typeface="Yu Mincho Demibold"/>
              </a:rPr>
              <a:t>（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b="1" dirty="0">
                <a:latin typeface="Yu Mincho Demibold"/>
                <a:cs typeface="Yu Mincho Demibold"/>
              </a:rPr>
              <a:t>）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i=m-1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j=n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t1=4*n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945"/>
              </a:lnSpc>
            </a:pPr>
            <a:r>
              <a:rPr b="1" dirty="0">
                <a:latin typeface="Yu Mincho Demibold"/>
                <a:cs typeface="Yu Mincho Demibold"/>
              </a:rPr>
              <a:t>（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b="1" dirty="0">
                <a:latin typeface="Yu Mincho Demibold"/>
                <a:cs typeface="Yu Mincho Demibold"/>
              </a:rPr>
              <a:t>）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v=a[t1]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9397" y="290576"/>
            <a:ext cx="24701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5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B1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15266" y="1411161"/>
            <a:ext cx="2317115" cy="984885"/>
            <a:chOff x="4791265" y="1411160"/>
            <a:chExt cx="2317115" cy="984885"/>
          </a:xfrm>
        </p:grpSpPr>
        <p:sp>
          <p:nvSpPr>
            <p:cNvPr id="15" name="object 15"/>
            <p:cNvSpPr/>
            <p:nvPr/>
          </p:nvSpPr>
          <p:spPr>
            <a:xfrm>
              <a:off x="4796028" y="1415922"/>
              <a:ext cx="2307590" cy="975360"/>
            </a:xfrm>
            <a:custGeom>
              <a:avLst/>
              <a:gdLst/>
              <a:ahLst/>
              <a:cxnLst/>
              <a:rect l="l" t="t" r="r" b="b"/>
              <a:pathLst>
                <a:path w="2307590" h="975360">
                  <a:moveTo>
                    <a:pt x="2307336" y="0"/>
                  </a:moveTo>
                  <a:lnTo>
                    <a:pt x="0" y="0"/>
                  </a:lnTo>
                  <a:lnTo>
                    <a:pt x="0" y="975233"/>
                  </a:lnTo>
                  <a:lnTo>
                    <a:pt x="2307336" y="975233"/>
                  </a:lnTo>
                  <a:lnTo>
                    <a:pt x="230733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96028" y="1415922"/>
              <a:ext cx="2307590" cy="975360"/>
            </a:xfrm>
            <a:custGeom>
              <a:avLst/>
              <a:gdLst/>
              <a:ahLst/>
              <a:cxnLst/>
              <a:rect l="l" t="t" r="r" b="b"/>
              <a:pathLst>
                <a:path w="2307590" h="975360">
                  <a:moveTo>
                    <a:pt x="0" y="975233"/>
                  </a:moveTo>
                  <a:lnTo>
                    <a:pt x="2307336" y="975233"/>
                  </a:lnTo>
                  <a:lnTo>
                    <a:pt x="2307336" y="0"/>
                  </a:lnTo>
                  <a:lnTo>
                    <a:pt x="0" y="0"/>
                  </a:lnTo>
                  <a:lnTo>
                    <a:pt x="0" y="9752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320028" y="1415922"/>
            <a:ext cx="2307590" cy="9130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180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i=i+1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t2=4*i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t3=a[t2]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1945"/>
              </a:lnSpc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t3&lt;v</a:t>
            </a:r>
            <a:r>
              <a:rPr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28754" y="1056132"/>
            <a:ext cx="1411605" cy="1728470"/>
            <a:chOff x="4504753" y="1056132"/>
            <a:chExt cx="1411605" cy="1728470"/>
          </a:xfrm>
        </p:grpSpPr>
        <p:sp>
          <p:nvSpPr>
            <p:cNvPr id="19" name="object 19"/>
            <p:cNvSpPr/>
            <p:nvPr/>
          </p:nvSpPr>
          <p:spPr>
            <a:xfrm>
              <a:off x="5840094" y="1056132"/>
              <a:ext cx="76200" cy="360045"/>
            </a:xfrm>
            <a:custGeom>
              <a:avLst/>
              <a:gdLst/>
              <a:ahLst/>
              <a:cxnLst/>
              <a:rect l="l" t="t" r="r" b="b"/>
              <a:pathLst>
                <a:path w="76200" h="360044">
                  <a:moveTo>
                    <a:pt x="31623" y="283464"/>
                  </a:moveTo>
                  <a:lnTo>
                    <a:pt x="0" y="283464"/>
                  </a:lnTo>
                  <a:lnTo>
                    <a:pt x="38100" y="359664"/>
                  </a:lnTo>
                  <a:lnTo>
                    <a:pt x="69638" y="296164"/>
                  </a:lnTo>
                  <a:lnTo>
                    <a:pt x="31623" y="296164"/>
                  </a:lnTo>
                  <a:lnTo>
                    <a:pt x="31623" y="283464"/>
                  </a:lnTo>
                  <a:close/>
                </a:path>
                <a:path w="76200" h="360044">
                  <a:moveTo>
                    <a:pt x="44323" y="0"/>
                  </a:moveTo>
                  <a:lnTo>
                    <a:pt x="31623" y="0"/>
                  </a:lnTo>
                  <a:lnTo>
                    <a:pt x="31623" y="296164"/>
                  </a:lnTo>
                  <a:lnTo>
                    <a:pt x="44323" y="296164"/>
                  </a:lnTo>
                  <a:lnTo>
                    <a:pt x="44323" y="0"/>
                  </a:lnTo>
                  <a:close/>
                </a:path>
                <a:path w="76200" h="360044">
                  <a:moveTo>
                    <a:pt x="75946" y="283464"/>
                  </a:moveTo>
                  <a:lnTo>
                    <a:pt x="44323" y="283464"/>
                  </a:lnTo>
                  <a:lnTo>
                    <a:pt x="44323" y="296164"/>
                  </a:lnTo>
                  <a:lnTo>
                    <a:pt x="69638" y="296164"/>
                  </a:lnTo>
                  <a:lnTo>
                    <a:pt x="75946" y="283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45251" y="2351532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09515" y="2494788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09515" y="1272540"/>
              <a:ext cx="3175" cy="1222375"/>
            </a:xfrm>
            <a:custGeom>
              <a:avLst/>
              <a:gdLst/>
              <a:ahLst/>
              <a:cxnLst/>
              <a:rect l="l" t="t" r="r" b="b"/>
              <a:pathLst>
                <a:path w="3175" h="1222375">
                  <a:moveTo>
                    <a:pt x="0" y="1222248"/>
                  </a:moveTo>
                  <a:lnTo>
                    <a:pt x="30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09515" y="1272540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766" y="1272540"/>
              <a:ext cx="75946" cy="1432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40094" y="2351532"/>
              <a:ext cx="76200" cy="433070"/>
            </a:xfrm>
            <a:custGeom>
              <a:avLst/>
              <a:gdLst/>
              <a:ahLst/>
              <a:cxnLst/>
              <a:rect l="l" t="t" r="r" b="b"/>
              <a:pathLst>
                <a:path w="76200" h="433069">
                  <a:moveTo>
                    <a:pt x="31623" y="356616"/>
                  </a:moveTo>
                  <a:lnTo>
                    <a:pt x="0" y="356616"/>
                  </a:lnTo>
                  <a:lnTo>
                    <a:pt x="38100" y="432816"/>
                  </a:lnTo>
                  <a:lnTo>
                    <a:pt x="69638" y="369316"/>
                  </a:lnTo>
                  <a:lnTo>
                    <a:pt x="31623" y="369316"/>
                  </a:lnTo>
                  <a:lnTo>
                    <a:pt x="31623" y="356616"/>
                  </a:lnTo>
                  <a:close/>
                </a:path>
                <a:path w="76200" h="433069">
                  <a:moveTo>
                    <a:pt x="44323" y="0"/>
                  </a:moveTo>
                  <a:lnTo>
                    <a:pt x="31623" y="0"/>
                  </a:lnTo>
                  <a:lnTo>
                    <a:pt x="31623" y="369316"/>
                  </a:lnTo>
                  <a:lnTo>
                    <a:pt x="44323" y="369316"/>
                  </a:lnTo>
                  <a:lnTo>
                    <a:pt x="44323" y="0"/>
                  </a:lnTo>
                  <a:close/>
                </a:path>
                <a:path w="76200" h="433069">
                  <a:moveTo>
                    <a:pt x="75946" y="356616"/>
                  </a:moveTo>
                  <a:lnTo>
                    <a:pt x="44323" y="356616"/>
                  </a:lnTo>
                  <a:lnTo>
                    <a:pt x="44323" y="369316"/>
                  </a:lnTo>
                  <a:lnTo>
                    <a:pt x="69638" y="369316"/>
                  </a:lnTo>
                  <a:lnTo>
                    <a:pt x="75946" y="356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777478" y="1443609"/>
            <a:ext cx="27051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B2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9924" y="2784475"/>
            <a:ext cx="2447925" cy="91307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81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j=j-1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10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t4=4*j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-5" dirty="0">
                <a:latin typeface="Yu Mincho Demibold"/>
                <a:cs typeface="Yu Mincho Demibold"/>
              </a:rPr>
              <a:t>（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11</a:t>
            </a:r>
            <a:r>
              <a:rPr b="1" spc="-5" dirty="0">
                <a:latin typeface="Yu Mincho Demibold"/>
                <a:cs typeface="Yu Mincho Demibold"/>
              </a:rPr>
              <a:t>）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t5=a[t4]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945"/>
              </a:lnSpc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12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t5&gt;v</a:t>
            </a:r>
            <a:r>
              <a:rPr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55601" y="2633281"/>
            <a:ext cx="948690" cy="1207770"/>
            <a:chOff x="4431601" y="2633281"/>
            <a:chExt cx="948690" cy="1207770"/>
          </a:xfrm>
        </p:grpSpPr>
        <p:sp>
          <p:nvSpPr>
            <p:cNvPr id="29" name="object 29"/>
            <p:cNvSpPr/>
            <p:nvPr/>
          </p:nvSpPr>
          <p:spPr>
            <a:xfrm>
              <a:off x="5375148" y="3762755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36364" y="3835908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938784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436364" y="2638044"/>
              <a:ext cx="3175" cy="1198245"/>
            </a:xfrm>
            <a:custGeom>
              <a:avLst/>
              <a:gdLst/>
              <a:ahLst/>
              <a:cxnLst/>
              <a:rect l="l" t="t" r="r" b="b"/>
              <a:pathLst>
                <a:path w="3175" h="1198245">
                  <a:moveTo>
                    <a:pt x="0" y="1197863"/>
                  </a:moveTo>
                  <a:lnTo>
                    <a:pt x="3048" y="0"/>
                  </a:lnTo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36364" y="2638044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9012" y="2637917"/>
              <a:ext cx="76073" cy="14643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249923" y="3979290"/>
            <a:ext cx="2520950" cy="25648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045"/>
              </a:lnSpc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i&gt;=j</a:t>
            </a:r>
            <a:r>
              <a:rPr b="1" spc="40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B6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21877" y="2955799"/>
            <a:ext cx="27051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B3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21878" y="4037203"/>
            <a:ext cx="27495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B4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09426" y="3762756"/>
            <a:ext cx="2204085" cy="2943225"/>
            <a:chOff x="3785425" y="3762755"/>
            <a:chExt cx="2204085" cy="294322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247" y="3762755"/>
              <a:ext cx="75946" cy="21640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790188" y="4628514"/>
              <a:ext cx="1871980" cy="2072639"/>
            </a:xfrm>
            <a:custGeom>
              <a:avLst/>
              <a:gdLst/>
              <a:ahLst/>
              <a:cxnLst/>
              <a:rect l="l" t="t" r="r" b="b"/>
              <a:pathLst>
                <a:path w="1871979" h="2072640">
                  <a:moveTo>
                    <a:pt x="1871472" y="0"/>
                  </a:moveTo>
                  <a:lnTo>
                    <a:pt x="0" y="0"/>
                  </a:lnTo>
                  <a:lnTo>
                    <a:pt x="0" y="2072513"/>
                  </a:lnTo>
                  <a:lnTo>
                    <a:pt x="1871472" y="2072513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790188" y="4628514"/>
              <a:ext cx="1871980" cy="2072639"/>
            </a:xfrm>
            <a:custGeom>
              <a:avLst/>
              <a:gdLst/>
              <a:ahLst/>
              <a:cxnLst/>
              <a:rect l="l" t="t" r="r" b="b"/>
              <a:pathLst>
                <a:path w="1871979" h="2072640">
                  <a:moveTo>
                    <a:pt x="0" y="2072513"/>
                  </a:moveTo>
                  <a:lnTo>
                    <a:pt x="1871472" y="2072513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20725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318760" y="4599889"/>
            <a:ext cx="1862455" cy="2056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ts val="1945"/>
              </a:lnSpc>
              <a:spcBef>
                <a:spcPts val="10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t6=4*i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x=a[t6]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t7=4*i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t8=4*j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18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t9=a[t8]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a[t7]=t9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t10=4*j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21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a[t10]=x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5090">
              <a:lnSpc>
                <a:spcPts val="194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22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78140" y="4725923"/>
            <a:ext cx="2161540" cy="1853564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830"/>
              </a:lnSpc>
            </a:pPr>
            <a:r>
              <a:rPr b="1" spc="-5" dirty="0">
                <a:latin typeface="Yu Mincho Demibold"/>
                <a:cs typeface="Yu Mincho Demibold"/>
              </a:rPr>
              <a:t>（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23</a:t>
            </a:r>
            <a:r>
              <a:rPr b="1" spc="-5" dirty="0">
                <a:latin typeface="Yu Mincho Demibold"/>
                <a:cs typeface="Yu Mincho Demibold"/>
              </a:rPr>
              <a:t>）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t11=4*i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-5" dirty="0">
                <a:latin typeface="Yu Mincho Demibold"/>
                <a:cs typeface="Yu Mincho Demibold"/>
              </a:rPr>
              <a:t>（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24</a:t>
            </a:r>
            <a:r>
              <a:rPr b="1" spc="-5" dirty="0">
                <a:latin typeface="Yu Mincho Demibold"/>
                <a:cs typeface="Yu Mincho Demibold"/>
              </a:rPr>
              <a:t>）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x=a[t11]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t12=4*i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t13=4*n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t14=a[t13]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28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a[t12]=t14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73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t15=4*n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194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30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a[t15]=x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862327" y="1167384"/>
            <a:ext cx="6513830" cy="5581015"/>
            <a:chOff x="338327" y="1167383"/>
            <a:chExt cx="6513830" cy="5581015"/>
          </a:xfrm>
        </p:grpSpPr>
        <p:sp>
          <p:nvSpPr>
            <p:cNvPr id="44" name="object 44"/>
            <p:cNvSpPr/>
            <p:nvPr/>
          </p:nvSpPr>
          <p:spPr>
            <a:xfrm>
              <a:off x="5120767" y="4268723"/>
              <a:ext cx="76200" cy="360045"/>
            </a:xfrm>
            <a:custGeom>
              <a:avLst/>
              <a:gdLst/>
              <a:ahLst/>
              <a:cxnLst/>
              <a:rect l="l" t="t" r="r" b="b"/>
              <a:pathLst>
                <a:path w="76200" h="360045">
                  <a:moveTo>
                    <a:pt x="31623" y="283464"/>
                  </a:moveTo>
                  <a:lnTo>
                    <a:pt x="0" y="283464"/>
                  </a:lnTo>
                  <a:lnTo>
                    <a:pt x="38100" y="359664"/>
                  </a:lnTo>
                  <a:lnTo>
                    <a:pt x="69638" y="296164"/>
                  </a:lnTo>
                  <a:lnTo>
                    <a:pt x="31623" y="296164"/>
                  </a:lnTo>
                  <a:lnTo>
                    <a:pt x="31623" y="283464"/>
                  </a:lnTo>
                  <a:close/>
                </a:path>
                <a:path w="76200" h="360045">
                  <a:moveTo>
                    <a:pt x="44323" y="0"/>
                  </a:moveTo>
                  <a:lnTo>
                    <a:pt x="31623" y="0"/>
                  </a:lnTo>
                  <a:lnTo>
                    <a:pt x="31623" y="296164"/>
                  </a:lnTo>
                  <a:lnTo>
                    <a:pt x="44323" y="296164"/>
                  </a:lnTo>
                  <a:lnTo>
                    <a:pt x="44323" y="0"/>
                  </a:lnTo>
                  <a:close/>
                </a:path>
                <a:path w="76200" h="360045">
                  <a:moveTo>
                    <a:pt x="75946" y="283464"/>
                  </a:moveTo>
                  <a:lnTo>
                    <a:pt x="44323" y="283464"/>
                  </a:lnTo>
                  <a:lnTo>
                    <a:pt x="44323" y="296164"/>
                  </a:lnTo>
                  <a:lnTo>
                    <a:pt x="69638" y="296164"/>
                  </a:lnTo>
                  <a:lnTo>
                    <a:pt x="75946" y="283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094475" y="4268723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5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094475" y="4555236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5831" y="4555236"/>
              <a:ext cx="75946" cy="1463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799075" y="6673595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4">
                  <a:moveTo>
                    <a:pt x="0" y="0"/>
                  </a:moveTo>
                  <a:lnTo>
                    <a:pt x="0" y="7010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627" y="6743698"/>
              <a:ext cx="1295400" cy="0"/>
            </a:xfrm>
            <a:custGeom>
              <a:avLst/>
              <a:gdLst/>
              <a:ahLst/>
              <a:cxnLst/>
              <a:rect l="l" t="t" r="r" b="b"/>
              <a:pathLst>
                <a:path w="1295400">
                  <a:moveTo>
                    <a:pt x="12954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500627" y="1199386"/>
              <a:ext cx="73660" cy="5544820"/>
            </a:xfrm>
            <a:custGeom>
              <a:avLst/>
              <a:gdLst/>
              <a:ahLst/>
              <a:cxnLst/>
              <a:rect l="l" t="t" r="r" b="b"/>
              <a:pathLst>
                <a:path w="73660" h="5544820">
                  <a:moveTo>
                    <a:pt x="0" y="5544312"/>
                  </a:moveTo>
                  <a:lnTo>
                    <a:pt x="7315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573779" y="1171955"/>
              <a:ext cx="1801495" cy="0"/>
            </a:xfrm>
            <a:custGeom>
              <a:avLst/>
              <a:gdLst/>
              <a:ahLst/>
              <a:cxnLst/>
              <a:rect l="l" t="t" r="r" b="b"/>
              <a:pathLst>
                <a:path w="1801495">
                  <a:moveTo>
                    <a:pt x="0" y="0"/>
                  </a:moveTo>
                  <a:lnTo>
                    <a:pt x="180136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337174" y="1171955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59">
                  <a:moveTo>
                    <a:pt x="31623" y="213233"/>
                  </a:moveTo>
                  <a:lnTo>
                    <a:pt x="0" y="213233"/>
                  </a:lnTo>
                  <a:lnTo>
                    <a:pt x="38100" y="289433"/>
                  </a:lnTo>
                  <a:lnTo>
                    <a:pt x="69638" y="225933"/>
                  </a:lnTo>
                  <a:lnTo>
                    <a:pt x="31623" y="225933"/>
                  </a:lnTo>
                  <a:lnTo>
                    <a:pt x="31623" y="213233"/>
                  </a:lnTo>
                  <a:close/>
                </a:path>
                <a:path w="76200" h="289559">
                  <a:moveTo>
                    <a:pt x="44323" y="0"/>
                  </a:moveTo>
                  <a:lnTo>
                    <a:pt x="31623" y="0"/>
                  </a:lnTo>
                  <a:lnTo>
                    <a:pt x="31623" y="225933"/>
                  </a:lnTo>
                  <a:lnTo>
                    <a:pt x="44323" y="225933"/>
                  </a:lnTo>
                  <a:lnTo>
                    <a:pt x="44323" y="0"/>
                  </a:lnTo>
                  <a:close/>
                </a:path>
                <a:path w="76200" h="289559">
                  <a:moveTo>
                    <a:pt x="75946" y="213233"/>
                  </a:moveTo>
                  <a:lnTo>
                    <a:pt x="44323" y="213233"/>
                  </a:lnTo>
                  <a:lnTo>
                    <a:pt x="44323" y="225933"/>
                  </a:lnTo>
                  <a:lnTo>
                    <a:pt x="69638" y="225933"/>
                  </a:lnTo>
                  <a:lnTo>
                    <a:pt x="75946" y="213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38327" y="3276600"/>
              <a:ext cx="2947670" cy="186055"/>
            </a:xfrm>
            <a:custGeom>
              <a:avLst/>
              <a:gdLst/>
              <a:ahLst/>
              <a:cxnLst/>
              <a:rect l="l" t="t" r="r" b="b"/>
              <a:pathLst>
                <a:path w="2947670" h="186054">
                  <a:moveTo>
                    <a:pt x="2947416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2947416" y="185927"/>
                  </a:lnTo>
                  <a:lnTo>
                    <a:pt x="2947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7192517" y="5190236"/>
            <a:ext cx="26670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B5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217911" y="5190236"/>
            <a:ext cx="27432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b="1" spc="-10" dirty="0">
                <a:solidFill>
                  <a:srgbClr val="0000FF"/>
                </a:solidFill>
                <a:latin typeface="Georgia" panose="02040502050405020303"/>
                <a:cs typeface="Georgia" panose="02040502050405020303"/>
              </a:rPr>
              <a:t>B6</a:t>
            </a:r>
            <a:endParaRPr sz="1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063496" y="475487"/>
            <a:ext cx="3096895" cy="425758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55880" rIns="0" bIns="0" rtlCol="0">
            <a:spAutoFit/>
          </a:bodyPr>
          <a:lstStyle/>
          <a:p>
            <a:pPr marL="247015">
              <a:spcBef>
                <a:spcPts val="440"/>
              </a:spcBef>
            </a:pP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流图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26742" y="3158693"/>
            <a:ext cx="247650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16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a[i];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a[i]</a:t>
            </a:r>
            <a:r>
              <a:rPr sz="16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a[n];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a[n]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16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x;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4493514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3" y="482042"/>
            <a:ext cx="3885565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删除公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达式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6852" y="2351533"/>
            <a:ext cx="1874520" cy="235648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spcBef>
                <a:spcPts val="30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t6=4*i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x=a[t6]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t8=4*j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18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t9=a[t8]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t6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]=t9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21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t8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]=x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43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22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2744" y="5157343"/>
            <a:ext cx="3670300" cy="349455"/>
          </a:xfrm>
          <a:prstGeom prst="rect">
            <a:avLst/>
          </a:prstGeom>
          <a:solidFill>
            <a:srgbClr val="CC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spcBef>
                <a:spcPts val="325"/>
              </a:spcBef>
            </a:pP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删除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局部公共子表达式</a:t>
            </a:r>
            <a:r>
              <a:rPr sz="2000" b="1" spc="-10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B5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4245" y="2135124"/>
            <a:ext cx="2447925" cy="270065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8900">
              <a:spcBef>
                <a:spcPts val="26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t6=4*i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9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x=a[t6]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12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t7=4*i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95"/>
              </a:spcBef>
            </a:pPr>
            <a:r>
              <a:rPr b="1" spc="5" dirty="0">
                <a:solidFill>
                  <a:srgbClr val="FF3300"/>
                </a:solidFill>
                <a:latin typeface="Yu Mincho Demibold"/>
                <a:cs typeface="Yu Mincho Demibold"/>
              </a:rPr>
              <a:t>（</a:t>
            </a:r>
            <a:r>
              <a:rPr b="1" spc="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solidFill>
                  <a:srgbClr val="FF3300"/>
                </a:solidFill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t8=4*j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12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18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t9=a[t8]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9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a[t7]=t9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125"/>
              </a:spcBef>
            </a:pPr>
            <a:r>
              <a:rPr b="1" spc="5" dirty="0">
                <a:solidFill>
                  <a:srgbClr val="FF3300"/>
                </a:solidFill>
                <a:latin typeface="Yu Mincho Demibold"/>
                <a:cs typeface="Yu Mincho Demibold"/>
              </a:rPr>
              <a:t>（</a:t>
            </a:r>
            <a:r>
              <a:rPr b="1" spc="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r>
              <a:rPr b="1" spc="5" dirty="0">
                <a:solidFill>
                  <a:srgbClr val="FF3300"/>
                </a:solidFill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t10=4*j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9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21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a[t10]=x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8900">
              <a:spcBef>
                <a:spcPts val="12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22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16880" y="3139439"/>
            <a:ext cx="871855" cy="728980"/>
            <a:chOff x="3992879" y="3139439"/>
            <a:chExt cx="871855" cy="728980"/>
          </a:xfrm>
        </p:grpSpPr>
        <p:sp>
          <p:nvSpPr>
            <p:cNvPr id="8" name="object 8"/>
            <p:cNvSpPr/>
            <p:nvPr/>
          </p:nvSpPr>
          <p:spPr>
            <a:xfrm>
              <a:off x="3997451" y="3144011"/>
              <a:ext cx="862965" cy="719455"/>
            </a:xfrm>
            <a:custGeom>
              <a:avLst/>
              <a:gdLst/>
              <a:ahLst/>
              <a:cxnLst/>
              <a:rect l="l" t="t" r="r" b="b"/>
              <a:pathLst>
                <a:path w="862964" h="719454">
                  <a:moveTo>
                    <a:pt x="646684" y="0"/>
                  </a:moveTo>
                  <a:lnTo>
                    <a:pt x="646684" y="179832"/>
                  </a:lnTo>
                  <a:lnTo>
                    <a:pt x="0" y="179832"/>
                  </a:lnTo>
                  <a:lnTo>
                    <a:pt x="0" y="539496"/>
                  </a:lnTo>
                  <a:lnTo>
                    <a:pt x="646684" y="539496"/>
                  </a:lnTo>
                  <a:lnTo>
                    <a:pt x="646684" y="719328"/>
                  </a:lnTo>
                  <a:lnTo>
                    <a:pt x="862584" y="359664"/>
                  </a:lnTo>
                  <a:lnTo>
                    <a:pt x="646684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97451" y="3144011"/>
              <a:ext cx="862965" cy="719455"/>
            </a:xfrm>
            <a:custGeom>
              <a:avLst/>
              <a:gdLst/>
              <a:ahLst/>
              <a:cxnLst/>
              <a:rect l="l" t="t" r="r" b="b"/>
              <a:pathLst>
                <a:path w="862964" h="719454">
                  <a:moveTo>
                    <a:pt x="0" y="179832"/>
                  </a:moveTo>
                  <a:lnTo>
                    <a:pt x="646684" y="179832"/>
                  </a:lnTo>
                  <a:lnTo>
                    <a:pt x="646684" y="0"/>
                  </a:lnTo>
                  <a:lnTo>
                    <a:pt x="862584" y="359664"/>
                  </a:lnTo>
                  <a:lnTo>
                    <a:pt x="646684" y="719328"/>
                  </a:lnTo>
                  <a:lnTo>
                    <a:pt x="646684" y="539496"/>
                  </a:lnTo>
                  <a:lnTo>
                    <a:pt x="0" y="539496"/>
                  </a:lnTo>
                  <a:lnTo>
                    <a:pt x="0" y="179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12" name="object 12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172" y="1194816"/>
            <a:ext cx="5294630" cy="74930"/>
            <a:chOff x="614172" y="1194816"/>
            <a:chExt cx="5294630" cy="749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4172" y="1199388"/>
              <a:ext cx="5294376" cy="701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172" y="1199388"/>
              <a:ext cx="4175760" cy="0"/>
            </a:xfrm>
            <a:custGeom>
              <a:avLst/>
              <a:gdLst/>
              <a:ahLst/>
              <a:cxnLst/>
              <a:rect l="l" t="t" r="r" b="b"/>
              <a:pathLst>
                <a:path w="4175760">
                  <a:moveTo>
                    <a:pt x="0" y="0"/>
                  </a:moveTo>
                  <a:lnTo>
                    <a:pt x="4175760" y="0"/>
                  </a:lnTo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7968996" y="119938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8172" y="6527292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02" y="240453"/>
            <a:ext cx="832907" cy="83393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13933" y="126492"/>
            <a:ext cx="1655445" cy="1143000"/>
          </a:xfrm>
          <a:custGeom>
            <a:avLst/>
            <a:gdLst/>
            <a:ahLst/>
            <a:cxnLst/>
            <a:rect l="l" t="t" r="r" b="b"/>
            <a:pathLst>
              <a:path w="1655445" h="1143000">
                <a:moveTo>
                  <a:pt x="0" y="1142999"/>
                </a:moveTo>
                <a:lnTo>
                  <a:pt x="1655064" y="1142999"/>
                </a:lnTo>
                <a:lnTo>
                  <a:pt x="1655064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18503" y="131064"/>
            <a:ext cx="1645920" cy="108619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1590" rIns="0" bIns="0" rtlCol="0">
            <a:spAutoFit/>
          </a:bodyPr>
          <a:lstStyle/>
          <a:p>
            <a:pPr marL="86360">
              <a:lnSpc>
                <a:spcPts val="2100"/>
              </a:lnSpc>
              <a:spcBef>
                <a:spcPts val="170"/>
              </a:spcBef>
            </a:pPr>
            <a:r>
              <a:rPr b="1" dirty="0">
                <a:latin typeface="Yu Mincho Demibold"/>
                <a:cs typeface="Yu Mincho Demibold"/>
              </a:rPr>
              <a:t>（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b="1" dirty="0">
                <a:latin typeface="Yu Mincho Demibold"/>
                <a:cs typeface="Yu Mincho Demibold"/>
              </a:rPr>
              <a:t>）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i=m-1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636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j=n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636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t1=4*n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6360">
              <a:lnSpc>
                <a:spcPts val="1995"/>
              </a:lnSpc>
            </a:pPr>
            <a:r>
              <a:rPr b="1" dirty="0">
                <a:latin typeface="Yu Mincho Demibold"/>
                <a:cs typeface="Yu Mincho Demibold"/>
              </a:rPr>
              <a:t>（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b="1" dirty="0">
                <a:latin typeface="Yu Mincho Demibold"/>
                <a:cs typeface="Yu Mincho Demibold"/>
              </a:rPr>
              <a:t>）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v=a[t1]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1076" y="582244"/>
            <a:ext cx="1905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B1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92761" y="1624394"/>
            <a:ext cx="2313940" cy="1152525"/>
            <a:chOff x="4568761" y="1624393"/>
            <a:chExt cx="2313940" cy="1152525"/>
          </a:xfrm>
        </p:grpSpPr>
        <p:sp>
          <p:nvSpPr>
            <p:cNvPr id="12" name="object 12"/>
            <p:cNvSpPr/>
            <p:nvPr/>
          </p:nvSpPr>
          <p:spPr>
            <a:xfrm>
              <a:off x="4573523" y="1629155"/>
              <a:ext cx="2304415" cy="1143000"/>
            </a:xfrm>
            <a:custGeom>
              <a:avLst/>
              <a:gdLst/>
              <a:ahLst/>
              <a:cxnLst/>
              <a:rect l="l" t="t" r="r" b="b"/>
              <a:pathLst>
                <a:path w="2304415" h="1143000">
                  <a:moveTo>
                    <a:pt x="2304288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2304288" y="1143000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3523" y="1629155"/>
              <a:ext cx="2304415" cy="1143000"/>
            </a:xfrm>
            <a:custGeom>
              <a:avLst/>
              <a:gdLst/>
              <a:ahLst/>
              <a:cxnLst/>
              <a:rect l="l" t="t" r="r" b="b"/>
              <a:pathLst>
                <a:path w="2304415" h="1143000">
                  <a:moveTo>
                    <a:pt x="0" y="1143000"/>
                  </a:moveTo>
                  <a:lnTo>
                    <a:pt x="2304288" y="114300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176265" y="1644522"/>
            <a:ext cx="2034539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i=i+1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05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t2=4*i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t3=a[t2]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100"/>
              </a:lnSpc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t3&lt;v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06250" y="1272540"/>
            <a:ext cx="1411605" cy="1725295"/>
            <a:chOff x="4282249" y="1272539"/>
            <a:chExt cx="1411605" cy="1725295"/>
          </a:xfrm>
        </p:grpSpPr>
        <p:sp>
          <p:nvSpPr>
            <p:cNvPr id="16" name="object 16"/>
            <p:cNvSpPr/>
            <p:nvPr/>
          </p:nvSpPr>
          <p:spPr>
            <a:xfrm>
              <a:off x="5617590" y="1272539"/>
              <a:ext cx="76200" cy="356870"/>
            </a:xfrm>
            <a:custGeom>
              <a:avLst/>
              <a:gdLst/>
              <a:ahLst/>
              <a:cxnLst/>
              <a:rect l="l" t="t" r="r" b="b"/>
              <a:pathLst>
                <a:path w="76200" h="356869">
                  <a:moveTo>
                    <a:pt x="31623" y="280416"/>
                  </a:moveTo>
                  <a:lnTo>
                    <a:pt x="0" y="280416"/>
                  </a:lnTo>
                  <a:lnTo>
                    <a:pt x="38100" y="356616"/>
                  </a:lnTo>
                  <a:lnTo>
                    <a:pt x="69638" y="293116"/>
                  </a:lnTo>
                  <a:lnTo>
                    <a:pt x="31623" y="293116"/>
                  </a:lnTo>
                  <a:lnTo>
                    <a:pt x="31623" y="280416"/>
                  </a:lnTo>
                  <a:close/>
                </a:path>
                <a:path w="76200" h="356869">
                  <a:moveTo>
                    <a:pt x="44323" y="0"/>
                  </a:moveTo>
                  <a:lnTo>
                    <a:pt x="31623" y="0"/>
                  </a:lnTo>
                  <a:lnTo>
                    <a:pt x="31623" y="293116"/>
                  </a:lnTo>
                  <a:lnTo>
                    <a:pt x="44323" y="293116"/>
                  </a:lnTo>
                  <a:lnTo>
                    <a:pt x="44323" y="0"/>
                  </a:lnTo>
                  <a:close/>
                </a:path>
                <a:path w="76200" h="356869">
                  <a:moveTo>
                    <a:pt x="75946" y="280416"/>
                  </a:moveTo>
                  <a:lnTo>
                    <a:pt x="44323" y="280416"/>
                  </a:lnTo>
                  <a:lnTo>
                    <a:pt x="44323" y="293116"/>
                  </a:lnTo>
                  <a:lnTo>
                    <a:pt x="69638" y="293116"/>
                  </a:lnTo>
                  <a:lnTo>
                    <a:pt x="75946" y="280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222747" y="2671572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287011" y="2814827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87011" y="1488947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12954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287011" y="1488947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6484" y="1488820"/>
              <a:ext cx="76200" cy="1433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7590" y="2567939"/>
              <a:ext cx="76200" cy="429895"/>
            </a:xfrm>
            <a:custGeom>
              <a:avLst/>
              <a:gdLst/>
              <a:ahLst/>
              <a:cxnLst/>
              <a:rect l="l" t="t" r="r" b="b"/>
              <a:pathLst>
                <a:path w="76200" h="429894">
                  <a:moveTo>
                    <a:pt x="31623" y="353568"/>
                  </a:moveTo>
                  <a:lnTo>
                    <a:pt x="0" y="353568"/>
                  </a:lnTo>
                  <a:lnTo>
                    <a:pt x="38100" y="429768"/>
                  </a:lnTo>
                  <a:lnTo>
                    <a:pt x="69638" y="366268"/>
                  </a:lnTo>
                  <a:lnTo>
                    <a:pt x="31623" y="366268"/>
                  </a:lnTo>
                  <a:lnTo>
                    <a:pt x="31623" y="353568"/>
                  </a:lnTo>
                  <a:close/>
                </a:path>
                <a:path w="76200" h="429894">
                  <a:moveTo>
                    <a:pt x="44323" y="0"/>
                  </a:moveTo>
                  <a:lnTo>
                    <a:pt x="31623" y="0"/>
                  </a:lnTo>
                  <a:lnTo>
                    <a:pt x="31623" y="366268"/>
                  </a:lnTo>
                  <a:lnTo>
                    <a:pt x="44323" y="366268"/>
                  </a:lnTo>
                  <a:lnTo>
                    <a:pt x="44323" y="0"/>
                  </a:lnTo>
                  <a:close/>
                </a:path>
                <a:path w="76200" h="429894">
                  <a:moveTo>
                    <a:pt x="75946" y="353568"/>
                  </a:moveTo>
                  <a:lnTo>
                    <a:pt x="44323" y="353568"/>
                  </a:lnTo>
                  <a:lnTo>
                    <a:pt x="44323" y="366268"/>
                  </a:lnTo>
                  <a:lnTo>
                    <a:pt x="69638" y="366268"/>
                  </a:lnTo>
                  <a:lnTo>
                    <a:pt x="7594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8625078" y="2022805"/>
            <a:ext cx="21209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B2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7420" y="2997707"/>
            <a:ext cx="237490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9535">
              <a:lnSpc>
                <a:spcPts val="2100"/>
              </a:lnSpc>
              <a:spcBef>
                <a:spcPts val="22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j=j-1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10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t4=4*j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0"/>
              </a:lnSpc>
            </a:pPr>
            <a:r>
              <a:rPr b="1" spc="-5" dirty="0">
                <a:latin typeface="Yu Mincho Demibold"/>
                <a:cs typeface="Yu Mincho Demibold"/>
              </a:rPr>
              <a:t>（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11</a:t>
            </a:r>
            <a:r>
              <a:rPr b="1" spc="-5" dirty="0">
                <a:latin typeface="Yu Mincho Demibold"/>
                <a:cs typeface="Yu Mincho Demibold"/>
              </a:rPr>
              <a:t>）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t5=a[t4]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100"/>
              </a:lnSpc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12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t5&gt;v</a:t>
            </a:r>
            <a:r>
              <a:rPr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33098" y="2849690"/>
            <a:ext cx="1555115" cy="1517015"/>
            <a:chOff x="4209097" y="2849689"/>
            <a:chExt cx="1555115" cy="1517015"/>
          </a:xfrm>
        </p:grpSpPr>
        <p:sp>
          <p:nvSpPr>
            <p:cNvPr id="26" name="object 26"/>
            <p:cNvSpPr/>
            <p:nvPr/>
          </p:nvSpPr>
          <p:spPr>
            <a:xfrm>
              <a:off x="5149595" y="4149851"/>
              <a:ext cx="3175" cy="143510"/>
            </a:xfrm>
            <a:custGeom>
              <a:avLst/>
              <a:gdLst/>
              <a:ahLst/>
              <a:cxnLst/>
              <a:rect l="l" t="t" r="r" b="b"/>
              <a:pathLst>
                <a:path w="3175" h="143510">
                  <a:moveTo>
                    <a:pt x="0" y="0"/>
                  </a:moveTo>
                  <a:lnTo>
                    <a:pt x="3048" y="143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213859" y="4293107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213859" y="2854451"/>
              <a:ext cx="0" cy="1438910"/>
            </a:xfrm>
            <a:custGeom>
              <a:avLst/>
              <a:gdLst/>
              <a:ahLst/>
              <a:cxnLst/>
              <a:rect l="l" t="t" r="r" b="b"/>
              <a:pathLst>
                <a:path h="1438910">
                  <a:moveTo>
                    <a:pt x="0" y="1438656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213859" y="2854451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5110" y="2854451"/>
              <a:ext cx="75946" cy="1432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7694" y="4149851"/>
              <a:ext cx="75946" cy="216407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698230" y="3318713"/>
            <a:ext cx="21717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B3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40851" y="4184345"/>
            <a:ext cx="21209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latin typeface="Impact" panose="020B0806030902050204"/>
                <a:cs typeface="Impact" panose="020B0806030902050204"/>
              </a:rPr>
              <a:t>B4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88635" y="5024628"/>
            <a:ext cx="187452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2075">
              <a:lnSpc>
                <a:spcPts val="2100"/>
              </a:lnSpc>
              <a:spcBef>
                <a:spcPts val="220"/>
              </a:spcBef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a[t2]=t5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ts val="205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a[t4]=x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ts val="210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52588" y="5094732"/>
            <a:ext cx="187452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ts val="2100"/>
              </a:lnSpc>
              <a:spcBef>
                <a:spcPts val="23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18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19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t14=a[t1]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a[t2]=t14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710">
              <a:lnSpc>
                <a:spcPts val="210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21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a[t1]=x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19215" y="465582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1623" y="283463"/>
                </a:moveTo>
                <a:lnTo>
                  <a:pt x="0" y="283463"/>
                </a:lnTo>
                <a:lnTo>
                  <a:pt x="38100" y="359663"/>
                </a:lnTo>
                <a:lnTo>
                  <a:pt x="69638" y="296163"/>
                </a:lnTo>
                <a:lnTo>
                  <a:pt x="31623" y="296163"/>
                </a:lnTo>
                <a:lnTo>
                  <a:pt x="31623" y="283463"/>
                </a:lnTo>
                <a:close/>
              </a:path>
              <a:path w="76200" h="360045">
                <a:moveTo>
                  <a:pt x="44323" y="0"/>
                </a:moveTo>
                <a:lnTo>
                  <a:pt x="31623" y="0"/>
                </a:lnTo>
                <a:lnTo>
                  <a:pt x="31623" y="296163"/>
                </a:lnTo>
                <a:lnTo>
                  <a:pt x="44323" y="296163"/>
                </a:lnTo>
                <a:lnTo>
                  <a:pt x="44323" y="0"/>
                </a:lnTo>
                <a:close/>
              </a:path>
              <a:path w="76200" h="360045">
                <a:moveTo>
                  <a:pt x="75946" y="283463"/>
                </a:moveTo>
                <a:lnTo>
                  <a:pt x="44323" y="283463"/>
                </a:lnTo>
                <a:lnTo>
                  <a:pt x="44323" y="296163"/>
                </a:lnTo>
                <a:lnTo>
                  <a:pt x="69638" y="296163"/>
                </a:lnTo>
                <a:lnTo>
                  <a:pt x="75946" y="283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/>
          <p:cNvGrpSpPr/>
          <p:nvPr/>
        </p:nvGrpSpPr>
        <p:grpSpPr>
          <a:xfrm>
            <a:off x="7604759" y="4728971"/>
            <a:ext cx="762000" cy="356870"/>
            <a:chOff x="6080759" y="4728971"/>
            <a:chExt cx="762000" cy="356870"/>
          </a:xfrm>
        </p:grpSpPr>
        <p:sp>
          <p:nvSpPr>
            <p:cNvPr id="38" name="object 38"/>
            <p:cNvSpPr/>
            <p:nvPr/>
          </p:nvSpPr>
          <p:spPr>
            <a:xfrm>
              <a:off x="6085331" y="4728971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35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085331" y="4942331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686" y="4942331"/>
              <a:ext cx="75946" cy="143256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4797553" y="1383791"/>
            <a:ext cx="1914525" cy="5005070"/>
            <a:chOff x="3273552" y="1383791"/>
            <a:chExt cx="1914525" cy="5005070"/>
          </a:xfrm>
        </p:grpSpPr>
        <p:sp>
          <p:nvSpPr>
            <p:cNvPr id="42" name="object 42"/>
            <p:cNvSpPr/>
            <p:nvPr/>
          </p:nvSpPr>
          <p:spPr>
            <a:xfrm>
              <a:off x="3348228" y="1388363"/>
              <a:ext cx="1801495" cy="0"/>
            </a:xfrm>
            <a:custGeom>
              <a:avLst/>
              <a:gdLst/>
              <a:ahLst/>
              <a:cxnLst/>
              <a:rect l="l" t="t" r="r" b="b"/>
              <a:pathLst>
                <a:path w="1801495">
                  <a:moveTo>
                    <a:pt x="0" y="0"/>
                  </a:moveTo>
                  <a:lnTo>
                    <a:pt x="180136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11623" y="1388363"/>
              <a:ext cx="76200" cy="287020"/>
            </a:xfrm>
            <a:custGeom>
              <a:avLst/>
              <a:gdLst/>
              <a:ahLst/>
              <a:cxnLst/>
              <a:rect l="l" t="t" r="r" b="b"/>
              <a:pathLst>
                <a:path w="76200" h="287019">
                  <a:moveTo>
                    <a:pt x="31623" y="210311"/>
                  </a:moveTo>
                  <a:lnTo>
                    <a:pt x="0" y="210311"/>
                  </a:lnTo>
                  <a:lnTo>
                    <a:pt x="38100" y="286512"/>
                  </a:lnTo>
                  <a:lnTo>
                    <a:pt x="69638" y="223011"/>
                  </a:lnTo>
                  <a:lnTo>
                    <a:pt x="31623" y="223011"/>
                  </a:lnTo>
                  <a:lnTo>
                    <a:pt x="31623" y="210311"/>
                  </a:lnTo>
                  <a:close/>
                </a:path>
                <a:path w="76200" h="287019">
                  <a:moveTo>
                    <a:pt x="44323" y="0"/>
                  </a:moveTo>
                  <a:lnTo>
                    <a:pt x="31623" y="0"/>
                  </a:lnTo>
                  <a:lnTo>
                    <a:pt x="31623" y="223011"/>
                  </a:lnTo>
                  <a:lnTo>
                    <a:pt x="44323" y="223011"/>
                  </a:lnTo>
                  <a:lnTo>
                    <a:pt x="44323" y="0"/>
                  </a:lnTo>
                  <a:close/>
                </a:path>
                <a:path w="76200" h="287019">
                  <a:moveTo>
                    <a:pt x="75946" y="210311"/>
                  </a:moveTo>
                  <a:lnTo>
                    <a:pt x="44323" y="210311"/>
                  </a:lnTo>
                  <a:lnTo>
                    <a:pt x="44323" y="223011"/>
                  </a:lnTo>
                  <a:lnTo>
                    <a:pt x="69638" y="223011"/>
                  </a:lnTo>
                  <a:lnTo>
                    <a:pt x="75946" y="210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278124" y="1415922"/>
              <a:ext cx="70485" cy="4968240"/>
            </a:xfrm>
            <a:custGeom>
              <a:avLst/>
              <a:gdLst/>
              <a:ahLst/>
              <a:cxnLst/>
              <a:rect l="l" t="t" r="r" b="b"/>
              <a:pathLst>
                <a:path w="70485" h="4968240">
                  <a:moveTo>
                    <a:pt x="0" y="4968113"/>
                  </a:moveTo>
                  <a:lnTo>
                    <a:pt x="7010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573524" y="6167627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278124" y="6384036"/>
              <a:ext cx="1295400" cy="0"/>
            </a:xfrm>
            <a:custGeom>
              <a:avLst/>
              <a:gdLst/>
              <a:ahLst/>
              <a:cxnLst/>
              <a:rect l="l" t="t" r="r" b="b"/>
              <a:pathLst>
                <a:path w="1295400">
                  <a:moveTo>
                    <a:pt x="12954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6968744" y="5119827"/>
            <a:ext cx="21780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B5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53" name="object 53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48" name="object 48"/>
          <p:cNvSpPr txBox="1"/>
          <p:nvPr/>
        </p:nvSpPr>
        <p:spPr>
          <a:xfrm>
            <a:off x="9779635" y="5119827"/>
            <a:ext cx="21907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B6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063495" y="2060575"/>
            <a:ext cx="2231390" cy="156972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189230">
              <a:spcBef>
                <a:spcPts val="320"/>
              </a:spcBef>
            </a:pP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删除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公共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达式 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后的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排序 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的程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序</a:t>
            </a:r>
            <a:r>
              <a:rPr sz="2400" b="1" spc="20" dirty="0"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程图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27420" y="4366260"/>
            <a:ext cx="2590800" cy="305853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9535">
              <a:spcBef>
                <a:spcPts val="225"/>
              </a:spcBef>
            </a:pPr>
            <a:r>
              <a:rPr b="1" spc="1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b="1" spc="10" dirty="0">
                <a:latin typeface="Yu Mincho Demibold"/>
                <a:cs typeface="Yu Mincho Demibold"/>
              </a:rPr>
              <a:t>）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i&gt;=j</a:t>
            </a:r>
            <a:r>
              <a:rPr b="1" spc="4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B6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9760" y="320040"/>
            <a:ext cx="6536055" cy="1098550"/>
            <a:chOff x="365759" y="320040"/>
            <a:chExt cx="6536055" cy="10985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65759" y="320040"/>
              <a:ext cx="2558034" cy="10675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2095" y="350520"/>
              <a:ext cx="793242" cy="10675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0" y="384048"/>
              <a:ext cx="4255770" cy="1012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8192" y="350520"/>
              <a:ext cx="793241" cy="106756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77593" y="482042"/>
            <a:ext cx="5930265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复写传</a:t>
            </a:r>
            <a:r>
              <a:rPr sz="3800" spc="-1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播</a:t>
            </a:r>
            <a:r>
              <a:rPr sz="3800" spc="-5" dirty="0">
                <a:solidFill>
                  <a:srgbClr val="800000"/>
                </a:solidFill>
              </a:rPr>
              <a:t>(</a:t>
            </a:r>
            <a:r>
              <a:rPr sz="3600" spc="-5" dirty="0">
                <a:solidFill>
                  <a:srgbClr val="800000"/>
                </a:solidFill>
              </a:rPr>
              <a:t>Copy</a:t>
            </a:r>
            <a:r>
              <a:rPr sz="3600" spc="20" dirty="0">
                <a:solidFill>
                  <a:srgbClr val="800000"/>
                </a:solidFill>
              </a:rPr>
              <a:t> </a:t>
            </a:r>
            <a:r>
              <a:rPr sz="3600" spc="-10" dirty="0">
                <a:solidFill>
                  <a:srgbClr val="800000"/>
                </a:solidFill>
              </a:rPr>
              <a:t>Propagation</a:t>
            </a:r>
            <a:r>
              <a:rPr sz="3800" spc="-10" dirty="0">
                <a:solidFill>
                  <a:srgbClr val="800000"/>
                </a:solidFill>
              </a:rPr>
              <a:t>)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9668" y="1345752"/>
            <a:ext cx="7772400" cy="15811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81965" indent="-469900">
              <a:spcBef>
                <a:spcPts val="82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45" dirty="0">
                <a:latin typeface="Microsoft JhengHei" panose="020B0604030504040204" charset="-120"/>
                <a:cs typeface="Microsoft JhengHei" panose="020B0604030504040204" charset="-120"/>
              </a:rPr>
              <a:t>形如</a:t>
            </a:r>
            <a:r>
              <a:rPr sz="3000" b="1" spc="5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3000"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sz="3000" b="1" spc="-20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赋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值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语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句称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为</a:t>
            </a:r>
            <a:r>
              <a:rPr sz="3000" b="1" spc="15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复</a:t>
            </a:r>
            <a:r>
              <a:rPr sz="3000" b="1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写</a:t>
            </a:r>
            <a:r>
              <a:rPr sz="3000" b="1" spc="15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语</a:t>
            </a:r>
            <a:r>
              <a:rPr sz="3000" b="1" dirty="0">
                <a:solidFill>
                  <a:srgbClr val="0000FF"/>
                </a:solidFill>
                <a:latin typeface="Microsoft JhengHei" panose="020B0604030504040204" charset="-120"/>
                <a:cs typeface="Microsoft JhengHei" panose="020B0604030504040204" charset="-120"/>
              </a:rPr>
              <a:t>句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marR="5080" indent="-469900">
              <a:spcBef>
                <a:spcPts val="72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40" dirty="0">
                <a:latin typeface="Microsoft JhengHei" panose="020B0604030504040204" charset="-120"/>
                <a:cs typeface="Microsoft JhengHei" panose="020B0604030504040204" charset="-120"/>
              </a:rPr>
              <a:t>复写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传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播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就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是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把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用</a:t>
            </a:r>
            <a:r>
              <a:rPr sz="3000" b="1" spc="45" dirty="0">
                <a:latin typeface="Microsoft JhengHei" panose="020B0604030504040204" charset="-120"/>
                <a:cs typeface="Microsoft JhengHei" panose="020B0604030504040204" charset="-120"/>
              </a:rPr>
              <a:t>到</a:t>
            </a:r>
            <a:r>
              <a:rPr sz="3000" b="1" spc="-15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地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方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换</a:t>
            </a:r>
            <a:r>
              <a:rPr sz="3000" b="1" spc="30" dirty="0">
                <a:latin typeface="Microsoft JhengHei" panose="020B0604030504040204" charset="-120"/>
                <a:cs typeface="Microsoft JhengHei" panose="020B0604030504040204" charset="-120"/>
              </a:rPr>
              <a:t>成</a:t>
            </a:r>
            <a:r>
              <a:rPr sz="3000" b="1" spc="-1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从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而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最 </a:t>
            </a:r>
            <a:r>
              <a:rPr sz="3000" b="1" spc="45" dirty="0">
                <a:latin typeface="Microsoft JhengHei" panose="020B0604030504040204" charset="-120"/>
                <a:cs typeface="Microsoft JhengHei" panose="020B0604030504040204" charset="-120"/>
              </a:rPr>
              <a:t>终达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到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可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以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删</a:t>
            </a:r>
            <a:r>
              <a:rPr sz="3000" b="1" spc="40" dirty="0">
                <a:latin typeface="Microsoft JhengHei" panose="020B0604030504040204" charset="-120"/>
                <a:cs typeface="Microsoft JhengHei" panose="020B0604030504040204" charset="-120"/>
              </a:rPr>
              <a:t>除</a:t>
            </a:r>
            <a:r>
              <a:rPr sz="3000" b="1" spc="-5" dirty="0">
                <a:latin typeface="Times New Roman" panose="02020603050405020304"/>
                <a:cs typeface="Times New Roman" panose="02020603050405020304"/>
              </a:rPr>
              <a:t>x=y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的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目的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6827" y="3750564"/>
            <a:ext cx="187452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0170">
              <a:lnSpc>
                <a:spcPts val="2100"/>
              </a:lnSpc>
              <a:spcBef>
                <a:spcPts val="210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170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a[t2]=t5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170">
              <a:lnSpc>
                <a:spcPts val="2055"/>
              </a:lnSpc>
            </a:pPr>
            <a:r>
              <a:rPr b="1" spc="25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dirty="0">
                <a:latin typeface="Yu Mincho Demibold"/>
                <a:cs typeface="Yu Mincho Demibold"/>
              </a:rPr>
              <a:t>）</a:t>
            </a:r>
            <a:r>
              <a:rPr b="1" spc="-170" dirty="0">
                <a:latin typeface="Yu Mincho Demibold"/>
                <a:cs typeface="Yu Mincho Demibold"/>
              </a:rPr>
              <a:t> 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170">
              <a:lnSpc>
                <a:spcPts val="2100"/>
              </a:lnSpc>
            </a:pPr>
            <a:r>
              <a:rPr b="1" spc="20" dirty="0">
                <a:latin typeface="Yu Mincho Demibold"/>
                <a:cs typeface="Yu Mincho Demibold"/>
              </a:rPr>
              <a:t>（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20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2499" y="5141214"/>
            <a:ext cx="24828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dirty="0">
                <a:latin typeface="Impact" panose="020B0806030902050204"/>
                <a:cs typeface="Impact" panose="020B0806030902050204"/>
              </a:rPr>
              <a:t>B5</a:t>
            </a:r>
            <a:endParaRPr sz="16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6747" y="3741420"/>
            <a:ext cx="187198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9535">
              <a:lnSpc>
                <a:spcPts val="2100"/>
              </a:lnSpc>
              <a:spcBef>
                <a:spcPts val="220"/>
              </a:spcBef>
            </a:pPr>
            <a:r>
              <a:rPr b="1" spc="5" dirty="0">
                <a:solidFill>
                  <a:srgbClr val="FF0000"/>
                </a:solidFill>
                <a:latin typeface="Yu Mincho Demibold"/>
                <a:cs typeface="Yu Mincho Demibold"/>
              </a:rPr>
              <a:t>（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solidFill>
                  <a:srgbClr val="FF0000"/>
                </a:solidFill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a[t2]=t5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a[t4]=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10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60136" y="4096639"/>
            <a:ext cx="948055" cy="298450"/>
            <a:chOff x="4136135" y="4096639"/>
            <a:chExt cx="948055" cy="298450"/>
          </a:xfrm>
        </p:grpSpPr>
        <p:sp>
          <p:nvSpPr>
            <p:cNvPr id="13" name="object 13"/>
            <p:cNvSpPr/>
            <p:nvPr/>
          </p:nvSpPr>
          <p:spPr>
            <a:xfrm>
              <a:off x="4140707" y="4101211"/>
              <a:ext cx="939165" cy="289560"/>
            </a:xfrm>
            <a:custGeom>
              <a:avLst/>
              <a:gdLst/>
              <a:ahLst/>
              <a:cxnLst/>
              <a:rect l="l" t="t" r="r" b="b"/>
              <a:pathLst>
                <a:path w="939164" h="289560">
                  <a:moveTo>
                    <a:pt x="702818" y="0"/>
                  </a:moveTo>
                  <a:lnTo>
                    <a:pt x="702818" y="72262"/>
                  </a:lnTo>
                  <a:lnTo>
                    <a:pt x="0" y="72262"/>
                  </a:lnTo>
                  <a:lnTo>
                    <a:pt x="0" y="216915"/>
                  </a:lnTo>
                  <a:lnTo>
                    <a:pt x="702818" y="216915"/>
                  </a:lnTo>
                  <a:lnTo>
                    <a:pt x="702818" y="289305"/>
                  </a:lnTo>
                  <a:lnTo>
                    <a:pt x="938784" y="144525"/>
                  </a:lnTo>
                  <a:lnTo>
                    <a:pt x="702818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140707" y="4101211"/>
              <a:ext cx="939165" cy="289560"/>
            </a:xfrm>
            <a:custGeom>
              <a:avLst/>
              <a:gdLst/>
              <a:ahLst/>
              <a:cxnLst/>
              <a:rect l="l" t="t" r="r" b="b"/>
              <a:pathLst>
                <a:path w="939164" h="289560">
                  <a:moveTo>
                    <a:pt x="0" y="72262"/>
                  </a:moveTo>
                  <a:lnTo>
                    <a:pt x="702818" y="72262"/>
                  </a:lnTo>
                  <a:lnTo>
                    <a:pt x="702818" y="0"/>
                  </a:lnTo>
                  <a:lnTo>
                    <a:pt x="938784" y="144525"/>
                  </a:lnTo>
                  <a:lnTo>
                    <a:pt x="702818" y="289305"/>
                  </a:lnTo>
                  <a:lnTo>
                    <a:pt x="702818" y="216915"/>
                  </a:lnTo>
                  <a:lnTo>
                    <a:pt x="0" y="216915"/>
                  </a:lnTo>
                  <a:lnTo>
                    <a:pt x="0" y="72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17" name="object 1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3527298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291973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删除无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赋值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9668" y="1412808"/>
            <a:ext cx="7767320" cy="1449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81965" indent="-469900">
              <a:spcBef>
                <a:spcPts val="460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无用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赋</a:t>
            </a:r>
            <a:r>
              <a:rPr sz="3000" b="1" spc="25" dirty="0">
                <a:latin typeface="Microsoft JhengHei" panose="020B0604030504040204" charset="-120"/>
                <a:cs typeface="Microsoft JhengHei" panose="020B0604030504040204" charset="-120"/>
              </a:rPr>
              <a:t>值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是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指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计算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的结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果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决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被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引用</a:t>
            </a:r>
            <a:r>
              <a:rPr sz="3000" b="1" spc="20" dirty="0">
                <a:latin typeface="Microsoft JhengHei" panose="020B0604030504040204" charset="-120"/>
                <a:cs typeface="Microsoft JhengHei" panose="020B0604030504040204" charset="-120"/>
              </a:rPr>
              <a:t>的语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句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spcBef>
                <a:spcPts val="365"/>
              </a:spcBef>
              <a:buClr>
                <a:srgbClr val="000099"/>
              </a:buClr>
              <a:buSzPct val="80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一些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优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化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变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换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可能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会引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起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无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用</a:t>
            </a:r>
            <a:r>
              <a:rPr sz="3000" b="1" spc="15" dirty="0">
                <a:latin typeface="Microsoft JhengHei" panose="020B0604030504040204" charset="-120"/>
                <a:cs typeface="Microsoft JhengHei" panose="020B0604030504040204" charset="-120"/>
              </a:rPr>
              <a:t>赋</a:t>
            </a:r>
            <a:r>
              <a:rPr sz="3000" b="1" dirty="0">
                <a:latin typeface="Microsoft JhengHei" panose="020B0604030504040204" charset="-120"/>
                <a:cs typeface="Microsoft JhengHei" panose="020B0604030504040204" charset="-120"/>
              </a:rPr>
              <a:t>值</a:t>
            </a:r>
            <a:endParaRPr sz="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920750" lvl="1" indent="-436245">
              <a:spcBef>
                <a:spcPts val="160"/>
              </a:spcBef>
              <a:buClr>
                <a:srgbClr val="000099"/>
              </a:buClr>
              <a:buSzPct val="69000"/>
              <a:buFont typeface="Wingdings" panose="05000000000000000000"/>
              <a:buChar char=""/>
              <a:tabLst>
                <a:tab pos="920750" algn="l"/>
                <a:tab pos="921385" algn="l"/>
              </a:tabLst>
            </a:pP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例：复写传播可能</a:t>
            </a:r>
            <a:r>
              <a:rPr sz="2600" b="1" spc="-10" dirty="0">
                <a:latin typeface="Microsoft JhengHei" panose="020B0604030504040204" charset="-120"/>
                <a:cs typeface="Microsoft JhengHei" panose="020B0604030504040204" charset="-120"/>
              </a:rPr>
              <a:t>会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引</a:t>
            </a:r>
            <a:r>
              <a:rPr sz="2600" b="1" spc="20" dirty="0">
                <a:latin typeface="Microsoft JhengHei" panose="020B0604030504040204" charset="-120"/>
                <a:cs typeface="Microsoft JhengHei" panose="020B0604030504040204" charset="-120"/>
              </a:rPr>
              <a:t>起</a:t>
            </a:r>
            <a:r>
              <a:rPr sz="2600" b="1" spc="10" dirty="0">
                <a:latin typeface="Microsoft JhengHei" panose="020B0604030504040204" charset="-120"/>
                <a:cs typeface="Microsoft JhengHei" panose="020B0604030504040204" charset="-120"/>
              </a:rPr>
              <a:t>死代码删除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6747" y="3741420"/>
            <a:ext cx="1871980" cy="1143000"/>
          </a:xfrm>
          <a:custGeom>
            <a:avLst/>
            <a:gdLst/>
            <a:ahLst/>
            <a:cxnLst/>
            <a:rect l="l" t="t" r="r" b="b"/>
            <a:pathLst>
              <a:path w="1871979" h="1143000">
                <a:moveTo>
                  <a:pt x="1871472" y="0"/>
                </a:moveTo>
                <a:lnTo>
                  <a:pt x="0" y="0"/>
                </a:lnTo>
                <a:lnTo>
                  <a:pt x="0" y="1142999"/>
                </a:lnTo>
                <a:lnTo>
                  <a:pt x="1871472" y="1142999"/>
                </a:lnTo>
                <a:lnTo>
                  <a:pt x="187147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46747" y="3741420"/>
            <a:ext cx="1871980" cy="1143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9535">
              <a:lnSpc>
                <a:spcPts val="2100"/>
              </a:lnSpc>
              <a:spcBef>
                <a:spcPts val="220"/>
              </a:spcBef>
            </a:pPr>
            <a:r>
              <a:rPr b="1" spc="5" dirty="0">
                <a:solidFill>
                  <a:srgbClr val="FF0000"/>
                </a:solidFill>
                <a:latin typeface="Yu Mincho Demibold"/>
                <a:cs typeface="Yu Mincho Demibold"/>
              </a:rPr>
              <a:t>（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solidFill>
                  <a:srgbClr val="FF0000"/>
                </a:solidFill>
                <a:latin typeface="Yu Mincho Demibold"/>
                <a:cs typeface="Yu Mincho Demibold"/>
              </a:rPr>
              <a:t>）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a[t2]=t5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a[t4]=t3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89535">
              <a:lnSpc>
                <a:spcPts val="210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0004" y="3901440"/>
            <a:ext cx="1438910" cy="40005"/>
          </a:xfrm>
          <a:custGeom>
            <a:avLst/>
            <a:gdLst/>
            <a:ahLst/>
            <a:cxnLst/>
            <a:rect l="l" t="t" r="r" b="b"/>
            <a:pathLst>
              <a:path w="1438909" h="40004">
                <a:moveTo>
                  <a:pt x="1438656" y="26416"/>
                </a:moveTo>
                <a:lnTo>
                  <a:pt x="0" y="26416"/>
                </a:lnTo>
                <a:lnTo>
                  <a:pt x="0" y="39624"/>
                </a:lnTo>
                <a:lnTo>
                  <a:pt x="1438656" y="39624"/>
                </a:lnTo>
                <a:lnTo>
                  <a:pt x="1438656" y="26416"/>
                </a:lnTo>
                <a:close/>
              </a:path>
              <a:path w="1438909" h="40004">
                <a:moveTo>
                  <a:pt x="1438656" y="0"/>
                </a:moveTo>
                <a:lnTo>
                  <a:pt x="0" y="0"/>
                </a:lnTo>
                <a:lnTo>
                  <a:pt x="0" y="13208"/>
                </a:lnTo>
                <a:lnTo>
                  <a:pt x="1438656" y="13208"/>
                </a:lnTo>
                <a:lnTo>
                  <a:pt x="14386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60420" y="3717035"/>
            <a:ext cx="1874520" cy="114300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ts val="2100"/>
              </a:lnSpc>
              <a:spcBef>
                <a:spcPts val="225"/>
              </a:spcBef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x=t3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a[t2]=t5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2055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16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a[t4]=t3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0805">
              <a:lnSpc>
                <a:spcPts val="2100"/>
              </a:lnSpc>
            </a:pPr>
            <a:r>
              <a:rPr b="1" spc="5" dirty="0">
                <a:latin typeface="Yu Mincho Demibold"/>
                <a:cs typeface="Yu Mincho Demibold"/>
              </a:rPr>
              <a:t>（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17</a:t>
            </a:r>
            <a:r>
              <a:rPr b="1" spc="5" dirty="0">
                <a:latin typeface="Yu Mincho Demibold"/>
                <a:cs typeface="Yu Mincho Demibold"/>
              </a:rPr>
              <a:t>）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86985" y="4096639"/>
            <a:ext cx="948055" cy="298450"/>
            <a:chOff x="4062984" y="4096639"/>
            <a:chExt cx="948055" cy="298450"/>
          </a:xfrm>
        </p:grpSpPr>
        <p:sp>
          <p:nvSpPr>
            <p:cNvPr id="10" name="object 10"/>
            <p:cNvSpPr/>
            <p:nvPr/>
          </p:nvSpPr>
          <p:spPr>
            <a:xfrm>
              <a:off x="4067556" y="4101211"/>
              <a:ext cx="939165" cy="289560"/>
            </a:xfrm>
            <a:custGeom>
              <a:avLst/>
              <a:gdLst/>
              <a:ahLst/>
              <a:cxnLst/>
              <a:rect l="l" t="t" r="r" b="b"/>
              <a:pathLst>
                <a:path w="939164" h="289560">
                  <a:moveTo>
                    <a:pt x="702818" y="0"/>
                  </a:moveTo>
                  <a:lnTo>
                    <a:pt x="702818" y="72262"/>
                  </a:lnTo>
                  <a:lnTo>
                    <a:pt x="0" y="72262"/>
                  </a:lnTo>
                  <a:lnTo>
                    <a:pt x="0" y="216915"/>
                  </a:lnTo>
                  <a:lnTo>
                    <a:pt x="702818" y="216915"/>
                  </a:lnTo>
                  <a:lnTo>
                    <a:pt x="702818" y="289305"/>
                  </a:lnTo>
                  <a:lnTo>
                    <a:pt x="938784" y="144525"/>
                  </a:lnTo>
                  <a:lnTo>
                    <a:pt x="702818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67556" y="4101211"/>
              <a:ext cx="939165" cy="289560"/>
            </a:xfrm>
            <a:custGeom>
              <a:avLst/>
              <a:gdLst/>
              <a:ahLst/>
              <a:cxnLst/>
              <a:rect l="l" t="t" r="r" b="b"/>
              <a:pathLst>
                <a:path w="939164" h="289560">
                  <a:moveTo>
                    <a:pt x="0" y="72262"/>
                  </a:moveTo>
                  <a:lnTo>
                    <a:pt x="702818" y="72262"/>
                  </a:lnTo>
                  <a:lnTo>
                    <a:pt x="702818" y="0"/>
                  </a:lnTo>
                  <a:lnTo>
                    <a:pt x="938784" y="144525"/>
                  </a:lnTo>
                  <a:lnTo>
                    <a:pt x="702818" y="289305"/>
                  </a:lnTo>
                  <a:lnTo>
                    <a:pt x="702818" y="216915"/>
                  </a:lnTo>
                  <a:lnTo>
                    <a:pt x="0" y="216915"/>
                  </a:lnTo>
                  <a:lnTo>
                    <a:pt x="0" y="72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222499" y="5141214"/>
            <a:ext cx="24828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dirty="0">
                <a:latin typeface="Impact" panose="020B0806030902050204"/>
                <a:cs typeface="Impact" panose="020B0806030902050204"/>
              </a:rPr>
              <a:t>B5</a:t>
            </a:r>
            <a:endParaRPr sz="16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15" name="object 15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3045714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3" y="482042"/>
            <a:ext cx="2437765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合并已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9668" y="1351864"/>
            <a:ext cx="47840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1965" indent="-469900">
              <a:spcBef>
                <a:spcPts val="110"/>
              </a:spcBef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译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时可以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进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行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的求</a:t>
            </a:r>
            <a:r>
              <a:rPr sz="2800" b="1" spc="20" dirty="0">
                <a:latin typeface="Microsoft JhengHei" panose="020B0604030504040204" charset="-120"/>
                <a:cs typeface="Microsoft JhengHei" panose="020B0604030504040204" charset="-120"/>
              </a:rPr>
              <a:t>值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运算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481965" indent="-469900">
              <a:buClr>
                <a:srgbClr val="000099"/>
              </a:buClr>
              <a:buSzPct val="79000"/>
              <a:buFont typeface="Wingdings" panose="05000000000000000000"/>
              <a:buChar char=""/>
              <a:tabLst>
                <a:tab pos="481965" algn="l"/>
                <a:tab pos="482600" algn="l"/>
              </a:tabLst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例</a:t>
            </a:r>
            <a:r>
              <a:rPr sz="2800" b="1" spc="25" dirty="0">
                <a:latin typeface="Microsoft JhengHei" panose="020B0604030504040204" charset="-120"/>
                <a:cs typeface="Microsoft JhengHei" panose="020B0604030504040204" charset="-120"/>
              </a:rPr>
              <a:t>如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572" y="3500629"/>
            <a:ext cx="1584960" cy="655949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>
              <a:spcBef>
                <a:spcPts val="315"/>
              </a:spcBef>
            </a:pP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000" b="1" spc="-2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2000" b="1" spc="-4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2*3.14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90170"/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000" b="1" spc="-3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2000" b="1" spc="-2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t*R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3491" y="3500629"/>
            <a:ext cx="1582420" cy="655949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>
              <a:spcBef>
                <a:spcPts val="315"/>
              </a:spcBef>
            </a:pP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2000" b="1" spc="-30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2000" b="1" spc="-4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6.28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90170"/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000" b="1" spc="-3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2000" b="1" spc="-25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336699"/>
                </a:solidFill>
                <a:latin typeface="Arial" panose="020B0604020202020204"/>
                <a:cs typeface="Arial" panose="020B0604020202020204"/>
              </a:rPr>
              <a:t>t*R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73623" y="3712590"/>
            <a:ext cx="944880" cy="298450"/>
            <a:chOff x="3849623" y="3712590"/>
            <a:chExt cx="944880" cy="298450"/>
          </a:xfrm>
        </p:grpSpPr>
        <p:sp>
          <p:nvSpPr>
            <p:cNvPr id="8" name="object 8"/>
            <p:cNvSpPr/>
            <p:nvPr/>
          </p:nvSpPr>
          <p:spPr>
            <a:xfrm>
              <a:off x="3854195" y="3717162"/>
              <a:ext cx="935990" cy="289560"/>
            </a:xfrm>
            <a:custGeom>
              <a:avLst/>
              <a:gdLst/>
              <a:ahLst/>
              <a:cxnLst/>
              <a:rect l="l" t="t" r="r" b="b"/>
              <a:pathLst>
                <a:path w="935989" h="289560">
                  <a:moveTo>
                    <a:pt x="699643" y="0"/>
                  </a:moveTo>
                  <a:lnTo>
                    <a:pt x="699643" y="72262"/>
                  </a:lnTo>
                  <a:lnTo>
                    <a:pt x="0" y="72262"/>
                  </a:lnTo>
                  <a:lnTo>
                    <a:pt x="0" y="216915"/>
                  </a:lnTo>
                  <a:lnTo>
                    <a:pt x="699643" y="216915"/>
                  </a:lnTo>
                  <a:lnTo>
                    <a:pt x="699643" y="289305"/>
                  </a:lnTo>
                  <a:lnTo>
                    <a:pt x="935736" y="144525"/>
                  </a:lnTo>
                  <a:lnTo>
                    <a:pt x="699643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54195" y="3717162"/>
              <a:ext cx="935990" cy="289560"/>
            </a:xfrm>
            <a:custGeom>
              <a:avLst/>
              <a:gdLst/>
              <a:ahLst/>
              <a:cxnLst/>
              <a:rect l="l" t="t" r="r" b="b"/>
              <a:pathLst>
                <a:path w="935989" h="289560">
                  <a:moveTo>
                    <a:pt x="0" y="72262"/>
                  </a:moveTo>
                  <a:lnTo>
                    <a:pt x="699643" y="72262"/>
                  </a:lnTo>
                  <a:lnTo>
                    <a:pt x="699643" y="0"/>
                  </a:lnTo>
                  <a:lnTo>
                    <a:pt x="935736" y="144525"/>
                  </a:lnTo>
                  <a:lnTo>
                    <a:pt x="699643" y="289305"/>
                  </a:lnTo>
                  <a:lnTo>
                    <a:pt x="699643" y="216915"/>
                  </a:lnTo>
                  <a:lnTo>
                    <a:pt x="0" y="216915"/>
                  </a:lnTo>
                  <a:lnTo>
                    <a:pt x="0" y="72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12" name="object 12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89759" y="320041"/>
            <a:ext cx="4008882" cy="10675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340360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代码外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6828" y="1918717"/>
            <a:ext cx="1801495" cy="662361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>
              <a:spcBef>
                <a:spcPts val="265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L=x+y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0170">
              <a:spcBef>
                <a:spcPts val="120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i=0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6828" y="3430524"/>
            <a:ext cx="1801495" cy="984885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spcBef>
                <a:spcPts val="280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i=i+1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0170">
              <a:spcBef>
                <a:spcPts val="12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R=L+2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0170">
              <a:spcBef>
                <a:spcPts val="125"/>
              </a:spcBef>
            </a:pP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i&lt;R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sz="20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Bj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9938" y="2229689"/>
            <a:ext cx="2476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20" dirty="0">
                <a:latin typeface="Times New Roman" panose="02020603050405020304"/>
                <a:cs typeface="Times New Roman" panose="02020603050405020304"/>
              </a:rPr>
              <a:t>Bi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9938" y="3886580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20" dirty="0">
                <a:latin typeface="Times New Roman" panose="02020603050405020304"/>
                <a:cs typeface="Times New Roman" panose="02020603050405020304"/>
              </a:rPr>
              <a:t>Bj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61102" y="2638044"/>
            <a:ext cx="76200" cy="792480"/>
          </a:xfrm>
          <a:custGeom>
            <a:avLst/>
            <a:gdLst/>
            <a:ahLst/>
            <a:cxnLst/>
            <a:rect l="l" t="t" r="r" b="b"/>
            <a:pathLst>
              <a:path w="76200" h="792479">
                <a:moveTo>
                  <a:pt x="31623" y="716153"/>
                </a:moveTo>
                <a:lnTo>
                  <a:pt x="0" y="716153"/>
                </a:lnTo>
                <a:lnTo>
                  <a:pt x="38100" y="792353"/>
                </a:lnTo>
                <a:lnTo>
                  <a:pt x="69638" y="728853"/>
                </a:lnTo>
                <a:lnTo>
                  <a:pt x="31623" y="728853"/>
                </a:lnTo>
                <a:lnTo>
                  <a:pt x="31623" y="716153"/>
                </a:lnTo>
                <a:close/>
              </a:path>
              <a:path w="76200" h="792479">
                <a:moveTo>
                  <a:pt x="44323" y="0"/>
                </a:moveTo>
                <a:lnTo>
                  <a:pt x="31623" y="0"/>
                </a:lnTo>
                <a:lnTo>
                  <a:pt x="31623" y="728853"/>
                </a:lnTo>
                <a:lnTo>
                  <a:pt x="44323" y="728853"/>
                </a:lnTo>
                <a:lnTo>
                  <a:pt x="44323" y="0"/>
                </a:lnTo>
                <a:close/>
              </a:path>
              <a:path w="76200" h="792479">
                <a:moveTo>
                  <a:pt x="75946" y="716153"/>
                </a:moveTo>
                <a:lnTo>
                  <a:pt x="44323" y="716153"/>
                </a:lnTo>
                <a:lnTo>
                  <a:pt x="44323" y="728853"/>
                </a:lnTo>
                <a:lnTo>
                  <a:pt x="69638" y="728853"/>
                </a:lnTo>
                <a:lnTo>
                  <a:pt x="75946" y="716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3139439" y="3139439"/>
            <a:ext cx="1308100" cy="1880870"/>
            <a:chOff x="1615439" y="3139439"/>
            <a:chExt cx="1308100" cy="1880870"/>
          </a:xfrm>
        </p:grpSpPr>
        <p:sp>
          <p:nvSpPr>
            <p:cNvPr id="10" name="object 10"/>
            <p:cNvSpPr/>
            <p:nvPr/>
          </p:nvSpPr>
          <p:spPr>
            <a:xfrm>
              <a:off x="2918459" y="4509515"/>
              <a:ext cx="0" cy="506095"/>
            </a:xfrm>
            <a:custGeom>
              <a:avLst/>
              <a:gdLst/>
              <a:ahLst/>
              <a:cxnLst/>
              <a:rect l="l" t="t" r="r" b="b"/>
              <a:pathLst>
                <a:path h="506095">
                  <a:moveTo>
                    <a:pt x="0" y="0"/>
                  </a:moveTo>
                  <a:lnTo>
                    <a:pt x="0" y="50596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20011" y="5015483"/>
              <a:ext cx="1298575" cy="0"/>
            </a:xfrm>
            <a:custGeom>
              <a:avLst/>
              <a:gdLst/>
              <a:ahLst/>
              <a:cxnLst/>
              <a:rect l="l" t="t" r="r" b="b"/>
              <a:pathLst>
                <a:path w="1298575">
                  <a:moveTo>
                    <a:pt x="129844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20011" y="3144011"/>
              <a:ext cx="0" cy="1871980"/>
            </a:xfrm>
            <a:custGeom>
              <a:avLst/>
              <a:gdLst/>
              <a:ahLst/>
              <a:cxnLst/>
              <a:rect l="l" t="t" r="r" b="b"/>
              <a:pathLst>
                <a:path h="1871979">
                  <a:moveTo>
                    <a:pt x="0" y="187147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20011" y="3144011"/>
              <a:ext cx="1079500" cy="0"/>
            </a:xfrm>
            <a:custGeom>
              <a:avLst/>
              <a:gdLst/>
              <a:ahLst/>
              <a:cxnLst/>
              <a:rect l="l" t="t" r="r" b="b"/>
              <a:pathLst>
                <a:path w="1079500">
                  <a:moveTo>
                    <a:pt x="0" y="0"/>
                  </a:moveTo>
                  <a:lnTo>
                    <a:pt x="107899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661030" y="3144011"/>
              <a:ext cx="76200" cy="287020"/>
            </a:xfrm>
            <a:custGeom>
              <a:avLst/>
              <a:gdLst/>
              <a:ahLst/>
              <a:cxnLst/>
              <a:rect l="l" t="t" r="r" b="b"/>
              <a:pathLst>
                <a:path w="76200" h="287020">
                  <a:moveTo>
                    <a:pt x="31623" y="210311"/>
                  </a:moveTo>
                  <a:lnTo>
                    <a:pt x="0" y="210311"/>
                  </a:lnTo>
                  <a:lnTo>
                    <a:pt x="38100" y="286512"/>
                  </a:lnTo>
                  <a:lnTo>
                    <a:pt x="69638" y="223011"/>
                  </a:lnTo>
                  <a:lnTo>
                    <a:pt x="31623" y="223011"/>
                  </a:lnTo>
                  <a:lnTo>
                    <a:pt x="31623" y="210311"/>
                  </a:lnTo>
                  <a:close/>
                </a:path>
                <a:path w="76200" h="287020">
                  <a:moveTo>
                    <a:pt x="44323" y="0"/>
                  </a:moveTo>
                  <a:lnTo>
                    <a:pt x="31623" y="0"/>
                  </a:lnTo>
                  <a:lnTo>
                    <a:pt x="31623" y="223011"/>
                  </a:lnTo>
                  <a:lnTo>
                    <a:pt x="44323" y="223011"/>
                  </a:lnTo>
                  <a:lnTo>
                    <a:pt x="44323" y="0"/>
                  </a:lnTo>
                  <a:close/>
                </a:path>
                <a:path w="76200" h="287020">
                  <a:moveTo>
                    <a:pt x="75946" y="210311"/>
                  </a:moveTo>
                  <a:lnTo>
                    <a:pt x="44323" y="210311"/>
                  </a:lnTo>
                  <a:lnTo>
                    <a:pt x="44323" y="223011"/>
                  </a:lnTo>
                  <a:lnTo>
                    <a:pt x="69638" y="223011"/>
                  </a:lnTo>
                  <a:lnTo>
                    <a:pt x="75946" y="210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922902" y="5399634"/>
            <a:ext cx="6629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10" dirty="0">
                <a:latin typeface="Yu Mincho Demibold"/>
                <a:cs typeface="Yu Mincho Demibold"/>
              </a:rPr>
              <a:t>（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spc="-10" dirty="0">
                <a:latin typeface="Yu Mincho Demibold"/>
                <a:cs typeface="Yu Mincho Demibold"/>
              </a:rPr>
              <a:t>）</a:t>
            </a:r>
            <a:endParaRPr sz="2000">
              <a:latin typeface="Yu Mincho Demibold"/>
              <a:cs typeface="Yu Mincho D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6077" y="1775461"/>
            <a:ext cx="1801495" cy="967381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1440" marR="938530">
              <a:lnSpc>
                <a:spcPct val="105000"/>
              </a:lnSpc>
              <a:spcBef>
                <a:spcPts val="145"/>
              </a:spcBef>
            </a:pP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L=x+y </a:t>
            </a:r>
            <a:r>
              <a:rPr sz="2000" b="1" spc="-48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i=0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R=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61956" y="2374215"/>
            <a:ext cx="2476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20" dirty="0">
                <a:latin typeface="Times New Roman" panose="02020603050405020304"/>
                <a:cs typeface="Times New Roman" panose="02020603050405020304"/>
              </a:rPr>
              <a:t>Bi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5971" y="3430523"/>
            <a:ext cx="1798320" cy="664284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spcBef>
                <a:spcPts val="280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i=i+1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90170">
              <a:spcBef>
                <a:spcPts val="120"/>
              </a:spcBef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sz="20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i&lt;R</a:t>
            </a:r>
            <a:r>
              <a:rPr sz="20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sz="20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Bj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07094" y="2854451"/>
            <a:ext cx="76200" cy="576580"/>
          </a:xfrm>
          <a:custGeom>
            <a:avLst/>
            <a:gdLst/>
            <a:ahLst/>
            <a:cxnLst/>
            <a:rect l="l" t="t" r="r" b="b"/>
            <a:pathLst>
              <a:path w="76200" h="576579">
                <a:moveTo>
                  <a:pt x="31623" y="499872"/>
                </a:moveTo>
                <a:lnTo>
                  <a:pt x="0" y="499872"/>
                </a:lnTo>
                <a:lnTo>
                  <a:pt x="38100" y="576072"/>
                </a:lnTo>
                <a:lnTo>
                  <a:pt x="69638" y="512572"/>
                </a:lnTo>
                <a:lnTo>
                  <a:pt x="31623" y="512572"/>
                </a:lnTo>
                <a:lnTo>
                  <a:pt x="31623" y="499872"/>
                </a:lnTo>
                <a:close/>
              </a:path>
              <a:path w="76200" h="576579">
                <a:moveTo>
                  <a:pt x="44323" y="0"/>
                </a:moveTo>
                <a:lnTo>
                  <a:pt x="31623" y="0"/>
                </a:lnTo>
                <a:lnTo>
                  <a:pt x="31623" y="512572"/>
                </a:lnTo>
                <a:lnTo>
                  <a:pt x="44323" y="512572"/>
                </a:lnTo>
                <a:lnTo>
                  <a:pt x="44323" y="0"/>
                </a:lnTo>
                <a:close/>
              </a:path>
              <a:path w="76200" h="576579">
                <a:moveTo>
                  <a:pt x="75946" y="499872"/>
                </a:moveTo>
                <a:lnTo>
                  <a:pt x="44323" y="499872"/>
                </a:lnTo>
                <a:lnTo>
                  <a:pt x="44323" y="512572"/>
                </a:lnTo>
                <a:lnTo>
                  <a:pt x="69638" y="512572"/>
                </a:lnTo>
                <a:lnTo>
                  <a:pt x="75946" y="499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6958584" y="3139440"/>
            <a:ext cx="1051560" cy="1304925"/>
            <a:chOff x="5434584" y="3139439"/>
            <a:chExt cx="1051560" cy="1304925"/>
          </a:xfrm>
        </p:grpSpPr>
        <p:sp>
          <p:nvSpPr>
            <p:cNvPr id="21" name="object 21"/>
            <p:cNvSpPr/>
            <p:nvPr/>
          </p:nvSpPr>
          <p:spPr>
            <a:xfrm>
              <a:off x="6448044" y="4149851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43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39156" y="4439411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100888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39156" y="3144011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129540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39156" y="3144011"/>
              <a:ext cx="1009015" cy="0"/>
            </a:xfrm>
            <a:custGeom>
              <a:avLst/>
              <a:gdLst/>
              <a:ahLst/>
              <a:cxnLst/>
              <a:rect l="l" t="t" r="r" b="b"/>
              <a:pathLst>
                <a:path w="1009014">
                  <a:moveTo>
                    <a:pt x="0" y="0"/>
                  </a:moveTo>
                  <a:lnTo>
                    <a:pt x="10088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410071" y="3144011"/>
              <a:ext cx="76200" cy="287020"/>
            </a:xfrm>
            <a:custGeom>
              <a:avLst/>
              <a:gdLst/>
              <a:ahLst/>
              <a:cxnLst/>
              <a:rect l="l" t="t" r="r" b="b"/>
              <a:pathLst>
                <a:path w="76200" h="287020">
                  <a:moveTo>
                    <a:pt x="31623" y="210311"/>
                  </a:moveTo>
                  <a:lnTo>
                    <a:pt x="0" y="210311"/>
                  </a:lnTo>
                  <a:lnTo>
                    <a:pt x="38100" y="286512"/>
                  </a:lnTo>
                  <a:lnTo>
                    <a:pt x="69638" y="223011"/>
                  </a:lnTo>
                  <a:lnTo>
                    <a:pt x="31623" y="223011"/>
                  </a:lnTo>
                  <a:lnTo>
                    <a:pt x="31623" y="210311"/>
                  </a:lnTo>
                  <a:close/>
                </a:path>
                <a:path w="76200" h="287020">
                  <a:moveTo>
                    <a:pt x="44323" y="0"/>
                  </a:moveTo>
                  <a:lnTo>
                    <a:pt x="31623" y="0"/>
                  </a:lnTo>
                  <a:lnTo>
                    <a:pt x="31623" y="223011"/>
                  </a:lnTo>
                  <a:lnTo>
                    <a:pt x="44323" y="223011"/>
                  </a:lnTo>
                  <a:lnTo>
                    <a:pt x="44323" y="0"/>
                  </a:lnTo>
                  <a:close/>
                </a:path>
                <a:path w="76200" h="287020">
                  <a:moveTo>
                    <a:pt x="75946" y="210311"/>
                  </a:moveTo>
                  <a:lnTo>
                    <a:pt x="44323" y="210311"/>
                  </a:lnTo>
                  <a:lnTo>
                    <a:pt x="44323" y="223011"/>
                  </a:lnTo>
                  <a:lnTo>
                    <a:pt x="69638" y="223011"/>
                  </a:lnTo>
                  <a:lnTo>
                    <a:pt x="75946" y="210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490330" y="3742182"/>
            <a:ext cx="26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25" dirty="0">
                <a:latin typeface="Times New Roman" panose="02020603050405020304"/>
                <a:cs typeface="Times New Roman" panose="02020603050405020304"/>
              </a:rPr>
              <a:t>Bj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76997" y="5385918"/>
            <a:ext cx="6750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10" dirty="0">
                <a:latin typeface="Yu Mincho Demibold"/>
                <a:cs typeface="Yu Mincho Demibold"/>
              </a:rPr>
              <a:t>（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000" b="1" spc="-10" dirty="0">
                <a:latin typeface="Yu Mincho Demibold"/>
                <a:cs typeface="Yu Mincho Demibold"/>
              </a:rPr>
              <a:t>）</a:t>
            </a:r>
            <a:endParaRPr sz="2000">
              <a:latin typeface="Yu Mincho Demibold"/>
              <a:cs typeface="Yu Mincho Demi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76544" y="2993263"/>
            <a:ext cx="944880" cy="298450"/>
            <a:chOff x="4352544" y="2993263"/>
            <a:chExt cx="944880" cy="298450"/>
          </a:xfrm>
        </p:grpSpPr>
        <p:sp>
          <p:nvSpPr>
            <p:cNvPr id="29" name="object 29"/>
            <p:cNvSpPr/>
            <p:nvPr/>
          </p:nvSpPr>
          <p:spPr>
            <a:xfrm>
              <a:off x="4357116" y="2997835"/>
              <a:ext cx="935990" cy="289560"/>
            </a:xfrm>
            <a:custGeom>
              <a:avLst/>
              <a:gdLst/>
              <a:ahLst/>
              <a:cxnLst/>
              <a:rect l="l" t="t" r="r" b="b"/>
              <a:pathLst>
                <a:path w="935989" h="289560">
                  <a:moveTo>
                    <a:pt x="699643" y="0"/>
                  </a:moveTo>
                  <a:lnTo>
                    <a:pt x="699643" y="72262"/>
                  </a:lnTo>
                  <a:lnTo>
                    <a:pt x="0" y="72262"/>
                  </a:lnTo>
                  <a:lnTo>
                    <a:pt x="0" y="216915"/>
                  </a:lnTo>
                  <a:lnTo>
                    <a:pt x="699643" y="216915"/>
                  </a:lnTo>
                  <a:lnTo>
                    <a:pt x="699643" y="289305"/>
                  </a:lnTo>
                  <a:lnTo>
                    <a:pt x="935736" y="144525"/>
                  </a:lnTo>
                  <a:lnTo>
                    <a:pt x="699643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57116" y="2997835"/>
              <a:ext cx="935990" cy="289560"/>
            </a:xfrm>
            <a:custGeom>
              <a:avLst/>
              <a:gdLst/>
              <a:ahLst/>
              <a:cxnLst/>
              <a:rect l="l" t="t" r="r" b="b"/>
              <a:pathLst>
                <a:path w="935989" h="289560">
                  <a:moveTo>
                    <a:pt x="0" y="72262"/>
                  </a:moveTo>
                  <a:lnTo>
                    <a:pt x="699643" y="72262"/>
                  </a:lnTo>
                  <a:lnTo>
                    <a:pt x="699643" y="0"/>
                  </a:lnTo>
                  <a:lnTo>
                    <a:pt x="935736" y="144525"/>
                  </a:lnTo>
                  <a:lnTo>
                    <a:pt x="699643" y="289305"/>
                  </a:lnTo>
                  <a:lnTo>
                    <a:pt x="699643" y="216915"/>
                  </a:lnTo>
                  <a:lnTo>
                    <a:pt x="0" y="216915"/>
                  </a:lnTo>
                  <a:lnTo>
                    <a:pt x="0" y="72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33" name="object 33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DRAM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行地址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内部行缓冲区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列地址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supercell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 rotWithShape="1">
                <a:blip r:embed="rId1"/>
                <a:stretch>
                  <a:fillRect t="-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51" y="1428445"/>
            <a:ext cx="8800098" cy="368938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8172" y="6527292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747102" y="240453"/>
            <a:ext cx="832907" cy="8339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59" y="320041"/>
            <a:ext cx="3527298" cy="1067561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38173" y="402337"/>
          <a:ext cx="8208644" cy="1291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0"/>
                <a:gridCol w="1386839"/>
                <a:gridCol w="3005455"/>
              </a:tblGrid>
              <a:tr h="824865">
                <a:tc>
                  <a:txBody>
                    <a:bodyPr/>
                    <a:lstStyle/>
                    <a:p>
                      <a:pPr marL="520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3800" dirty="0">
                          <a:solidFill>
                            <a:srgbClr val="80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消减运</a:t>
                      </a:r>
                      <a:r>
                        <a:rPr sz="3800" spc="15" dirty="0">
                          <a:solidFill>
                            <a:srgbClr val="80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算</a:t>
                      </a:r>
                      <a:r>
                        <a:rPr sz="3800" dirty="0">
                          <a:solidFill>
                            <a:srgbClr val="80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强度</a:t>
                      </a:r>
                      <a:endParaRPr sz="3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86995" marB="0">
                    <a:lnR w="9525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5" dirty="0">
                          <a:latin typeface="Times New Roman" panose="02020603050405020304"/>
                          <a:cs typeface="Times New Roman" panose="02020603050405020304"/>
                        </a:rPr>
                        <a:t>i=m-1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170" marR="607695">
                        <a:lnSpc>
                          <a:spcPts val="2260"/>
                        </a:lnSpc>
                      </a:pPr>
                      <a:r>
                        <a:rPr sz="1800" b="1" dirty="0">
                          <a:latin typeface="Times New Roman" panose="02020603050405020304"/>
                          <a:cs typeface="Times New Roman" panose="02020603050405020304"/>
                        </a:rPr>
                        <a:t>j=n </a:t>
                      </a:r>
                      <a:r>
                        <a:rPr sz="1800" b="1" spc="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b="1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r>
                        <a:rPr sz="1800" b="1" spc="10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r>
                        <a:rPr sz="1800" b="1" dirty="0">
                          <a:latin typeface="Times New Roman" panose="02020603050405020304"/>
                          <a:cs typeface="Times New Roman" panose="02020603050405020304"/>
                        </a:rPr>
                        <a:t>=</a:t>
                      </a:r>
                      <a:r>
                        <a:rPr sz="1800" b="1" spc="10" dirty="0">
                          <a:latin typeface="Times New Roman" panose="02020603050405020304"/>
                          <a:cs typeface="Times New Roman" panose="02020603050405020304"/>
                        </a:rPr>
                        <a:t>4*</a:t>
                      </a:r>
                      <a:r>
                        <a:rPr sz="1800" b="1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400" spc="-5" dirty="0">
                          <a:latin typeface="Impact" panose="020B0806030902050204"/>
                          <a:cs typeface="Impact" panose="020B0806030902050204"/>
                        </a:rPr>
                        <a:t>B1</a:t>
                      </a:r>
                      <a:endParaRPr sz="1400">
                        <a:latin typeface="Impact" panose="020B0806030902050204"/>
                        <a:cs typeface="Impact" panose="020B0806030902050204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5" dirty="0">
                          <a:latin typeface="Times New Roman" panose="02020603050405020304"/>
                          <a:cs typeface="Times New Roman" panose="02020603050405020304"/>
                        </a:rPr>
                        <a:t>v=a[t1]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586793" y="1702308"/>
            <a:ext cx="2100580" cy="2470785"/>
            <a:chOff x="4062793" y="1702307"/>
            <a:chExt cx="2100580" cy="2470785"/>
          </a:xfrm>
        </p:grpSpPr>
        <p:sp>
          <p:nvSpPr>
            <p:cNvPr id="7" name="object 7"/>
            <p:cNvSpPr/>
            <p:nvPr/>
          </p:nvSpPr>
          <p:spPr>
            <a:xfrm>
              <a:off x="4213859" y="2205227"/>
              <a:ext cx="1871980" cy="378460"/>
            </a:xfrm>
            <a:custGeom>
              <a:avLst/>
              <a:gdLst/>
              <a:ahLst/>
              <a:cxnLst/>
              <a:rect l="l" t="t" r="r" b="b"/>
              <a:pathLst>
                <a:path w="1871979" h="378460">
                  <a:moveTo>
                    <a:pt x="1871472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1871472" y="377951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13859" y="2205227"/>
              <a:ext cx="1871980" cy="378460"/>
            </a:xfrm>
            <a:custGeom>
              <a:avLst/>
              <a:gdLst/>
              <a:ahLst/>
              <a:cxnLst/>
              <a:rect l="l" t="t" r="r" b="b"/>
              <a:pathLst>
                <a:path w="1871979" h="378460">
                  <a:moveTo>
                    <a:pt x="0" y="377951"/>
                  </a:moveTo>
                  <a:lnTo>
                    <a:pt x="1871472" y="377951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398134" y="1702307"/>
              <a:ext cx="76200" cy="502920"/>
            </a:xfrm>
            <a:custGeom>
              <a:avLst/>
              <a:gdLst/>
              <a:ahLst/>
              <a:cxnLst/>
              <a:rect l="l" t="t" r="r" b="b"/>
              <a:pathLst>
                <a:path w="76200" h="502919">
                  <a:moveTo>
                    <a:pt x="31623" y="426593"/>
                  </a:moveTo>
                  <a:lnTo>
                    <a:pt x="0" y="426593"/>
                  </a:lnTo>
                  <a:lnTo>
                    <a:pt x="38100" y="502793"/>
                  </a:lnTo>
                  <a:lnTo>
                    <a:pt x="69638" y="439293"/>
                  </a:lnTo>
                  <a:lnTo>
                    <a:pt x="31623" y="439293"/>
                  </a:lnTo>
                  <a:lnTo>
                    <a:pt x="31623" y="426593"/>
                  </a:lnTo>
                  <a:close/>
                </a:path>
                <a:path w="76200" h="502919">
                  <a:moveTo>
                    <a:pt x="44323" y="0"/>
                  </a:moveTo>
                  <a:lnTo>
                    <a:pt x="31623" y="0"/>
                  </a:lnTo>
                  <a:lnTo>
                    <a:pt x="31623" y="439293"/>
                  </a:lnTo>
                  <a:lnTo>
                    <a:pt x="44323" y="439293"/>
                  </a:lnTo>
                  <a:lnTo>
                    <a:pt x="44323" y="0"/>
                  </a:lnTo>
                  <a:close/>
                </a:path>
                <a:path w="76200" h="502919">
                  <a:moveTo>
                    <a:pt x="75946" y="426593"/>
                  </a:moveTo>
                  <a:lnTo>
                    <a:pt x="44323" y="426593"/>
                  </a:lnTo>
                  <a:lnTo>
                    <a:pt x="44323" y="439293"/>
                  </a:lnTo>
                  <a:lnTo>
                    <a:pt x="69638" y="439293"/>
                  </a:lnTo>
                  <a:lnTo>
                    <a:pt x="75946" y="426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06339" y="2494787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70603" y="2638043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67555" y="1918715"/>
              <a:ext cx="0" cy="719455"/>
            </a:xfrm>
            <a:custGeom>
              <a:avLst/>
              <a:gdLst/>
              <a:ahLst/>
              <a:cxnLst/>
              <a:rect l="l" t="t" r="r" b="b"/>
              <a:pathLst>
                <a:path h="719455">
                  <a:moveTo>
                    <a:pt x="0" y="71932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67555" y="1918715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80966" y="1918588"/>
              <a:ext cx="796290" cy="1006475"/>
            </a:xfrm>
            <a:custGeom>
              <a:avLst/>
              <a:gdLst/>
              <a:ahLst/>
              <a:cxnLst/>
              <a:rect l="l" t="t" r="r" b="b"/>
              <a:pathLst>
                <a:path w="796289" h="1006475">
                  <a:moveTo>
                    <a:pt x="76200" y="213106"/>
                  </a:moveTo>
                  <a:lnTo>
                    <a:pt x="44437" y="213436"/>
                  </a:lnTo>
                  <a:lnTo>
                    <a:pt x="42164" y="0"/>
                  </a:lnTo>
                  <a:lnTo>
                    <a:pt x="29464" y="254"/>
                  </a:lnTo>
                  <a:lnTo>
                    <a:pt x="31737" y="213563"/>
                  </a:lnTo>
                  <a:lnTo>
                    <a:pt x="0" y="213868"/>
                  </a:lnTo>
                  <a:lnTo>
                    <a:pt x="38862" y="289687"/>
                  </a:lnTo>
                  <a:lnTo>
                    <a:pt x="69748" y="226314"/>
                  </a:lnTo>
                  <a:lnTo>
                    <a:pt x="76200" y="213106"/>
                  </a:lnTo>
                  <a:close/>
                </a:path>
                <a:path w="796289" h="1006475">
                  <a:moveTo>
                    <a:pt x="796163" y="929767"/>
                  </a:moveTo>
                  <a:lnTo>
                    <a:pt x="764540" y="929767"/>
                  </a:lnTo>
                  <a:lnTo>
                    <a:pt x="764540" y="576199"/>
                  </a:lnTo>
                  <a:lnTo>
                    <a:pt x="751840" y="576199"/>
                  </a:lnTo>
                  <a:lnTo>
                    <a:pt x="751840" y="929767"/>
                  </a:lnTo>
                  <a:lnTo>
                    <a:pt x="720217" y="929767"/>
                  </a:lnTo>
                  <a:lnTo>
                    <a:pt x="758317" y="1005967"/>
                  </a:lnTo>
                  <a:lnTo>
                    <a:pt x="789851" y="942467"/>
                  </a:lnTo>
                  <a:lnTo>
                    <a:pt x="796163" y="9297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87011" y="2924555"/>
              <a:ext cx="1871980" cy="1243965"/>
            </a:xfrm>
            <a:custGeom>
              <a:avLst/>
              <a:gdLst/>
              <a:ahLst/>
              <a:cxnLst/>
              <a:rect l="l" t="t" r="r" b="b"/>
              <a:pathLst>
                <a:path w="1871979" h="1243964">
                  <a:moveTo>
                    <a:pt x="1871472" y="0"/>
                  </a:moveTo>
                  <a:lnTo>
                    <a:pt x="0" y="0"/>
                  </a:lnTo>
                  <a:lnTo>
                    <a:pt x="0" y="1243584"/>
                  </a:lnTo>
                  <a:lnTo>
                    <a:pt x="1871472" y="1243584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87011" y="2924555"/>
              <a:ext cx="1871980" cy="1243965"/>
            </a:xfrm>
            <a:custGeom>
              <a:avLst/>
              <a:gdLst/>
              <a:ahLst/>
              <a:cxnLst/>
              <a:rect l="l" t="t" r="r" b="b"/>
              <a:pathLst>
                <a:path w="1871979" h="1243964">
                  <a:moveTo>
                    <a:pt x="0" y="1243584"/>
                  </a:moveTo>
                  <a:lnTo>
                    <a:pt x="1871472" y="1243584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12435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832597" y="1950213"/>
            <a:ext cx="2120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B2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8864" y="2934462"/>
            <a:ext cx="1458595" cy="1181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57860">
              <a:lnSpc>
                <a:spcPct val="105000"/>
              </a:lnSpc>
              <a:spcBef>
                <a:spcPts val="11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j=j-1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t4=4*j </a:t>
            </a:r>
            <a:r>
              <a:rPr b="1" spc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2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t5&gt;v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16690" y="2776537"/>
            <a:ext cx="2171065" cy="1969770"/>
            <a:chOff x="3992689" y="2776537"/>
            <a:chExt cx="2171065" cy="1969770"/>
          </a:xfrm>
        </p:grpSpPr>
        <p:sp>
          <p:nvSpPr>
            <p:cNvPr id="20" name="object 20"/>
            <p:cNvSpPr/>
            <p:nvPr/>
          </p:nvSpPr>
          <p:spPr>
            <a:xfrm>
              <a:off x="4933188" y="4149852"/>
              <a:ext cx="3175" cy="70485"/>
            </a:xfrm>
            <a:custGeom>
              <a:avLst/>
              <a:gdLst/>
              <a:ahLst/>
              <a:cxnLst/>
              <a:rect l="l" t="t" r="r" b="b"/>
              <a:pathLst>
                <a:path w="3175" h="70485">
                  <a:moveTo>
                    <a:pt x="0" y="0"/>
                  </a:moveTo>
                  <a:lnTo>
                    <a:pt x="3048" y="7010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997452" y="4219955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997452" y="2781300"/>
              <a:ext cx="0" cy="1442085"/>
            </a:xfrm>
            <a:custGeom>
              <a:avLst/>
              <a:gdLst/>
              <a:ahLst/>
              <a:cxnLst/>
              <a:rect l="l" t="t" r="r" b="b"/>
              <a:pathLst>
                <a:path h="1442085">
                  <a:moveTo>
                    <a:pt x="0" y="144170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97452" y="2781300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8703" y="2781300"/>
              <a:ext cx="75946" cy="1432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87012" y="4366260"/>
              <a:ext cx="1871980" cy="375285"/>
            </a:xfrm>
            <a:custGeom>
              <a:avLst/>
              <a:gdLst/>
              <a:ahLst/>
              <a:cxnLst/>
              <a:rect l="l" t="t" r="r" b="b"/>
              <a:pathLst>
                <a:path w="1871979" h="375285">
                  <a:moveTo>
                    <a:pt x="1871472" y="0"/>
                  </a:moveTo>
                  <a:lnTo>
                    <a:pt x="0" y="0"/>
                  </a:lnTo>
                  <a:lnTo>
                    <a:pt x="0" y="374904"/>
                  </a:lnTo>
                  <a:lnTo>
                    <a:pt x="1871472" y="374904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87012" y="4366260"/>
              <a:ext cx="1871980" cy="375285"/>
            </a:xfrm>
            <a:custGeom>
              <a:avLst/>
              <a:gdLst/>
              <a:ahLst/>
              <a:cxnLst/>
              <a:rect l="l" t="t" r="r" b="b"/>
              <a:pathLst>
                <a:path w="1871979" h="375285">
                  <a:moveTo>
                    <a:pt x="0" y="374904"/>
                  </a:moveTo>
                  <a:lnTo>
                    <a:pt x="1871472" y="374904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37490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888863" y="4390135"/>
            <a:ext cx="148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i&gt;=j</a:t>
            </a:r>
            <a:r>
              <a:rPr b="1" spc="3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B6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05750" y="3031312"/>
            <a:ext cx="21717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B3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05750" y="4425772"/>
            <a:ext cx="21145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B4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80953" y="1770698"/>
            <a:ext cx="4834890" cy="3969385"/>
            <a:chOff x="3056953" y="1770697"/>
            <a:chExt cx="4834890" cy="396938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1286" y="4149852"/>
              <a:ext cx="75946" cy="2164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348228" y="4997195"/>
              <a:ext cx="1874520" cy="664845"/>
            </a:xfrm>
            <a:custGeom>
              <a:avLst/>
              <a:gdLst/>
              <a:ahLst/>
              <a:cxnLst/>
              <a:rect l="l" t="t" r="r" b="b"/>
              <a:pathLst>
                <a:path w="1874520" h="664845">
                  <a:moveTo>
                    <a:pt x="1874393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1874393" y="664463"/>
                  </a:lnTo>
                  <a:lnTo>
                    <a:pt x="187439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348228" y="4997195"/>
              <a:ext cx="1874520" cy="664845"/>
            </a:xfrm>
            <a:custGeom>
              <a:avLst/>
              <a:gdLst/>
              <a:ahLst/>
              <a:cxnLst/>
              <a:rect l="l" t="t" r="r" b="b"/>
              <a:pathLst>
                <a:path w="1874520" h="664845">
                  <a:moveTo>
                    <a:pt x="0" y="664463"/>
                  </a:moveTo>
                  <a:lnTo>
                    <a:pt x="1874393" y="664463"/>
                  </a:lnTo>
                  <a:lnTo>
                    <a:pt x="1874393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678807" y="4655820"/>
              <a:ext cx="76200" cy="356870"/>
            </a:xfrm>
            <a:custGeom>
              <a:avLst/>
              <a:gdLst/>
              <a:ahLst/>
              <a:cxnLst/>
              <a:rect l="l" t="t" r="r" b="b"/>
              <a:pathLst>
                <a:path w="76200" h="356870">
                  <a:moveTo>
                    <a:pt x="31623" y="280415"/>
                  </a:moveTo>
                  <a:lnTo>
                    <a:pt x="0" y="280415"/>
                  </a:lnTo>
                  <a:lnTo>
                    <a:pt x="38100" y="356615"/>
                  </a:lnTo>
                  <a:lnTo>
                    <a:pt x="69638" y="293115"/>
                  </a:lnTo>
                  <a:lnTo>
                    <a:pt x="31623" y="293115"/>
                  </a:lnTo>
                  <a:lnTo>
                    <a:pt x="31623" y="280415"/>
                  </a:lnTo>
                  <a:close/>
                </a:path>
                <a:path w="76200" h="356870">
                  <a:moveTo>
                    <a:pt x="44323" y="0"/>
                  </a:moveTo>
                  <a:lnTo>
                    <a:pt x="31623" y="0"/>
                  </a:lnTo>
                  <a:lnTo>
                    <a:pt x="31623" y="293115"/>
                  </a:lnTo>
                  <a:lnTo>
                    <a:pt x="44323" y="293115"/>
                  </a:lnTo>
                  <a:lnTo>
                    <a:pt x="44323" y="0"/>
                  </a:lnTo>
                  <a:close/>
                </a:path>
                <a:path w="76200" h="356870">
                  <a:moveTo>
                    <a:pt x="75946" y="280415"/>
                  </a:moveTo>
                  <a:lnTo>
                    <a:pt x="44323" y="280415"/>
                  </a:lnTo>
                  <a:lnTo>
                    <a:pt x="44323" y="293115"/>
                  </a:lnTo>
                  <a:lnTo>
                    <a:pt x="69638" y="293115"/>
                  </a:lnTo>
                  <a:lnTo>
                    <a:pt x="75946" y="2804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655564" y="4655820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5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655564" y="4942332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012180" y="5070348"/>
              <a:ext cx="1874520" cy="664845"/>
            </a:xfrm>
            <a:custGeom>
              <a:avLst/>
              <a:gdLst/>
              <a:ahLst/>
              <a:cxnLst/>
              <a:rect l="l" t="t" r="r" b="b"/>
              <a:pathLst>
                <a:path w="1874520" h="664845">
                  <a:moveTo>
                    <a:pt x="1874393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1874393" y="664463"/>
                  </a:lnTo>
                  <a:lnTo>
                    <a:pt x="187439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012180" y="5070348"/>
              <a:ext cx="1874520" cy="664845"/>
            </a:xfrm>
            <a:custGeom>
              <a:avLst/>
              <a:gdLst/>
              <a:ahLst/>
              <a:cxnLst/>
              <a:rect l="l" t="t" r="r" b="b"/>
              <a:pathLst>
                <a:path w="1874520" h="664845">
                  <a:moveTo>
                    <a:pt x="0" y="664463"/>
                  </a:moveTo>
                  <a:lnTo>
                    <a:pt x="1874393" y="664463"/>
                  </a:lnTo>
                  <a:lnTo>
                    <a:pt x="1874393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6919" y="4942332"/>
              <a:ext cx="75946" cy="1432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061716" y="1775460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>
                  <a:moveTo>
                    <a:pt x="0" y="0"/>
                  </a:moveTo>
                  <a:lnTo>
                    <a:pt x="187147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895214" y="1775460"/>
              <a:ext cx="76200" cy="429895"/>
            </a:xfrm>
            <a:custGeom>
              <a:avLst/>
              <a:gdLst/>
              <a:ahLst/>
              <a:cxnLst/>
              <a:rect l="l" t="t" r="r" b="b"/>
              <a:pathLst>
                <a:path w="76200" h="429894">
                  <a:moveTo>
                    <a:pt x="31623" y="353568"/>
                  </a:moveTo>
                  <a:lnTo>
                    <a:pt x="0" y="353568"/>
                  </a:lnTo>
                  <a:lnTo>
                    <a:pt x="38100" y="429768"/>
                  </a:lnTo>
                  <a:lnTo>
                    <a:pt x="69638" y="366268"/>
                  </a:lnTo>
                  <a:lnTo>
                    <a:pt x="31623" y="366268"/>
                  </a:lnTo>
                  <a:lnTo>
                    <a:pt x="31623" y="353568"/>
                  </a:lnTo>
                  <a:close/>
                </a:path>
                <a:path w="76200" h="429894">
                  <a:moveTo>
                    <a:pt x="44323" y="0"/>
                  </a:moveTo>
                  <a:lnTo>
                    <a:pt x="31623" y="0"/>
                  </a:lnTo>
                  <a:lnTo>
                    <a:pt x="31623" y="366268"/>
                  </a:lnTo>
                  <a:lnTo>
                    <a:pt x="44323" y="366268"/>
                  </a:lnTo>
                  <a:lnTo>
                    <a:pt x="44323" y="0"/>
                  </a:lnTo>
                  <a:close/>
                </a:path>
                <a:path w="76200" h="429894">
                  <a:moveTo>
                    <a:pt x="75946" y="353568"/>
                  </a:moveTo>
                  <a:lnTo>
                    <a:pt x="44323" y="353568"/>
                  </a:lnTo>
                  <a:lnTo>
                    <a:pt x="44323" y="366268"/>
                  </a:lnTo>
                  <a:lnTo>
                    <a:pt x="69638" y="366268"/>
                  </a:lnTo>
                  <a:lnTo>
                    <a:pt x="7594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6752590" y="5047234"/>
            <a:ext cx="217804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B5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63482" y="5047234"/>
            <a:ext cx="2190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B6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580954" y="1770825"/>
            <a:ext cx="5770245" cy="4185285"/>
            <a:chOff x="3056953" y="1770824"/>
            <a:chExt cx="5770245" cy="4185285"/>
          </a:xfrm>
        </p:grpSpPr>
        <p:sp>
          <p:nvSpPr>
            <p:cNvPr id="45" name="object 45"/>
            <p:cNvSpPr/>
            <p:nvPr/>
          </p:nvSpPr>
          <p:spPr>
            <a:xfrm>
              <a:off x="3061716" y="1775586"/>
              <a:ext cx="0" cy="4175760"/>
            </a:xfrm>
            <a:custGeom>
              <a:avLst/>
              <a:gdLst/>
              <a:ahLst/>
              <a:cxnLst/>
              <a:rect l="l" t="t" r="r" b="b"/>
              <a:pathLst>
                <a:path h="4175760">
                  <a:moveTo>
                    <a:pt x="0" y="4175633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357116" y="573481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061843" y="5951220"/>
              <a:ext cx="1295400" cy="0"/>
            </a:xfrm>
            <a:custGeom>
              <a:avLst/>
              <a:gdLst/>
              <a:ahLst/>
              <a:cxnLst/>
              <a:rect l="l" t="t" r="r" b="b"/>
              <a:pathLst>
                <a:path w="1295400">
                  <a:moveTo>
                    <a:pt x="1295273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950963" y="2924555"/>
              <a:ext cx="1871980" cy="1243965"/>
            </a:xfrm>
            <a:custGeom>
              <a:avLst/>
              <a:gdLst/>
              <a:ahLst/>
              <a:cxnLst/>
              <a:rect l="l" t="t" r="r" b="b"/>
              <a:pathLst>
                <a:path w="1871979" h="1243964">
                  <a:moveTo>
                    <a:pt x="1871472" y="0"/>
                  </a:moveTo>
                  <a:lnTo>
                    <a:pt x="0" y="0"/>
                  </a:lnTo>
                  <a:lnTo>
                    <a:pt x="0" y="1243584"/>
                  </a:lnTo>
                  <a:lnTo>
                    <a:pt x="1871472" y="1243584"/>
                  </a:lnTo>
                  <a:lnTo>
                    <a:pt x="187147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950963" y="2924555"/>
              <a:ext cx="1871980" cy="1243965"/>
            </a:xfrm>
            <a:custGeom>
              <a:avLst/>
              <a:gdLst/>
              <a:ahLst/>
              <a:cxnLst/>
              <a:rect l="l" t="t" r="r" b="b"/>
              <a:pathLst>
                <a:path w="1871979" h="1243964">
                  <a:moveTo>
                    <a:pt x="0" y="1243584"/>
                  </a:moveTo>
                  <a:lnTo>
                    <a:pt x="1871472" y="1243584"/>
                  </a:lnTo>
                  <a:lnTo>
                    <a:pt x="1871472" y="0"/>
                  </a:lnTo>
                  <a:lnTo>
                    <a:pt x="0" y="0"/>
                  </a:lnTo>
                  <a:lnTo>
                    <a:pt x="0" y="12435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350009" y="2636647"/>
            <a:ext cx="1442085" cy="82296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56515" rIns="0" bIns="0" rtlCol="0" anchor="ctr">
            <a:spAutoFit/>
          </a:bodyPr>
          <a:lstStyle/>
          <a:p>
            <a:pPr marL="108585" marR="99695">
              <a:lnSpc>
                <a:spcPct val="100000"/>
              </a:lnSpc>
              <a:spcBef>
                <a:spcPts val="445"/>
              </a:spcBef>
            </a:pPr>
            <a:r>
              <a:rPr sz="2400" b="1" spc="20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消减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运算 </a:t>
            </a:r>
            <a:r>
              <a:rPr sz="2400" b="1" spc="15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强度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示例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53451" y="2934462"/>
            <a:ext cx="1462405" cy="118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0720">
              <a:lnSpc>
                <a:spcPct val="106000"/>
              </a:lnSpc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j=j-1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t4=</a:t>
            </a:r>
            <a:r>
              <a:rPr b="1" spc="-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t4-4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95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t5=a[t4]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2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t5&gt;v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894321" y="3496183"/>
            <a:ext cx="512445" cy="298450"/>
            <a:chOff x="6370320" y="3496183"/>
            <a:chExt cx="512445" cy="298450"/>
          </a:xfrm>
        </p:grpSpPr>
        <p:sp>
          <p:nvSpPr>
            <p:cNvPr id="53" name="object 53"/>
            <p:cNvSpPr/>
            <p:nvPr/>
          </p:nvSpPr>
          <p:spPr>
            <a:xfrm>
              <a:off x="6374892" y="3500755"/>
              <a:ext cx="502920" cy="289560"/>
            </a:xfrm>
            <a:custGeom>
              <a:avLst/>
              <a:gdLst/>
              <a:ahLst/>
              <a:cxnLst/>
              <a:rect l="l" t="t" r="r" b="b"/>
              <a:pathLst>
                <a:path w="502920" h="289560">
                  <a:moveTo>
                    <a:pt x="375793" y="0"/>
                  </a:moveTo>
                  <a:lnTo>
                    <a:pt x="375793" y="72262"/>
                  </a:lnTo>
                  <a:lnTo>
                    <a:pt x="0" y="72262"/>
                  </a:lnTo>
                  <a:lnTo>
                    <a:pt x="0" y="216915"/>
                  </a:lnTo>
                  <a:lnTo>
                    <a:pt x="375793" y="216915"/>
                  </a:lnTo>
                  <a:lnTo>
                    <a:pt x="375793" y="289305"/>
                  </a:lnTo>
                  <a:lnTo>
                    <a:pt x="502793" y="144525"/>
                  </a:lnTo>
                  <a:lnTo>
                    <a:pt x="375793" y="0"/>
                  </a:lnTo>
                  <a:close/>
                </a:path>
              </a:pathLst>
            </a:custGeom>
            <a:solidFill>
              <a:srgbClr val="A2B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374892" y="3500755"/>
              <a:ext cx="502920" cy="289560"/>
            </a:xfrm>
            <a:custGeom>
              <a:avLst/>
              <a:gdLst/>
              <a:ahLst/>
              <a:cxnLst/>
              <a:rect l="l" t="t" r="r" b="b"/>
              <a:pathLst>
                <a:path w="502920" h="289560">
                  <a:moveTo>
                    <a:pt x="0" y="72262"/>
                  </a:moveTo>
                  <a:lnTo>
                    <a:pt x="375793" y="72262"/>
                  </a:lnTo>
                  <a:lnTo>
                    <a:pt x="375793" y="0"/>
                  </a:lnTo>
                  <a:lnTo>
                    <a:pt x="502793" y="144525"/>
                  </a:lnTo>
                  <a:lnTo>
                    <a:pt x="375793" y="289305"/>
                  </a:lnTo>
                  <a:lnTo>
                    <a:pt x="375793" y="216915"/>
                  </a:lnTo>
                  <a:lnTo>
                    <a:pt x="0" y="216915"/>
                  </a:lnTo>
                  <a:lnTo>
                    <a:pt x="0" y="722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57" name="object 57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8172" y="1194816"/>
            <a:ext cx="5294630" cy="74930"/>
            <a:chOff x="614172" y="1194816"/>
            <a:chExt cx="5294630" cy="749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4172" y="1199388"/>
              <a:ext cx="5294376" cy="701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172" y="1199388"/>
              <a:ext cx="4392295" cy="0"/>
            </a:xfrm>
            <a:custGeom>
              <a:avLst/>
              <a:gdLst/>
              <a:ahLst/>
              <a:cxnLst/>
              <a:rect l="l" t="t" r="r" b="b"/>
              <a:pathLst>
                <a:path w="4392295">
                  <a:moveTo>
                    <a:pt x="0" y="0"/>
                  </a:moveTo>
                  <a:lnTo>
                    <a:pt x="4392168" y="0"/>
                  </a:lnTo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7752589" y="1199388"/>
            <a:ext cx="2593975" cy="0"/>
          </a:xfrm>
          <a:custGeom>
            <a:avLst/>
            <a:gdLst/>
            <a:ahLst/>
            <a:cxnLst/>
            <a:rect l="l" t="t" r="r" b="b"/>
            <a:pathLst>
              <a:path w="2593975">
                <a:moveTo>
                  <a:pt x="0" y="0"/>
                </a:moveTo>
                <a:lnTo>
                  <a:pt x="2593848" y="0"/>
                </a:lnTo>
              </a:path>
            </a:pathLst>
          </a:custGeom>
          <a:ln w="9144">
            <a:solidFill>
              <a:srgbClr val="00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8172" y="6527292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02" y="240453"/>
            <a:ext cx="832907" cy="8339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59" y="320041"/>
            <a:ext cx="4008882" cy="10675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77592" y="482042"/>
            <a:ext cx="3403600" cy="60388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多项优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3800" spc="5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</a:t>
            </a:r>
            <a:r>
              <a:rPr sz="3800" spc="-10" dirty="0">
                <a:solidFill>
                  <a:srgbClr val="8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果</a:t>
            </a:r>
            <a:endParaRPr sz="3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25577" y="42609"/>
            <a:ext cx="1231900" cy="1670685"/>
            <a:chOff x="5001577" y="42608"/>
            <a:chExt cx="1231900" cy="1670685"/>
          </a:xfrm>
        </p:grpSpPr>
        <p:sp>
          <p:nvSpPr>
            <p:cNvPr id="11" name="object 11"/>
            <p:cNvSpPr/>
            <p:nvPr/>
          </p:nvSpPr>
          <p:spPr>
            <a:xfrm>
              <a:off x="5006340" y="47371"/>
              <a:ext cx="1222375" cy="1661160"/>
            </a:xfrm>
            <a:custGeom>
              <a:avLst/>
              <a:gdLst/>
              <a:ahLst/>
              <a:cxnLst/>
              <a:rect l="l" t="t" r="r" b="b"/>
              <a:pathLst>
                <a:path w="1222375" h="1661160">
                  <a:moveTo>
                    <a:pt x="1222248" y="0"/>
                  </a:moveTo>
                  <a:lnTo>
                    <a:pt x="0" y="0"/>
                  </a:lnTo>
                  <a:lnTo>
                    <a:pt x="0" y="1661032"/>
                  </a:lnTo>
                  <a:lnTo>
                    <a:pt x="1222248" y="1661032"/>
                  </a:lnTo>
                  <a:lnTo>
                    <a:pt x="12222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06340" y="47371"/>
              <a:ext cx="1222375" cy="1661160"/>
            </a:xfrm>
            <a:custGeom>
              <a:avLst/>
              <a:gdLst/>
              <a:ahLst/>
              <a:cxnLst/>
              <a:rect l="l" t="t" r="r" b="b"/>
              <a:pathLst>
                <a:path w="1222375" h="1661160">
                  <a:moveTo>
                    <a:pt x="0" y="1661032"/>
                  </a:moveTo>
                  <a:lnTo>
                    <a:pt x="1222248" y="1661032"/>
                  </a:lnTo>
                  <a:lnTo>
                    <a:pt x="1222248" y="0"/>
                  </a:lnTo>
                  <a:lnTo>
                    <a:pt x="0" y="0"/>
                  </a:lnTo>
                  <a:lnTo>
                    <a:pt x="0" y="16610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608191" y="55828"/>
            <a:ext cx="725805" cy="1343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205"/>
              </a:spcBef>
            </a:pPr>
            <a:r>
              <a:rPr b="1" spc="-15" dirty="0">
                <a:latin typeface="Times New Roman" panose="02020603050405020304"/>
                <a:cs typeface="Times New Roman" panose="02020603050405020304"/>
              </a:rPr>
              <a:t>i=m-1 </a:t>
            </a:r>
            <a:r>
              <a:rPr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j=n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t1=4*n </a:t>
            </a:r>
            <a:r>
              <a:rPr b="1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 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t2=4*i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8191" y="1357961"/>
            <a:ext cx="655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t4=4*j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61223" y="725246"/>
            <a:ext cx="1905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B1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09170" y="2057336"/>
            <a:ext cx="1737995" cy="893444"/>
            <a:chOff x="4785169" y="2057336"/>
            <a:chExt cx="1737995" cy="893444"/>
          </a:xfrm>
        </p:grpSpPr>
        <p:sp>
          <p:nvSpPr>
            <p:cNvPr id="17" name="object 17"/>
            <p:cNvSpPr/>
            <p:nvPr/>
          </p:nvSpPr>
          <p:spPr>
            <a:xfrm>
              <a:off x="4789932" y="2062098"/>
              <a:ext cx="1728470" cy="883919"/>
            </a:xfrm>
            <a:custGeom>
              <a:avLst/>
              <a:gdLst/>
              <a:ahLst/>
              <a:cxnLst/>
              <a:rect l="l" t="t" r="r" b="b"/>
              <a:pathLst>
                <a:path w="1728470" h="883919">
                  <a:moveTo>
                    <a:pt x="1728216" y="0"/>
                  </a:moveTo>
                  <a:lnTo>
                    <a:pt x="0" y="0"/>
                  </a:lnTo>
                  <a:lnTo>
                    <a:pt x="0" y="883792"/>
                  </a:lnTo>
                  <a:lnTo>
                    <a:pt x="1728216" y="883792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89932" y="2062098"/>
              <a:ext cx="1728470" cy="883919"/>
            </a:xfrm>
            <a:custGeom>
              <a:avLst/>
              <a:gdLst/>
              <a:ahLst/>
              <a:cxnLst/>
              <a:rect l="l" t="t" r="r" b="b"/>
              <a:pathLst>
                <a:path w="1728470" h="883919">
                  <a:moveTo>
                    <a:pt x="0" y="883792"/>
                  </a:moveTo>
                  <a:lnTo>
                    <a:pt x="1728216" y="883792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8837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92418" y="2073402"/>
            <a:ext cx="1458595" cy="821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t2=t2+4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055"/>
              </a:lnSpc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t3=a[t2]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115"/>
              </a:lnSpc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t3&lt;v</a:t>
            </a:r>
            <a:r>
              <a:rPr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03201" y="1702308"/>
            <a:ext cx="2239010" cy="2395855"/>
            <a:chOff x="4279201" y="1702307"/>
            <a:chExt cx="2239010" cy="2395855"/>
          </a:xfrm>
        </p:grpSpPr>
        <p:sp>
          <p:nvSpPr>
            <p:cNvPr id="21" name="object 21"/>
            <p:cNvSpPr/>
            <p:nvPr/>
          </p:nvSpPr>
          <p:spPr>
            <a:xfrm>
              <a:off x="5614543" y="1702307"/>
              <a:ext cx="76200" cy="360045"/>
            </a:xfrm>
            <a:custGeom>
              <a:avLst/>
              <a:gdLst/>
              <a:ahLst/>
              <a:cxnLst/>
              <a:rect l="l" t="t" r="r" b="b"/>
              <a:pathLst>
                <a:path w="76200" h="360044">
                  <a:moveTo>
                    <a:pt x="31623" y="283464"/>
                  </a:moveTo>
                  <a:lnTo>
                    <a:pt x="0" y="283464"/>
                  </a:lnTo>
                  <a:lnTo>
                    <a:pt x="38100" y="359664"/>
                  </a:lnTo>
                  <a:lnTo>
                    <a:pt x="69638" y="296164"/>
                  </a:lnTo>
                  <a:lnTo>
                    <a:pt x="31623" y="296164"/>
                  </a:lnTo>
                  <a:lnTo>
                    <a:pt x="31623" y="283464"/>
                  </a:lnTo>
                  <a:close/>
                </a:path>
                <a:path w="76200" h="360044">
                  <a:moveTo>
                    <a:pt x="44323" y="0"/>
                  </a:moveTo>
                  <a:lnTo>
                    <a:pt x="31623" y="0"/>
                  </a:lnTo>
                  <a:lnTo>
                    <a:pt x="31623" y="296164"/>
                  </a:lnTo>
                  <a:lnTo>
                    <a:pt x="44323" y="296164"/>
                  </a:lnTo>
                  <a:lnTo>
                    <a:pt x="44323" y="0"/>
                  </a:lnTo>
                  <a:close/>
                </a:path>
                <a:path w="76200" h="360044">
                  <a:moveTo>
                    <a:pt x="75946" y="283464"/>
                  </a:moveTo>
                  <a:lnTo>
                    <a:pt x="44323" y="283464"/>
                  </a:lnTo>
                  <a:lnTo>
                    <a:pt x="44323" y="296164"/>
                  </a:lnTo>
                  <a:lnTo>
                    <a:pt x="69638" y="296164"/>
                  </a:lnTo>
                  <a:lnTo>
                    <a:pt x="75946" y="283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19700" y="2854451"/>
              <a:ext cx="0" cy="14351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83964" y="2997707"/>
              <a:ext cx="935990" cy="0"/>
            </a:xfrm>
            <a:custGeom>
              <a:avLst/>
              <a:gdLst/>
              <a:ahLst/>
              <a:cxnLst/>
              <a:rect l="l" t="t" r="r" b="b"/>
              <a:pathLst>
                <a:path w="935989">
                  <a:moveTo>
                    <a:pt x="935736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87012" y="1918715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h="1079500">
                  <a:moveTo>
                    <a:pt x="0" y="107899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87012" y="1918715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5215" y="1918715"/>
              <a:ext cx="75946" cy="14325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14543" y="2784347"/>
              <a:ext cx="76200" cy="429895"/>
            </a:xfrm>
            <a:custGeom>
              <a:avLst/>
              <a:gdLst/>
              <a:ahLst/>
              <a:cxnLst/>
              <a:rect l="l" t="t" r="r" b="b"/>
              <a:pathLst>
                <a:path w="76200" h="429894">
                  <a:moveTo>
                    <a:pt x="31623" y="353568"/>
                  </a:moveTo>
                  <a:lnTo>
                    <a:pt x="0" y="353568"/>
                  </a:lnTo>
                  <a:lnTo>
                    <a:pt x="38100" y="429768"/>
                  </a:lnTo>
                  <a:lnTo>
                    <a:pt x="69638" y="366268"/>
                  </a:lnTo>
                  <a:lnTo>
                    <a:pt x="31623" y="366268"/>
                  </a:lnTo>
                  <a:lnTo>
                    <a:pt x="31623" y="353568"/>
                  </a:lnTo>
                  <a:close/>
                </a:path>
                <a:path w="76200" h="429894">
                  <a:moveTo>
                    <a:pt x="44323" y="0"/>
                  </a:moveTo>
                  <a:lnTo>
                    <a:pt x="31623" y="0"/>
                  </a:lnTo>
                  <a:lnTo>
                    <a:pt x="31623" y="366268"/>
                  </a:lnTo>
                  <a:lnTo>
                    <a:pt x="44323" y="366268"/>
                  </a:lnTo>
                  <a:lnTo>
                    <a:pt x="44323" y="0"/>
                  </a:lnTo>
                  <a:close/>
                </a:path>
                <a:path w="76200" h="429894">
                  <a:moveTo>
                    <a:pt x="75946" y="353568"/>
                  </a:moveTo>
                  <a:lnTo>
                    <a:pt x="44323" y="353568"/>
                  </a:lnTo>
                  <a:lnTo>
                    <a:pt x="44323" y="366268"/>
                  </a:lnTo>
                  <a:lnTo>
                    <a:pt x="69638" y="366268"/>
                  </a:lnTo>
                  <a:lnTo>
                    <a:pt x="75946" y="3535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860036" y="3214242"/>
              <a:ext cx="1658620" cy="883919"/>
            </a:xfrm>
            <a:custGeom>
              <a:avLst/>
              <a:gdLst/>
              <a:ahLst/>
              <a:cxnLst/>
              <a:rect l="l" t="t" r="r" b="b"/>
              <a:pathLst>
                <a:path w="1658620" h="883920">
                  <a:moveTo>
                    <a:pt x="1658112" y="0"/>
                  </a:moveTo>
                  <a:lnTo>
                    <a:pt x="0" y="0"/>
                  </a:lnTo>
                  <a:lnTo>
                    <a:pt x="0" y="883792"/>
                  </a:lnTo>
                  <a:lnTo>
                    <a:pt x="1658112" y="883792"/>
                  </a:lnTo>
                  <a:lnTo>
                    <a:pt x="165811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8121522" y="2239138"/>
            <a:ext cx="2120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B2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4035" y="3214242"/>
            <a:ext cx="1658620" cy="8329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2075">
              <a:lnSpc>
                <a:spcPts val="2100"/>
              </a:lnSpc>
              <a:spcBef>
                <a:spcPts val="195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t4=t4-4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ts val="2055"/>
              </a:lnSpc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t5=a[t4]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 marL="92075">
              <a:lnSpc>
                <a:spcPts val="2115"/>
              </a:lnSpc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t5&gt;v</a:t>
            </a:r>
            <a:r>
              <a:rPr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32970" y="3066098"/>
            <a:ext cx="2247265" cy="1737995"/>
            <a:chOff x="4708969" y="3066097"/>
            <a:chExt cx="2247265" cy="1737995"/>
          </a:xfrm>
        </p:grpSpPr>
        <p:sp>
          <p:nvSpPr>
            <p:cNvPr id="32" name="object 32"/>
            <p:cNvSpPr/>
            <p:nvPr/>
          </p:nvSpPr>
          <p:spPr>
            <a:xfrm>
              <a:off x="5582412" y="4149852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716780" y="4223004"/>
              <a:ext cx="866140" cy="0"/>
            </a:xfrm>
            <a:custGeom>
              <a:avLst/>
              <a:gdLst/>
              <a:ahLst/>
              <a:cxnLst/>
              <a:rect l="l" t="t" r="r" b="b"/>
              <a:pathLst>
                <a:path w="866139">
                  <a:moveTo>
                    <a:pt x="86563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716780" y="3070860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11521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13732" y="3070860"/>
              <a:ext cx="649605" cy="0"/>
            </a:xfrm>
            <a:custGeom>
              <a:avLst/>
              <a:gdLst/>
              <a:ahLst/>
              <a:cxnLst/>
              <a:rect l="l" t="t" r="r" b="b"/>
              <a:pathLst>
                <a:path w="649604">
                  <a:moveTo>
                    <a:pt x="0" y="0"/>
                  </a:moveTo>
                  <a:lnTo>
                    <a:pt x="64922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6253" y="3070733"/>
              <a:ext cx="76200" cy="14338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933188" y="4439412"/>
              <a:ext cx="2018030" cy="360045"/>
            </a:xfrm>
            <a:custGeom>
              <a:avLst/>
              <a:gdLst/>
              <a:ahLst/>
              <a:cxnLst/>
              <a:rect l="l" t="t" r="r" b="b"/>
              <a:pathLst>
                <a:path w="2018029" h="360045">
                  <a:moveTo>
                    <a:pt x="201777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017776" y="359663"/>
                  </a:lnTo>
                  <a:lnTo>
                    <a:pt x="201777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933188" y="4439412"/>
              <a:ext cx="2018030" cy="360045"/>
            </a:xfrm>
            <a:custGeom>
              <a:avLst/>
              <a:gdLst/>
              <a:ahLst/>
              <a:cxnLst/>
              <a:rect l="l" t="t" r="r" b="b"/>
              <a:pathLst>
                <a:path w="2018029" h="360045">
                  <a:moveTo>
                    <a:pt x="0" y="359663"/>
                  </a:moveTo>
                  <a:lnTo>
                    <a:pt x="2017776" y="359663"/>
                  </a:lnTo>
                  <a:lnTo>
                    <a:pt x="2017776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6536817" y="4450538"/>
            <a:ext cx="17240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if</a:t>
            </a:r>
            <a:r>
              <a:rPr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t2&gt;=t4</a:t>
            </a:r>
            <a:r>
              <a:rPr b="1" spc="3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B6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93151" y="3392170"/>
            <a:ext cx="21717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B3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553450" y="4256278"/>
            <a:ext cx="2120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5" dirty="0">
                <a:latin typeface="Impact" panose="020B0806030902050204"/>
                <a:cs typeface="Impact" panose="020B0806030902050204"/>
              </a:rPr>
              <a:t>B4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22658" y="4006597"/>
            <a:ext cx="1265555" cy="2040889"/>
            <a:chOff x="4498657" y="4006596"/>
            <a:chExt cx="1265555" cy="2040889"/>
          </a:xfrm>
        </p:grpSpPr>
        <p:sp>
          <p:nvSpPr>
            <p:cNvPr id="43" name="object 43"/>
            <p:cNvSpPr/>
            <p:nvPr/>
          </p:nvSpPr>
          <p:spPr>
            <a:xfrm>
              <a:off x="5687695" y="4006596"/>
              <a:ext cx="76200" cy="433070"/>
            </a:xfrm>
            <a:custGeom>
              <a:avLst/>
              <a:gdLst/>
              <a:ahLst/>
              <a:cxnLst/>
              <a:rect l="l" t="t" r="r" b="b"/>
              <a:pathLst>
                <a:path w="76200" h="433070">
                  <a:moveTo>
                    <a:pt x="31623" y="356615"/>
                  </a:moveTo>
                  <a:lnTo>
                    <a:pt x="0" y="356615"/>
                  </a:lnTo>
                  <a:lnTo>
                    <a:pt x="38100" y="432815"/>
                  </a:lnTo>
                  <a:lnTo>
                    <a:pt x="69638" y="369315"/>
                  </a:lnTo>
                  <a:lnTo>
                    <a:pt x="31623" y="369315"/>
                  </a:lnTo>
                  <a:lnTo>
                    <a:pt x="31623" y="356615"/>
                  </a:lnTo>
                  <a:close/>
                </a:path>
                <a:path w="76200" h="433070">
                  <a:moveTo>
                    <a:pt x="44323" y="0"/>
                  </a:moveTo>
                  <a:lnTo>
                    <a:pt x="31623" y="0"/>
                  </a:lnTo>
                  <a:lnTo>
                    <a:pt x="31623" y="369315"/>
                  </a:lnTo>
                  <a:lnTo>
                    <a:pt x="44323" y="369315"/>
                  </a:lnTo>
                  <a:lnTo>
                    <a:pt x="44323" y="0"/>
                  </a:lnTo>
                  <a:close/>
                </a:path>
                <a:path w="76200" h="433070">
                  <a:moveTo>
                    <a:pt x="75946" y="356615"/>
                  </a:moveTo>
                  <a:lnTo>
                    <a:pt x="44323" y="356615"/>
                  </a:lnTo>
                  <a:lnTo>
                    <a:pt x="44323" y="369315"/>
                  </a:lnTo>
                  <a:lnTo>
                    <a:pt x="69638" y="369315"/>
                  </a:lnTo>
                  <a:lnTo>
                    <a:pt x="75946" y="356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503420" y="5158867"/>
              <a:ext cx="1079500" cy="883919"/>
            </a:xfrm>
            <a:custGeom>
              <a:avLst/>
              <a:gdLst/>
              <a:ahLst/>
              <a:cxnLst/>
              <a:rect l="l" t="t" r="r" b="b"/>
              <a:pathLst>
                <a:path w="1079500" h="883920">
                  <a:moveTo>
                    <a:pt x="1078992" y="0"/>
                  </a:moveTo>
                  <a:lnTo>
                    <a:pt x="0" y="0"/>
                  </a:lnTo>
                  <a:lnTo>
                    <a:pt x="0" y="883793"/>
                  </a:lnTo>
                  <a:lnTo>
                    <a:pt x="1078992" y="883793"/>
                  </a:lnTo>
                  <a:lnTo>
                    <a:pt x="107899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503420" y="5158867"/>
              <a:ext cx="1079500" cy="883919"/>
            </a:xfrm>
            <a:custGeom>
              <a:avLst/>
              <a:gdLst/>
              <a:ahLst/>
              <a:cxnLst/>
              <a:rect l="l" t="t" r="r" b="b"/>
              <a:pathLst>
                <a:path w="1079500" h="883920">
                  <a:moveTo>
                    <a:pt x="0" y="883793"/>
                  </a:moveTo>
                  <a:lnTo>
                    <a:pt x="1078992" y="883793"/>
                  </a:lnTo>
                  <a:lnTo>
                    <a:pt x="1078992" y="0"/>
                  </a:lnTo>
                  <a:lnTo>
                    <a:pt x="0" y="0"/>
                  </a:lnTo>
                  <a:lnTo>
                    <a:pt x="0" y="8837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6104890" y="5171643"/>
            <a:ext cx="803910" cy="8216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205"/>
              </a:spcBef>
            </a:pPr>
            <a:r>
              <a:rPr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]=t5  a[t4]=t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-5" dirty="0">
                <a:latin typeface="Times New Roman" panose="02020603050405020304"/>
                <a:cs typeface="Times New Roman" panose="02020603050405020304"/>
              </a:rPr>
              <a:t>goto</a:t>
            </a:r>
            <a:r>
              <a:rPr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B2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52589" y="5158866"/>
            <a:ext cx="1442085" cy="828560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 marR="445770" algn="just">
              <a:lnSpc>
                <a:spcPct val="95000"/>
              </a:lnSpc>
              <a:spcBef>
                <a:spcPts val="305"/>
              </a:spcBef>
            </a:pPr>
            <a:r>
              <a:rPr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14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b="1" spc="-1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  </a:t>
            </a:r>
            <a:r>
              <a:rPr b="1" spc="-1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[t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]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=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b="1" dirty="0">
                <a:latin typeface="Times New Roman" panose="02020603050405020304"/>
                <a:cs typeface="Times New Roman" panose="02020603050405020304"/>
              </a:rPr>
              <a:t>4  a[t1]=t3</a:t>
            </a:r>
            <a:endParaRPr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443729" y="1840992"/>
            <a:ext cx="2707005" cy="4401820"/>
            <a:chOff x="3919728" y="1840992"/>
            <a:chExt cx="2707005" cy="4401820"/>
          </a:xfrm>
        </p:grpSpPr>
        <p:sp>
          <p:nvSpPr>
            <p:cNvPr id="49" name="object 49"/>
            <p:cNvSpPr/>
            <p:nvPr/>
          </p:nvSpPr>
          <p:spPr>
            <a:xfrm>
              <a:off x="5254879" y="4799076"/>
              <a:ext cx="76200" cy="360045"/>
            </a:xfrm>
            <a:custGeom>
              <a:avLst/>
              <a:gdLst/>
              <a:ahLst/>
              <a:cxnLst/>
              <a:rect l="l" t="t" r="r" b="b"/>
              <a:pathLst>
                <a:path w="76200" h="360045">
                  <a:moveTo>
                    <a:pt x="31623" y="283464"/>
                  </a:moveTo>
                  <a:lnTo>
                    <a:pt x="0" y="283464"/>
                  </a:lnTo>
                  <a:lnTo>
                    <a:pt x="38100" y="359664"/>
                  </a:lnTo>
                  <a:lnTo>
                    <a:pt x="69638" y="296164"/>
                  </a:lnTo>
                  <a:lnTo>
                    <a:pt x="31623" y="296164"/>
                  </a:lnTo>
                  <a:lnTo>
                    <a:pt x="31623" y="283464"/>
                  </a:lnTo>
                  <a:close/>
                </a:path>
                <a:path w="76200" h="360045">
                  <a:moveTo>
                    <a:pt x="44323" y="0"/>
                  </a:moveTo>
                  <a:lnTo>
                    <a:pt x="31623" y="0"/>
                  </a:lnTo>
                  <a:lnTo>
                    <a:pt x="31623" y="296164"/>
                  </a:lnTo>
                  <a:lnTo>
                    <a:pt x="44323" y="296164"/>
                  </a:lnTo>
                  <a:lnTo>
                    <a:pt x="44323" y="0"/>
                  </a:lnTo>
                  <a:close/>
                </a:path>
                <a:path w="76200" h="360045">
                  <a:moveTo>
                    <a:pt x="75946" y="283464"/>
                  </a:moveTo>
                  <a:lnTo>
                    <a:pt x="44323" y="283464"/>
                  </a:lnTo>
                  <a:lnTo>
                    <a:pt x="44323" y="296164"/>
                  </a:lnTo>
                  <a:lnTo>
                    <a:pt x="69638" y="296164"/>
                  </a:lnTo>
                  <a:lnTo>
                    <a:pt x="75946" y="283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868924" y="4701540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5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868924" y="4988052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0279" y="4988052"/>
              <a:ext cx="75946" cy="1432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927348" y="1845564"/>
              <a:ext cx="1222375" cy="0"/>
            </a:xfrm>
            <a:custGeom>
              <a:avLst/>
              <a:gdLst/>
              <a:ahLst/>
              <a:cxnLst/>
              <a:rect l="l" t="t" r="r" b="b"/>
              <a:pathLst>
                <a:path w="1222375">
                  <a:moveTo>
                    <a:pt x="0" y="0"/>
                  </a:moveTo>
                  <a:lnTo>
                    <a:pt x="12222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1623" y="1845564"/>
              <a:ext cx="75946" cy="21945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924300" y="1845564"/>
              <a:ext cx="3175" cy="4392295"/>
            </a:xfrm>
            <a:custGeom>
              <a:avLst/>
              <a:gdLst/>
              <a:ahLst/>
              <a:cxnLst/>
              <a:rect l="l" t="t" r="r" b="b"/>
              <a:pathLst>
                <a:path w="3175" h="4392295">
                  <a:moveTo>
                    <a:pt x="0" y="4392167"/>
                  </a:moveTo>
                  <a:lnTo>
                    <a:pt x="30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5006340" y="5878068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0"/>
                  </a:moveTo>
                  <a:lnTo>
                    <a:pt x="0" y="35966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927348" y="6237732"/>
              <a:ext cx="1079500" cy="0"/>
            </a:xfrm>
            <a:custGeom>
              <a:avLst/>
              <a:gdLst/>
              <a:ahLst/>
              <a:cxnLst/>
              <a:rect l="l" t="t" r="r" b="b"/>
              <a:pathLst>
                <a:path w="1079500">
                  <a:moveTo>
                    <a:pt x="1078991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7184516" y="5264912"/>
            <a:ext cx="21844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5" dirty="0">
                <a:latin typeface="Impact" panose="020B0806030902050204"/>
                <a:cs typeface="Impact" panose="020B0806030902050204"/>
              </a:rPr>
              <a:t>B5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xfrm>
            <a:off x="8653526" y="6361291"/>
            <a:ext cx="332740" cy="28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tx1"/>
                </a:solidFill>
                <a:latin typeface="Arial" panose="020B0604020202020204"/>
                <a:ea typeface="+mn-ea"/>
                <a:cs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880">
              <a:lnSpc>
                <a:spcPts val="2090"/>
              </a:lnSpc>
            </a:pPr>
            <a:fld id="{81D60167-4931-47E6-BA6A-407CBD079E47}" type="slidenum">
              <a:rPr lang="en-US" spc="-5" smtClean="0"/>
            </a:fld>
            <a:endParaRPr spc="-5"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xfrm>
            <a:off x="1120241" y="6581105"/>
            <a:ext cx="1463039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en-US" altLang="ja-JP" spc="-140"/>
              <a:t>2023</a:t>
            </a:r>
            <a:r>
              <a:rPr lang="ja-JP" altLang="en-US" spc="5"/>
              <a:t>年春季学期</a:t>
            </a:r>
            <a:endParaRPr spc="5" dirty="0"/>
          </a:p>
        </p:txBody>
      </p:sp>
      <p:sp>
        <p:nvSpPr>
          <p:cNvPr id="63" name="object 63"/>
          <p:cNvSpPr txBox="1"/>
          <p:nvPr/>
        </p:nvSpPr>
        <p:spPr>
          <a:xfrm>
            <a:off x="4287773" y="6581105"/>
            <a:ext cx="166243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00"/>
              </a:lnSpc>
            </a:pP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《</a:t>
            </a:r>
            <a:r>
              <a:rPr sz="1600" b="1" spc="2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编</a:t>
            </a:r>
            <a:r>
              <a:rPr sz="1600" b="1" spc="5" dirty="0">
                <a:solidFill>
                  <a:srgbClr val="336699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译原理》课程</a:t>
            </a:r>
            <a:endParaRPr sz="1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xfrm>
            <a:off x="5949822" y="6581105"/>
            <a:ext cx="186944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336699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800"/>
              </a:lnSpc>
            </a:pPr>
            <a:r>
              <a:rPr lang="zh-CN" altLang="en-US" spc="5"/>
              <a:t>北</a:t>
            </a:r>
            <a:r>
              <a:rPr lang="zh-CN" altLang="en-US" spc="25"/>
              <a:t>京</a:t>
            </a:r>
            <a:r>
              <a:rPr lang="zh-CN" altLang="en-US" spc="5"/>
              <a:t>大学计算机</a:t>
            </a:r>
            <a:r>
              <a:rPr lang="zh-CN" altLang="en-US" spc="25"/>
              <a:t>学</a:t>
            </a:r>
            <a:r>
              <a:rPr lang="zh-CN" altLang="en-US" spc="5"/>
              <a:t>院</a:t>
            </a:r>
            <a:endParaRPr spc="5" dirty="0"/>
          </a:p>
        </p:txBody>
      </p:sp>
      <p:sp>
        <p:nvSpPr>
          <p:cNvPr id="59" name="object 59"/>
          <p:cNvSpPr txBox="1"/>
          <p:nvPr/>
        </p:nvSpPr>
        <p:spPr>
          <a:xfrm>
            <a:off x="9273032" y="5409388"/>
            <a:ext cx="219075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400" spc="-10" dirty="0">
                <a:latin typeface="Impact" panose="020B0806030902050204"/>
                <a:cs typeface="Impact" panose="020B0806030902050204"/>
              </a:rPr>
              <a:t>B6</a:t>
            </a:r>
            <a:endParaRPr sz="14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96311" y="3142488"/>
            <a:ext cx="2161540" cy="1149354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62865" rIns="0" bIns="0" rtlCol="0">
            <a:spAutoFit/>
          </a:bodyPr>
          <a:lstStyle/>
          <a:p>
            <a:pPr marL="158750" marR="156845" algn="just">
              <a:lnSpc>
                <a:spcPct val="98000"/>
              </a:lnSpc>
              <a:spcBef>
                <a:spcPts val="495"/>
              </a:spcBef>
            </a:pPr>
            <a:r>
              <a:rPr sz="2400" b="1" spc="20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2400" b="1" spc="20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项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优化 </a:t>
            </a:r>
            <a:r>
              <a:rPr sz="2400" b="1" spc="15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后的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sz="2400" b="1" spc="15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速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排序 </a:t>
            </a:r>
            <a:r>
              <a:rPr sz="2400" b="1" spc="20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的程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序</a:t>
            </a:r>
            <a:r>
              <a:rPr sz="2400" b="1" spc="20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2400" b="1" dirty="0">
                <a:solidFill>
                  <a:srgbClr val="3333FF"/>
                </a:solidFill>
                <a:latin typeface="微软雅黑" panose="020B0503020204020204" charset="-122"/>
                <a:cs typeface="微软雅黑" panose="020B0503020204020204" charset="-122"/>
              </a:rPr>
              <a:t>程图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pic>
        <p:nvPicPr>
          <p:cNvPr id="4" name="图片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99817"/>
            <a:ext cx="10515600" cy="360295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答案：</a:t>
            </a:r>
            <a:r>
              <a:rPr lang="en-US" altLang="zh-CN" dirty="0"/>
              <a:t>D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解析：</a:t>
            </a:r>
            <a:r>
              <a:rPr lang="en-US" altLang="zh-CN" dirty="0"/>
              <a:t>A</a:t>
            </a:r>
            <a:r>
              <a:rPr lang="zh-CN" altLang="en-US" dirty="0"/>
              <a:t>，绝对化说法。不一定能并行（不可结合不可交换则无法合并），并行了也不一定提高性能（如寄存器溢出）；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B</a:t>
            </a:r>
            <a:r>
              <a:rPr lang="zh-CN" altLang="en-US" dirty="0"/>
              <a:t>，没说机器性能，没提优化；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C</a:t>
            </a:r>
            <a:r>
              <a:rPr lang="zh-CN" altLang="en-US" dirty="0"/>
              <a:t>，条件控制转移可能带来严重的预测错误惩罚，尤其是不可预测的情况下；条件数据传送倒是没有那样高昂的代价，只是每次都要计算所有的情况；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D</a:t>
            </a:r>
            <a:r>
              <a:rPr lang="zh-CN" altLang="en-US" dirty="0"/>
              <a:t>，级数多了，剩余部分也要靠循环执行完，所以可能会拖累整体性能；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pic>
        <p:nvPicPr>
          <p:cNvPr id="4" name="图片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00994"/>
            <a:ext cx="10515600" cy="3800599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答案：</a:t>
            </a:r>
            <a:r>
              <a:rPr lang="en-US" altLang="zh-CN" dirty="0"/>
              <a:t>ABD</a:t>
            </a:r>
            <a:endParaRPr lang="en-US" altLang="zh-CN" dirty="0"/>
          </a:p>
          <a:p>
            <a:r>
              <a:rPr lang="zh-CN" altLang="en-US" dirty="0"/>
              <a:t>解析：</a:t>
            </a:r>
            <a:r>
              <a:rPr lang="en-US" altLang="zh-CN" dirty="0"/>
              <a:t>AC</a:t>
            </a:r>
            <a:r>
              <a:rPr lang="zh-CN" altLang="en-US" dirty="0"/>
              <a:t>上一题说了；</a:t>
            </a:r>
            <a:endParaRPr lang="zh-CN" altLang="en-US" dirty="0"/>
          </a:p>
          <a:p>
            <a:r>
              <a:rPr lang="zh-CN" altLang="en-US" dirty="0"/>
              <a:t>           </a:t>
            </a:r>
            <a:r>
              <a:rPr lang="en-US" altLang="zh-CN" dirty="0"/>
              <a:t>B</a:t>
            </a:r>
            <a:r>
              <a:rPr lang="zh-CN" altLang="en-US" dirty="0"/>
              <a:t>，可能不能使用算术结合律（如浮点的加法与乘法）；可能用了算术结合律也不能减少计算量（并行程度太高导致寄存器溢出，涉及内存的运算多了使得计算量上升）</a:t>
            </a:r>
            <a:endParaRPr lang="zh-CN" altLang="en-US" dirty="0"/>
          </a:p>
          <a:p>
            <a:r>
              <a:rPr lang="zh-CN" altLang="en-US" dirty="0"/>
              <a:t>           </a:t>
            </a:r>
            <a:r>
              <a:rPr lang="en-US" altLang="zh-CN" dirty="0"/>
              <a:t>D</a:t>
            </a:r>
            <a:r>
              <a:rPr lang="zh-CN" altLang="en-US" dirty="0"/>
              <a:t>，循环时，最后出循环才不跳转，其它的都得跳转，所以</a:t>
            </a:r>
            <a:r>
              <a:rPr lang="en-US" altLang="zh-CN" dirty="0"/>
              <a:t>D</a:t>
            </a:r>
            <a:r>
              <a:rPr lang="zh-CN" altLang="en-US" dirty="0"/>
              <a:t>不一定；</a:t>
            </a:r>
            <a:endParaRPr lang="zh-CN" altLang="en-US" dirty="0"/>
          </a:p>
          <a:p>
            <a:endParaRPr lang="zh-CN" alt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pic>
        <p:nvPicPr>
          <p:cNvPr id="4" name="图片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70612" y="1825625"/>
            <a:ext cx="7650775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答案：</a:t>
            </a:r>
            <a:r>
              <a:rPr lang="en-US" altLang="zh-CN" dirty="0"/>
              <a:t>AC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解析：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temp</a:t>
            </a:r>
            <a:r>
              <a:rPr lang="zh-CN" altLang="en-US" dirty="0"/>
              <a:t>总是固定值，直接优化；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B</a:t>
            </a:r>
            <a:r>
              <a:rPr lang="zh-CN" altLang="en-US" dirty="0"/>
              <a:t>，可能内存别名；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C</a:t>
            </a:r>
            <a:r>
              <a:rPr lang="zh-CN" altLang="en-US" dirty="0"/>
              <a:t>，</a:t>
            </a:r>
            <a:r>
              <a:rPr lang="en-US" altLang="zh-CN" dirty="0"/>
              <a:t>m</a:t>
            </a:r>
            <a:r>
              <a:rPr lang="zh-CN" altLang="en-US" dirty="0"/>
              <a:t>，</a:t>
            </a:r>
            <a:r>
              <a:rPr lang="en-US" altLang="zh-CN" dirty="0"/>
              <a:t>A[j]</a:t>
            </a:r>
            <a:r>
              <a:rPr lang="zh-CN" altLang="en-US" dirty="0"/>
              <a:t>，</a:t>
            </a:r>
            <a:r>
              <a:rPr lang="en-US" altLang="zh-CN" dirty="0"/>
              <a:t>B[</a:t>
            </a:r>
            <a:r>
              <a:rPr lang="en-US" altLang="zh-CN" dirty="0" err="1"/>
              <a:t>i</a:t>
            </a:r>
            <a:r>
              <a:rPr lang="en-US" altLang="zh-CN" dirty="0"/>
              <a:t>]</a:t>
            </a:r>
            <a:r>
              <a:rPr lang="zh-CN" altLang="en-US" dirty="0"/>
              <a:t>都是</a:t>
            </a:r>
            <a:r>
              <a:rPr lang="en-US" altLang="zh-CN" dirty="0"/>
              <a:t>int</a:t>
            </a:r>
            <a:r>
              <a:rPr lang="zh-CN" altLang="en-US" dirty="0"/>
              <a:t>型，可结合，直接优化；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D</a:t>
            </a:r>
            <a:r>
              <a:rPr lang="zh-CN" altLang="en-US" dirty="0"/>
              <a:t>，调用的子过程被视为“黑箱”，编译器“不敢”确定每次的返回值一样，因此不会将其取出循环；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pic>
        <p:nvPicPr>
          <p:cNvPr id="4" name="图片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0800" y="1825625"/>
            <a:ext cx="7290399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答案：</a:t>
            </a:r>
            <a:r>
              <a:rPr lang="en-US" altLang="zh-CN" dirty="0"/>
              <a:t>B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解析：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D</a:t>
            </a:r>
            <a:r>
              <a:rPr lang="zh-CN" altLang="en-US" dirty="0"/>
              <a:t>上题有；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B</a:t>
            </a:r>
            <a:r>
              <a:rPr lang="zh-CN" altLang="en-US" dirty="0"/>
              <a:t>，</a:t>
            </a:r>
            <a:r>
              <a:rPr lang="en-US" altLang="zh-CN" dirty="0" err="1"/>
              <a:t>i</a:t>
            </a:r>
            <a:r>
              <a:rPr lang="zh-CN" altLang="en-US" dirty="0"/>
              <a:t>和</a:t>
            </a:r>
            <a:r>
              <a:rPr lang="en-US" altLang="zh-CN" dirty="0"/>
              <a:t>N</a:t>
            </a:r>
            <a:r>
              <a:rPr lang="zh-CN" altLang="en-US" dirty="0"/>
              <a:t>在这里视为常量，自动合并成</a:t>
            </a:r>
            <a:r>
              <a:rPr lang="en-US" altLang="zh-CN" dirty="0"/>
              <a:t>temp</a:t>
            </a:r>
            <a:r>
              <a:rPr lang="zh-CN" altLang="en-US" dirty="0"/>
              <a:t>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en-US" altLang="zh-CN" dirty="0"/>
              <a:t>C</a:t>
            </a:r>
            <a:r>
              <a:rPr lang="zh-CN" altLang="en-US" dirty="0"/>
              <a:t>，怎么能直接放弃</a:t>
            </a:r>
            <a:r>
              <a:rPr lang="en-US" altLang="zh-CN" dirty="0" err="1"/>
              <a:t>i</a:t>
            </a:r>
            <a:r>
              <a:rPr lang="zh-CN" altLang="en-US" dirty="0"/>
              <a:t>呢；</a:t>
            </a: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Consolas" panose="020B0609020204030204" pitchFamily="49" charset="0"/>
              </a:rPr>
              <a:t>Memory module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018" y="1369276"/>
            <a:ext cx="7059963" cy="5308487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pic>
        <p:nvPicPr>
          <p:cNvPr id="4" name="图片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1162" y="3658394"/>
            <a:ext cx="88296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寄存器溢出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RAM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随机访问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SRAM: L1, L2, L3 Cache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DRAM: Memory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SDRAM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Consolas" panose="020B0609020204030204" pitchFamily="49" charset="0"/>
                  </a:rPr>
                  <a:t> SRAM + DRAM</a:t>
                </a:r>
                <a:endParaRPr lang="en-US" altLang="zh-CN" dirty="0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t="-4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32" y="1489668"/>
            <a:ext cx="9322936" cy="19393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访问磁盘：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cs typeface="Consolas" panose="020B0609020204030204" pitchFamily="49" charset="0"/>
              </a:rPr>
              <a:t>DMA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cs typeface="Consolas" panose="020B0609020204030204" pitchFamily="49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B5A8-962C-4713-80BD-1277D7E30CA5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0489" y="1550302"/>
            <a:ext cx="6651022" cy="4806048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Y2N2QxN2JiMjI3ODkwMzFiMmUyYjRiYjNlYjBiZDc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6680</Words>
  <Application>WPS 演示</Application>
  <PresentationFormat>宽屏</PresentationFormat>
  <Paragraphs>808</Paragraphs>
  <Slides>71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96" baseType="lpstr">
      <vt:lpstr>Arial</vt:lpstr>
      <vt:lpstr>宋体</vt:lpstr>
      <vt:lpstr>Wingdings</vt:lpstr>
      <vt:lpstr>Consolas</vt:lpstr>
      <vt:lpstr>等线 Light</vt:lpstr>
      <vt:lpstr>等线</vt:lpstr>
      <vt:lpstr>Cambria Math</vt:lpstr>
      <vt:lpstr>微软雅黑</vt:lpstr>
      <vt:lpstr>Arial Unicode MS</vt:lpstr>
      <vt:lpstr>Calibri</vt:lpstr>
      <vt:lpstr>Trebuchet MS</vt:lpstr>
      <vt:lpstr>Wingdings 2</vt:lpstr>
      <vt:lpstr>Times New Roman</vt:lpstr>
      <vt:lpstr>Calibri</vt:lpstr>
      <vt:lpstr>Arial</vt:lpstr>
      <vt:lpstr>Microsoft JhengHei</vt:lpstr>
      <vt:lpstr>Wingdings</vt:lpstr>
      <vt:lpstr>Comic Sans MS</vt:lpstr>
      <vt:lpstr>Times New Roman</vt:lpstr>
      <vt:lpstr>Yu Mincho Demibold</vt:lpstr>
      <vt:lpstr>Segoe Print</vt:lpstr>
      <vt:lpstr>Georgia</vt:lpstr>
      <vt:lpstr>Impact</vt:lpstr>
      <vt:lpstr>Yu Gothic</vt:lpstr>
      <vt:lpstr>Office 主题​​</vt:lpstr>
      <vt:lpstr>The Memory Hierarchy</vt:lpstr>
      <vt:lpstr>Bus structure</vt:lpstr>
      <vt:lpstr>访问主存</vt:lpstr>
      <vt:lpstr>访问主存</vt:lpstr>
      <vt:lpstr>SRAM</vt:lpstr>
      <vt:lpstr>DRAM</vt:lpstr>
      <vt:lpstr>Memory module</vt:lpstr>
      <vt:lpstr>RAM</vt:lpstr>
      <vt:lpstr>访问磁盘：DMA</vt:lpstr>
      <vt:lpstr>访问磁盘：DMA</vt:lpstr>
      <vt:lpstr>访问磁盘：DMA</vt:lpstr>
      <vt:lpstr>机械硬盘 HDD</vt:lpstr>
      <vt:lpstr>机械硬盘 HDD</vt:lpstr>
      <vt:lpstr>固态硬盘 SSD</vt:lpstr>
      <vt:lpstr>局部性</vt:lpstr>
      <vt:lpstr>关于单位</vt:lpstr>
      <vt:lpstr>磁盘读写</vt:lpstr>
      <vt:lpstr>The memory hierarchy</vt:lpstr>
      <vt:lpstr>The memory hierarchy</vt:lpstr>
      <vt:lpstr>例</vt:lpstr>
      <vt:lpstr>例</vt:lpstr>
      <vt:lpstr>例</vt:lpstr>
      <vt:lpstr>例</vt:lpstr>
      <vt:lpstr>例</vt:lpstr>
      <vt:lpstr>例</vt:lpstr>
      <vt:lpstr>例</vt:lpstr>
      <vt:lpstr>例</vt:lpstr>
      <vt:lpstr>PowerPoint 演示文稿</vt:lpstr>
      <vt:lpstr>GENERIC CACHE MEMORY ORGANIZATION</vt:lpstr>
      <vt:lpstr>CACHE CLASSIFICATION</vt:lpstr>
      <vt:lpstr>What steps does the cache go through to determine if a request was a hit or miss, and then extract the requested word?</vt:lpstr>
      <vt:lpstr>WHY INDEX WITH THE MIDDLE BITS? (P432)</vt:lpstr>
      <vt:lpstr>WHAT ARE THE COMMON CACHE REPLACEMENT STRATEGIES? (E &gt; 1)</vt:lpstr>
      <vt:lpstr>ISSUES WITH WRITES</vt:lpstr>
      <vt:lpstr>ANATOMY OF A REAL CACHE HIERARCHY</vt:lpstr>
      <vt:lpstr>HOW TO MEASURE CACHE PERFORMANCE?</vt:lpstr>
      <vt:lpstr>THE MEMORY MOUNTAIN</vt:lpstr>
      <vt:lpstr>CACHE LAB: WRITING CACHE FRIENDLY CODE-MATRIX MULTIPLICATION</vt:lpstr>
      <vt:lpstr>WRITING CACHE FRIENDLY CODE</vt:lpstr>
      <vt:lpstr>PowerPoint 演示文稿</vt:lpstr>
      <vt:lpstr>PowerPoint 演示文稿</vt:lpstr>
      <vt:lpstr>PowerPoint 演示文稿</vt:lpstr>
      <vt:lpstr>PowerPoint 演示文稿</vt:lpstr>
      <vt:lpstr>Program Optimization</vt:lpstr>
      <vt:lpstr>Foreword</vt:lpstr>
      <vt:lpstr>内容提要</vt:lpstr>
      <vt:lpstr>代码优化概述</vt:lpstr>
      <vt:lpstr>The 80/20 Rule</vt:lpstr>
      <vt:lpstr>代码优化的阶段</vt:lpstr>
      <vt:lpstr>代码优化的范围</vt:lpstr>
      <vt:lpstr>优化程序的一般结构</vt:lpstr>
      <vt:lpstr>代码优化的主要方法</vt:lpstr>
      <vt:lpstr>PowerPoint 演示文稿</vt:lpstr>
      <vt:lpstr>删除公共子表达式</vt:lpstr>
      <vt:lpstr>PowerPoint 演示文稿</vt:lpstr>
      <vt:lpstr>复写传播(Copy Propagation)</vt:lpstr>
      <vt:lpstr>删除无用赋值</vt:lpstr>
      <vt:lpstr>合并已知量</vt:lpstr>
      <vt:lpstr>代码外提的例子</vt:lpstr>
      <vt:lpstr>消减运算 强度示例</vt:lpstr>
      <vt:lpstr>多项优化的结果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伟程 林</dc:creator>
  <cp:lastModifiedBy>阳光</cp:lastModifiedBy>
  <cp:revision>67</cp:revision>
  <dcterms:created xsi:type="dcterms:W3CDTF">2023-10-30T14:27:00Z</dcterms:created>
  <dcterms:modified xsi:type="dcterms:W3CDTF">2023-10-30T15:16:08Z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41BD5C7B7D3A4DA1BAE3B208EAC3D0AA_12</vt:lpwstr>
  </property>
  <property fmtid="{D5CDD505-2E9C-101B-9397-08002B2CF9AE}" pid="3" name="KSOProductBuildVer">
    <vt:lpwstr>2052-12.1.0.15712</vt:lpwstr>
  </property>
</Properties>
</file>