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324" r:id="rId2"/>
    <p:sldId id="257" r:id="rId3"/>
    <p:sldId id="346" r:id="rId4"/>
    <p:sldId id="347" r:id="rId5"/>
    <p:sldId id="352" r:id="rId6"/>
    <p:sldId id="356" r:id="rId7"/>
    <p:sldId id="357" r:id="rId8"/>
    <p:sldId id="358" r:id="rId9"/>
    <p:sldId id="362" r:id="rId10"/>
    <p:sldId id="363" r:id="rId11"/>
    <p:sldId id="359" r:id="rId12"/>
    <p:sldId id="364" r:id="rId13"/>
    <p:sldId id="365" r:id="rId14"/>
    <p:sldId id="361" r:id="rId15"/>
    <p:sldId id="366" r:id="rId16"/>
    <p:sldId id="367" r:id="rId17"/>
    <p:sldId id="353" r:id="rId18"/>
    <p:sldId id="368" r:id="rId19"/>
    <p:sldId id="349" r:id="rId20"/>
    <p:sldId id="385" r:id="rId21"/>
    <p:sldId id="281" r:id="rId22"/>
    <p:sldId id="370" r:id="rId23"/>
    <p:sldId id="371" r:id="rId24"/>
    <p:sldId id="372" r:id="rId25"/>
    <p:sldId id="377" r:id="rId26"/>
    <p:sldId id="374" r:id="rId27"/>
    <p:sldId id="375" r:id="rId28"/>
    <p:sldId id="376" r:id="rId29"/>
    <p:sldId id="373" r:id="rId30"/>
    <p:sldId id="378" r:id="rId31"/>
    <p:sldId id="379" r:id="rId32"/>
    <p:sldId id="380" r:id="rId33"/>
    <p:sldId id="386" r:id="rId34"/>
    <p:sldId id="381" r:id="rId35"/>
    <p:sldId id="383" r:id="rId36"/>
    <p:sldId id="382" r:id="rId37"/>
    <p:sldId id="384" r:id="rId38"/>
    <p:sldId id="387" r:id="rId39"/>
    <p:sldId id="388" r:id="rId40"/>
    <p:sldId id="390" r:id="rId41"/>
    <p:sldId id="391" r:id="rId42"/>
    <p:sldId id="276" r:id="rId43"/>
    <p:sldId id="277" r:id="rId44"/>
    <p:sldId id="278" r:id="rId45"/>
    <p:sldId id="279" r:id="rId46"/>
    <p:sldId id="280" r:id="rId47"/>
    <p:sldId id="265" r:id="rId48"/>
    <p:sldId id="273" r:id="rId49"/>
    <p:sldId id="392" r:id="rId50"/>
    <p:sldId id="287" r:id="rId51"/>
    <p:sldId id="288" r:id="rId52"/>
    <p:sldId id="289" r:id="rId53"/>
    <p:sldId id="290" r:id="rId54"/>
    <p:sldId id="393" r:id="rId55"/>
    <p:sldId id="258" r:id="rId5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C4B1156A-380E-4F78-BDF5-A606A8083BF9}" styleName="中度样式 4 - 强调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A107856-5554-42FB-B03E-39F5DBC370BA}" styleName="中度样式 4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7" autoAdjust="0"/>
    <p:restoredTop sz="97188" autoAdjust="0"/>
  </p:normalViewPr>
  <p:slideViewPr>
    <p:cSldViewPr snapToGrid="0">
      <p:cViewPr varScale="1">
        <p:scale>
          <a:sx n="88" d="100"/>
          <a:sy n="88" d="100"/>
        </p:scale>
        <p:origin x="101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104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4BACAA-CC86-4C89-BE05-B5FD36070B77}" type="datetimeFigureOut">
              <a:rPr lang="zh-CN" altLang="en-US" smtClean="0"/>
              <a:t>2023/12/6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246272-2EF3-457A-8056-388A940A55A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5519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167596-6908-4525-8831-7322E84DAB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C29A368-379C-42FB-8A86-F74E626C82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761367E-A11B-41BA-95CA-3696B6F89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D8B03-E44B-4519-8FC9-55180F9FE839}" type="datetimeFigureOut">
              <a:rPr lang="zh-CN" altLang="en-US" smtClean="0"/>
              <a:t>2023/12/6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6C5E801-1CCC-410E-9337-69C4AA143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F84C87A-AF7F-4B8B-B004-1A00F473F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02077-1008-4C9F-9FB3-F35330F031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2864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296FB8-4170-4E03-B1C0-B83EC6C47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D853402-A7AA-4ADD-8CFF-F87B28BB8B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B97254-6770-4716-AE91-E3DA5A698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D8B03-E44B-4519-8FC9-55180F9FE839}" type="datetimeFigureOut">
              <a:rPr lang="zh-CN" altLang="en-US" smtClean="0"/>
              <a:t>2023/12/6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42E3603-9161-4F58-B9F5-B13BD3914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4F455D2-1CB9-49F2-BC16-5D9506278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02077-1008-4C9F-9FB3-F35330F031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9163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4AEE2FE-A645-44D5-B48B-0AEE48B7D2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5AB7F7D-56F7-4B4B-9A96-A0F352E3D5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5FADC8-EA8D-4397-9339-EF4672F58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D8B03-E44B-4519-8FC9-55180F9FE839}" type="datetimeFigureOut">
              <a:rPr lang="zh-CN" altLang="en-US" smtClean="0"/>
              <a:t>2023/12/6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70ED06E-9A57-48EF-8ADD-556ADFBA9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AC2DB10-B442-41BB-9DAF-0E064D59D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02077-1008-4C9F-9FB3-F35330F031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688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1BA1833-E51A-40AC-8461-5E71185D6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DEA0DFA-958F-4263-90F0-1417D32D28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03BAB60-5485-43A6-B9BB-217EC54E7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D8B03-E44B-4519-8FC9-55180F9FE839}" type="datetimeFigureOut">
              <a:rPr lang="zh-CN" altLang="en-US" smtClean="0"/>
              <a:t>2023/12/6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1B97341-57C7-4CE0-A6CA-1FCFD31D8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5EABEEB-EDA2-473B-A80F-4FDE2A4FA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02077-1008-4C9F-9FB3-F35330F031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6663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6080175-2538-47D9-8DC2-98ECB502F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4386317-B58B-469C-8028-2D2D4C2429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67BE5E1-6AF6-4B70-B91F-452007024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D8B03-E44B-4519-8FC9-55180F9FE839}" type="datetimeFigureOut">
              <a:rPr lang="zh-CN" altLang="en-US" smtClean="0"/>
              <a:t>2023/12/6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30773E3-67DB-4277-9423-F72BB8BE6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B2D609E-143C-48D4-BFB9-E4F62D620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02077-1008-4C9F-9FB3-F35330F031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289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60B4EA-BCAE-42C7-A453-5A8339E92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83F6B8D-F525-4051-B50C-8EF18582B1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EA0565D-FCB5-462F-8072-F3ABC15BC1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4C5DC9A-612C-46C4-9662-00F9C4862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D8B03-E44B-4519-8FC9-55180F9FE839}" type="datetimeFigureOut">
              <a:rPr lang="zh-CN" altLang="en-US" smtClean="0"/>
              <a:t>2023/12/6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E8FEE75-6062-46ED-9AFB-671EF684F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3E5376A-6AC5-42E9-99C2-B7E71D804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02077-1008-4C9F-9FB3-F35330F031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0930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B82A84-6AA6-47E3-9E2E-FC4998822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B21C2C9-961B-4165-8647-D1BCB1082F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0DB42CA-B8FE-4719-BE0E-6319368B08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81CFCCF-311D-4780-93CD-EE95818FAC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E64A9AB-B0C1-43F1-8975-2E5A11AF32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C197100-8E39-472A-AB3E-C5516481A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D8B03-E44B-4519-8FC9-55180F9FE839}" type="datetimeFigureOut">
              <a:rPr lang="zh-CN" altLang="en-US" smtClean="0"/>
              <a:t>2023/12/6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D364EF1-B296-41BE-A616-07D1020A2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1807748-E4A8-4116-9E02-1A05EAEB4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02077-1008-4C9F-9FB3-F35330F031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7248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49B4A3-7511-4117-8E9D-DEDCEBDCD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0679618-5200-4F3B-B4D6-070DD450F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D8B03-E44B-4519-8FC9-55180F9FE839}" type="datetimeFigureOut">
              <a:rPr lang="zh-CN" altLang="en-US" smtClean="0"/>
              <a:t>2023/12/6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C8D4701-D2FF-4498-B84E-87A678846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8BBCECD-3AB1-4954-B4BE-3CCF2E246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02077-1008-4C9F-9FB3-F35330F031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4681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240E7B7-35EA-4E4A-903E-36EAAEDCE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D8B03-E44B-4519-8FC9-55180F9FE839}" type="datetimeFigureOut">
              <a:rPr lang="zh-CN" altLang="en-US" smtClean="0"/>
              <a:t>2023/12/6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C26E51A-7B7B-4668-B42E-43B8C0A93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3A44D55-0559-40B9-8FB0-0F21B7973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02077-1008-4C9F-9FB3-F35330F031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3016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D59F41-36B8-4737-A71E-5365D35AD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0686D4A-1E7D-43EF-8665-F719E37B5F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A3FFCAD-1F29-41D3-8CA3-2456C8195A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E3634B7-FE8F-4480-B8C1-671E42D27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D8B03-E44B-4519-8FC9-55180F9FE839}" type="datetimeFigureOut">
              <a:rPr lang="zh-CN" altLang="en-US" smtClean="0"/>
              <a:t>2023/12/6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214C31E-3303-43B0-AD7A-C968BAE5E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EB563C7-81F0-46FA-BCF5-D2556AA89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02077-1008-4C9F-9FB3-F35330F031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6651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6A6DB2-ED92-446A-8918-492DB9B96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32D4B26-AE42-4D20-945C-83909BB043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7C1C696-2F5A-444B-855F-E2EF993AEC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1358344-6BE9-4707-B07B-0518E2A3E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D8B03-E44B-4519-8FC9-55180F9FE839}" type="datetimeFigureOut">
              <a:rPr lang="zh-CN" altLang="en-US" smtClean="0"/>
              <a:t>2023/12/6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8F15BDF-1B63-4AEA-907A-7BF334474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0423C12-5FFE-44FD-AE0A-3512AF5C2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02077-1008-4C9F-9FB3-F35330F031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1908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32ED0A0-C7E3-4C5B-8961-10B9456B91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E3C983E-D5E5-42EC-822C-B6CDCC9857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4D8B03-E44B-4519-8FC9-55180F9FE839}" type="datetimeFigureOut">
              <a:rPr lang="zh-CN" altLang="en-US" smtClean="0"/>
              <a:t>2023/12/6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03E68D3-528A-47D2-8418-34AB162907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DC5D22D-DF7D-4C0F-AAC2-1847830DA8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02077-1008-4C9F-9FB3-F35330F031AC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D1ED24D6-671C-477F-930A-6211CADF52B2}"/>
              </a:ext>
            </a:extLst>
          </p:cNvPr>
          <p:cNvSpPr/>
          <p:nvPr userDrawn="1"/>
        </p:nvSpPr>
        <p:spPr>
          <a:xfrm>
            <a:off x="361025" y="985421"/>
            <a:ext cx="11469950" cy="457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6844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3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microsoft.com/office/2007/relationships/hdphoto" Target="../media/hdphoto2.wdp"/><Relationship Id="rId4" Type="http://schemas.openxmlformats.org/officeDocument/2006/relationships/image" Target="../media/image4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A99454E7-E36D-4B21-98CA-B86468A00583}"/>
              </a:ext>
            </a:extLst>
          </p:cNvPr>
          <p:cNvGrpSpPr/>
          <p:nvPr/>
        </p:nvGrpSpPr>
        <p:grpSpPr>
          <a:xfrm>
            <a:off x="263372" y="2767280"/>
            <a:ext cx="9760997" cy="1323439"/>
            <a:chOff x="263372" y="2767280"/>
            <a:chExt cx="9760997" cy="1323439"/>
          </a:xfrm>
        </p:grpSpPr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DEF87FD4-16B4-41FE-92C7-4EAE27D0C509}"/>
                </a:ext>
              </a:extLst>
            </p:cNvPr>
            <p:cNvSpPr txBox="1"/>
            <p:nvPr/>
          </p:nvSpPr>
          <p:spPr>
            <a:xfrm>
              <a:off x="1031289" y="2767280"/>
              <a:ext cx="899308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计算机系统讨论班 第</a:t>
              </a: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13</a:t>
              </a:r>
              <a:r>
                <a:rPr kumimoji="0" lang="zh-CN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周</a:t>
              </a:r>
              <a:endPara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Virtual memory</a:t>
              </a:r>
              <a:endPara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FE39EDB2-07AA-4654-BC4E-8E79EAB7CC03}"/>
                </a:ext>
              </a:extLst>
            </p:cNvPr>
            <p:cNvSpPr/>
            <p:nvPr/>
          </p:nvSpPr>
          <p:spPr>
            <a:xfrm>
              <a:off x="263372" y="2855114"/>
              <a:ext cx="464596" cy="114777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E6ADDACC-5653-4155-81FD-885B2317A0BF}"/>
                </a:ext>
              </a:extLst>
            </p:cNvPr>
            <p:cNvSpPr/>
            <p:nvPr/>
          </p:nvSpPr>
          <p:spPr>
            <a:xfrm>
              <a:off x="798991" y="2855114"/>
              <a:ext cx="124287" cy="114777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12" name="文本框 11">
            <a:extLst>
              <a:ext uri="{FF2B5EF4-FFF2-40B4-BE49-F238E27FC236}">
                <a16:creationId xmlns:a16="http://schemas.microsoft.com/office/drawing/2014/main" id="{7DF5A9CF-1CA4-43DD-BF1E-DF8DFC0A0E25}"/>
              </a:ext>
            </a:extLst>
          </p:cNvPr>
          <p:cNvSpPr txBox="1"/>
          <p:nvPr/>
        </p:nvSpPr>
        <p:spPr>
          <a:xfrm>
            <a:off x="1031289" y="4178351"/>
            <a:ext cx="49624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Arial" panose="020B0604020202020204" pitchFamily="34" charset="0"/>
              </a:rPr>
              <a:t>2023.12.6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399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文本框 28">
            <a:extLst>
              <a:ext uri="{FF2B5EF4-FFF2-40B4-BE49-F238E27FC236}">
                <a16:creationId xmlns:a16="http://schemas.microsoft.com/office/drawing/2014/main" id="{F5389648-DE60-46D9-B07D-852437A3CD34}"/>
              </a:ext>
            </a:extLst>
          </p:cNvPr>
          <p:cNvSpPr txBox="1"/>
          <p:nvPr/>
        </p:nvSpPr>
        <p:spPr>
          <a:xfrm>
            <a:off x="279057" y="1079195"/>
            <a:ext cx="353370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运行进程</a:t>
            </a:r>
            <a:r>
              <a:rPr lang="en-US" altLang="zh-CN" b="1" dirty="0"/>
              <a:t>B</a:t>
            </a:r>
            <a:r>
              <a:rPr lang="zh-CN" altLang="en-US" b="1" dirty="0"/>
              <a:t>的</a:t>
            </a:r>
            <a:r>
              <a:rPr lang="en-US" altLang="zh-CN" b="1" dirty="0"/>
              <a:t>CPU</a:t>
            </a:r>
            <a:r>
              <a:rPr lang="zh-CN" altLang="en-US" b="1" dirty="0"/>
              <a:t>：访问</a:t>
            </a:r>
            <a:r>
              <a:rPr lang="en-US" altLang="zh-CN" b="1" dirty="0"/>
              <a:t>VP1</a:t>
            </a:r>
          </a:p>
          <a:p>
            <a:endParaRPr lang="en-US" altLang="zh-CN" b="1" dirty="0"/>
          </a:p>
          <a:p>
            <a:r>
              <a:rPr lang="zh-CN" altLang="en-US" b="1" dirty="0"/>
              <a:t>查表，发现页无效</a:t>
            </a:r>
            <a:endParaRPr lang="en-US" altLang="zh-CN" b="1" dirty="0"/>
          </a:p>
          <a:p>
            <a:endParaRPr lang="en-US" altLang="zh-CN" b="1" dirty="0"/>
          </a:p>
          <a:p>
            <a:r>
              <a:rPr lang="zh-CN" altLang="en-US" b="1" dirty="0">
                <a:solidFill>
                  <a:schemeClr val="accent4">
                    <a:lumMod val="75000"/>
                  </a:schemeClr>
                </a:solidFill>
              </a:rPr>
              <a:t>触发缺页故障</a:t>
            </a:r>
            <a:endParaRPr lang="en-US" altLang="zh-CN" b="1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en-US" altLang="zh-CN" b="1" dirty="0"/>
          </a:p>
          <a:p>
            <a:r>
              <a:rPr lang="zh-CN" altLang="en-US" b="1" dirty="0"/>
              <a:t>页在磁盘里，尝试调入</a:t>
            </a:r>
            <a:endParaRPr lang="en-US" altLang="zh-CN" b="1" dirty="0"/>
          </a:p>
          <a:p>
            <a:endParaRPr lang="en-US" altLang="zh-CN" b="1" dirty="0"/>
          </a:p>
          <a:p>
            <a:r>
              <a:rPr lang="zh-CN" altLang="en-US" b="1" dirty="0"/>
              <a:t>将</a:t>
            </a:r>
            <a:r>
              <a:rPr lang="en-US" altLang="zh-CN" b="1" dirty="0"/>
              <a:t>VP1</a:t>
            </a:r>
            <a:r>
              <a:rPr lang="zh-CN" altLang="en-US" b="1" dirty="0"/>
              <a:t>从磁盘中取出，放到</a:t>
            </a:r>
            <a:r>
              <a:rPr lang="en-US" altLang="zh-CN" b="1" dirty="0"/>
              <a:t>DRAM</a:t>
            </a:r>
            <a:r>
              <a:rPr lang="zh-CN" altLang="en-US" b="1" dirty="0"/>
              <a:t>中，并标记</a:t>
            </a:r>
            <a:r>
              <a:rPr lang="en-US" altLang="zh-CN" b="1" dirty="0"/>
              <a:t>VP1</a:t>
            </a:r>
            <a:r>
              <a:rPr lang="zh-CN" altLang="en-US" b="1" dirty="0"/>
              <a:t>的</a:t>
            </a:r>
            <a:r>
              <a:rPr lang="en-US" altLang="zh-CN" b="1" dirty="0"/>
              <a:t>PTE</a:t>
            </a:r>
          </a:p>
          <a:p>
            <a:endParaRPr lang="en-US" altLang="zh-CN" b="1" dirty="0"/>
          </a:p>
          <a:p>
            <a:r>
              <a:rPr lang="zh-CN" altLang="en-US" b="1" dirty="0">
                <a:solidFill>
                  <a:schemeClr val="accent4">
                    <a:lumMod val="75000"/>
                  </a:schemeClr>
                </a:solidFill>
              </a:rPr>
              <a:t>从缺页故障返回</a:t>
            </a:r>
            <a:endParaRPr lang="en-US" altLang="zh-CN" b="1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en-US" altLang="zh-CN" b="1" dirty="0"/>
          </a:p>
          <a:p>
            <a:r>
              <a:rPr lang="zh-CN" altLang="en-US" b="1" dirty="0"/>
              <a:t>再次访问</a:t>
            </a:r>
            <a:r>
              <a:rPr lang="en-US" altLang="zh-CN" b="1" dirty="0"/>
              <a:t>VP1</a:t>
            </a:r>
            <a:r>
              <a:rPr lang="zh-CN" altLang="en-US" b="1" dirty="0"/>
              <a:t>，则成功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A3BA9F3-7394-4BC0-BC98-4FAB5357837F}"/>
              </a:ext>
            </a:extLst>
          </p:cNvPr>
          <p:cNvSpPr txBox="1"/>
          <p:nvPr/>
        </p:nvSpPr>
        <p:spPr>
          <a:xfrm>
            <a:off x="258930" y="393101"/>
            <a:ext cx="4690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8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缺页（</a:t>
            </a:r>
            <a:r>
              <a:rPr lang="en-US" altLang="zh-CN" sz="28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r>
              <a:rPr lang="zh-CN" altLang="en-US" sz="28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）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aphicFrame>
        <p:nvGraphicFramePr>
          <p:cNvPr id="3" name="表格 4">
            <a:extLst>
              <a:ext uri="{FF2B5EF4-FFF2-40B4-BE49-F238E27FC236}">
                <a16:creationId xmlns:a16="http://schemas.microsoft.com/office/drawing/2014/main" id="{B7997FA9-FCE0-4F95-A725-4E6B33928DDD}"/>
              </a:ext>
            </a:extLst>
          </p:cNvPr>
          <p:cNvGraphicFramePr>
            <a:graphicFrameLocks noGrp="1"/>
          </p:cNvGraphicFramePr>
          <p:nvPr/>
        </p:nvGraphicFramePr>
        <p:xfrm>
          <a:off x="6209718" y="399424"/>
          <a:ext cx="1919213" cy="29260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919213">
                  <a:extLst>
                    <a:ext uri="{9D8B030D-6E8A-4147-A177-3AD203B41FA5}">
                      <a16:colId xmlns:a16="http://schemas.microsoft.com/office/drawing/2014/main" val="2477247681"/>
                    </a:ext>
                  </a:extLst>
                </a:gridCol>
              </a:tblGrid>
              <a:tr h="251278">
                <a:tc>
                  <a:txBody>
                    <a:bodyPr/>
                    <a:lstStyle/>
                    <a:p>
                      <a:r>
                        <a:rPr lang="en-US" altLang="zh-CN" b="1" dirty="0"/>
                        <a:t>VP0</a:t>
                      </a:r>
                      <a:r>
                        <a:rPr lang="zh-CN" altLang="en-US" b="1" dirty="0"/>
                        <a:t>：未缓存的</a:t>
                      </a:r>
                    </a:p>
                  </a:txBody>
                  <a:tcPr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8210207"/>
                  </a:ext>
                </a:extLst>
              </a:tr>
              <a:tr h="2512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>
                          <a:solidFill>
                            <a:srgbClr val="0070C0"/>
                          </a:solidFill>
                        </a:rPr>
                        <a:t>VP1</a:t>
                      </a:r>
                      <a:r>
                        <a:rPr lang="zh-CN" altLang="en-US" b="1" dirty="0">
                          <a:solidFill>
                            <a:srgbClr val="0070C0"/>
                          </a:solidFill>
                        </a:rPr>
                        <a:t>：已缓存的</a:t>
                      </a:r>
                    </a:p>
                  </a:txBody>
                  <a:tcPr>
                    <a:solidFill>
                      <a:schemeClr val="accent1">
                        <a:tint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138942"/>
                  </a:ext>
                </a:extLst>
              </a:tr>
              <a:tr h="2512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>
                          <a:solidFill>
                            <a:srgbClr val="0070C0"/>
                          </a:solidFill>
                        </a:rPr>
                        <a:t>VP2</a:t>
                      </a:r>
                      <a:r>
                        <a:rPr lang="zh-CN" altLang="en-US" b="1" dirty="0">
                          <a:solidFill>
                            <a:srgbClr val="0070C0"/>
                          </a:solidFill>
                        </a:rPr>
                        <a:t>：已缓存的</a:t>
                      </a:r>
                    </a:p>
                  </a:txBody>
                  <a:tcPr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2234533"/>
                  </a:ext>
                </a:extLst>
              </a:tr>
              <a:tr h="2512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VP3</a:t>
                      </a:r>
                      <a:r>
                        <a:rPr lang="zh-CN" altLang="en-US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：未分配的</a:t>
                      </a:r>
                    </a:p>
                  </a:txBody>
                  <a:tcPr>
                    <a:solidFill>
                      <a:schemeClr val="accent1">
                        <a:tint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9380086"/>
                  </a:ext>
                </a:extLst>
              </a:tr>
              <a:tr h="2512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>
                          <a:solidFill>
                            <a:srgbClr val="0070C0"/>
                          </a:solidFill>
                        </a:rPr>
                        <a:t>VP4</a:t>
                      </a:r>
                      <a:r>
                        <a:rPr lang="zh-CN" altLang="en-US" b="1" dirty="0">
                          <a:solidFill>
                            <a:srgbClr val="0070C0"/>
                          </a:solidFill>
                        </a:rPr>
                        <a:t>：已缓存的</a:t>
                      </a:r>
                    </a:p>
                  </a:txBody>
                  <a:tcPr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1773083"/>
                  </a:ext>
                </a:extLst>
              </a:tr>
              <a:tr h="2512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VP5</a:t>
                      </a:r>
                      <a:r>
                        <a:rPr lang="zh-CN" altLang="en-US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：未分配的</a:t>
                      </a:r>
                    </a:p>
                  </a:txBody>
                  <a:tcPr>
                    <a:solidFill>
                      <a:schemeClr val="accent1">
                        <a:tint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610678"/>
                  </a:ext>
                </a:extLst>
              </a:tr>
              <a:tr h="2512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/>
                        <a:t>VP6</a:t>
                      </a:r>
                      <a:r>
                        <a:rPr lang="zh-CN" altLang="en-US" b="1" dirty="0"/>
                        <a:t>：未缓存的</a:t>
                      </a:r>
                    </a:p>
                  </a:txBody>
                  <a:tcPr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2861681"/>
                  </a:ext>
                </a:extLst>
              </a:tr>
              <a:tr h="2512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>
                          <a:solidFill>
                            <a:srgbClr val="0070C0"/>
                          </a:solidFill>
                        </a:rPr>
                        <a:t>VP7</a:t>
                      </a:r>
                      <a:r>
                        <a:rPr lang="zh-CN" altLang="en-US" b="1" dirty="0">
                          <a:solidFill>
                            <a:srgbClr val="0070C0"/>
                          </a:solidFill>
                        </a:rPr>
                        <a:t>：已缓存的</a:t>
                      </a:r>
                    </a:p>
                  </a:txBody>
                  <a:tcPr>
                    <a:solidFill>
                      <a:schemeClr val="accent1">
                        <a:tint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6595857"/>
                  </a:ext>
                </a:extLst>
              </a:tr>
            </a:tbl>
          </a:graphicData>
        </a:graphic>
      </p:graphicFrame>
      <p:graphicFrame>
        <p:nvGraphicFramePr>
          <p:cNvPr id="5" name="表格 5">
            <a:extLst>
              <a:ext uri="{FF2B5EF4-FFF2-40B4-BE49-F238E27FC236}">
                <a16:creationId xmlns:a16="http://schemas.microsoft.com/office/drawing/2014/main" id="{C05CF853-68DA-4001-A7EB-04B25B6C8EF9}"/>
              </a:ext>
            </a:extLst>
          </p:cNvPr>
          <p:cNvGraphicFramePr>
            <a:graphicFrameLocks noGrp="1"/>
          </p:cNvGraphicFramePr>
          <p:nvPr/>
        </p:nvGraphicFramePr>
        <p:xfrm>
          <a:off x="6209719" y="3532497"/>
          <a:ext cx="1919212" cy="296672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919212">
                  <a:extLst>
                    <a:ext uri="{9D8B030D-6E8A-4147-A177-3AD203B41FA5}">
                      <a16:colId xmlns:a16="http://schemas.microsoft.com/office/drawing/2014/main" val="11352134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VP0</a:t>
                      </a:r>
                      <a:r>
                        <a:rPr lang="zh-CN" altLang="en-US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：已缓存的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4964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/>
                        <a:t>VP1</a:t>
                      </a:r>
                      <a:r>
                        <a:rPr lang="zh-CN" altLang="en-US" b="1" dirty="0"/>
                        <a:t>：未缓存的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71681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VP2</a:t>
                      </a:r>
                      <a:r>
                        <a:rPr lang="zh-CN" altLang="en-US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：已缓存的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13048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/>
                        <a:t>VP3</a:t>
                      </a:r>
                      <a:r>
                        <a:rPr lang="zh-CN" altLang="en-US" b="1" dirty="0"/>
                        <a:t>：未缓存的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9255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/>
                        <a:t>VP4</a:t>
                      </a:r>
                      <a:r>
                        <a:rPr lang="zh-CN" altLang="en-US" b="1" dirty="0"/>
                        <a:t>：未缓存的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51630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VP5</a:t>
                      </a:r>
                      <a:r>
                        <a:rPr lang="zh-CN" altLang="en-US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：未分配的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30017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VP6</a:t>
                      </a:r>
                      <a:r>
                        <a:rPr lang="zh-CN" altLang="en-US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：已缓存的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84595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VP7</a:t>
                      </a:r>
                      <a:r>
                        <a:rPr lang="zh-CN" altLang="en-US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：未分配的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2150293"/>
                  </a:ext>
                </a:extLst>
              </a:tr>
            </a:tbl>
          </a:graphicData>
        </a:graphic>
      </p:graphicFrame>
      <p:graphicFrame>
        <p:nvGraphicFramePr>
          <p:cNvPr id="7" name="表格 7">
            <a:extLst>
              <a:ext uri="{FF2B5EF4-FFF2-40B4-BE49-F238E27FC236}">
                <a16:creationId xmlns:a16="http://schemas.microsoft.com/office/drawing/2014/main" id="{5CF5812B-5E3D-4D83-9D7C-A89E62D411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553906"/>
              </p:ext>
            </p:extLst>
          </p:nvPr>
        </p:nvGraphicFramePr>
        <p:xfrm>
          <a:off x="10226179" y="661764"/>
          <a:ext cx="1560352" cy="370840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560352">
                  <a:extLst>
                    <a:ext uri="{9D8B030D-6E8A-4147-A177-3AD203B41FA5}">
                      <a16:colId xmlns:a16="http://schemas.microsoft.com/office/drawing/2014/main" val="26506934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PP0</a:t>
                      </a:r>
                      <a:endParaRPr lang="zh-CN" altLang="en-US" b="1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1069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/>
                        <a:t>PP1</a:t>
                      </a:r>
                      <a:endParaRPr lang="zh-CN" alt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1017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PP2</a:t>
                      </a:r>
                      <a:endParaRPr lang="zh-CN" altLang="en-US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77061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/>
                        <a:t>PP3</a:t>
                      </a:r>
                      <a:endParaRPr lang="zh-CN" alt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962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/>
                        <a:t>PP4</a:t>
                      </a:r>
                      <a:endParaRPr lang="zh-CN" alt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89884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/>
                        <a:t>PP5</a:t>
                      </a:r>
                      <a:endParaRPr lang="zh-CN" alt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83949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PP6</a:t>
                      </a:r>
                      <a:endParaRPr lang="zh-CN" altLang="en-US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49155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/>
                        <a:t>PP7</a:t>
                      </a:r>
                      <a:endParaRPr lang="zh-CN" alt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16194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/>
                        <a:t>PP8</a:t>
                      </a:r>
                      <a:endParaRPr lang="zh-CN" alt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4299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PP9</a:t>
                      </a:r>
                      <a:endParaRPr lang="zh-CN" altLang="en-US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6489759"/>
                  </a:ext>
                </a:extLst>
              </a:tr>
            </a:tbl>
          </a:graphicData>
        </a:graphic>
      </p:graphicFrame>
      <p:sp>
        <p:nvSpPr>
          <p:cNvPr id="8" name="椭圆 7">
            <a:extLst>
              <a:ext uri="{FF2B5EF4-FFF2-40B4-BE49-F238E27FC236}">
                <a16:creationId xmlns:a16="http://schemas.microsoft.com/office/drawing/2014/main" id="{8CD49914-2361-4F90-BA41-04165623C26E}"/>
              </a:ext>
            </a:extLst>
          </p:cNvPr>
          <p:cNvSpPr/>
          <p:nvPr/>
        </p:nvSpPr>
        <p:spPr>
          <a:xfrm>
            <a:off x="10171650" y="5030535"/>
            <a:ext cx="1669409" cy="478173"/>
          </a:xfrm>
          <a:prstGeom prst="ellipse">
            <a:avLst/>
          </a:prstGeom>
          <a:ln w="44450"/>
          <a:scene3d>
            <a:camera prst="perspectiveRelaxedModerately"/>
            <a:lightRig rig="threePt" dir="t"/>
          </a:scene3d>
          <a:sp3d>
            <a:bevelT h="15240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03A92752-D586-403C-A468-A7355299BD03}"/>
              </a:ext>
            </a:extLst>
          </p:cNvPr>
          <p:cNvSpPr txBox="1"/>
          <p:nvPr/>
        </p:nvSpPr>
        <p:spPr>
          <a:xfrm>
            <a:off x="6209719" y="1442"/>
            <a:ext cx="2417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/>
              <a:t>进程</a:t>
            </a:r>
            <a:r>
              <a:rPr lang="en-US" altLang="zh-CN" b="1" dirty="0"/>
              <a:t>A</a:t>
            </a:r>
            <a:r>
              <a:rPr lang="zh-CN" altLang="en-US" b="1" dirty="0"/>
              <a:t>的虚拟地址空间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183075AD-15F5-4DDD-A5A5-0B7613530F17}"/>
              </a:ext>
            </a:extLst>
          </p:cNvPr>
          <p:cNvSpPr txBox="1"/>
          <p:nvPr/>
        </p:nvSpPr>
        <p:spPr>
          <a:xfrm>
            <a:off x="6209719" y="6480138"/>
            <a:ext cx="2401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/>
              <a:t>进程</a:t>
            </a:r>
            <a:r>
              <a:rPr lang="en-US" altLang="zh-CN" b="1" dirty="0"/>
              <a:t>B</a:t>
            </a:r>
            <a:r>
              <a:rPr lang="zh-CN" altLang="en-US" b="1" dirty="0"/>
              <a:t>的虚拟地址空间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A3A4BC26-1680-4AC9-9ADA-BF44B272216A}"/>
              </a:ext>
            </a:extLst>
          </p:cNvPr>
          <p:cNvSpPr txBox="1"/>
          <p:nvPr/>
        </p:nvSpPr>
        <p:spPr>
          <a:xfrm>
            <a:off x="10703226" y="5508708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disk</a:t>
            </a:r>
            <a:endParaRPr lang="zh-CN" altLang="en-US" b="1" dirty="0"/>
          </a:p>
        </p:txBody>
      </p: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D210A410-AC98-4EEA-B237-59C094B6B960}"/>
              </a:ext>
            </a:extLst>
          </p:cNvPr>
          <p:cNvCxnSpPr>
            <a:cxnSpLocks/>
          </p:cNvCxnSpPr>
          <p:nvPr/>
        </p:nvCxnSpPr>
        <p:spPr>
          <a:xfrm>
            <a:off x="8128931" y="916321"/>
            <a:ext cx="2097248" cy="268667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7DBE0F67-D316-4160-BDBF-F2C21157B5C6}"/>
              </a:ext>
            </a:extLst>
          </p:cNvPr>
          <p:cNvCxnSpPr>
            <a:cxnSpLocks/>
          </p:cNvCxnSpPr>
          <p:nvPr/>
        </p:nvCxnSpPr>
        <p:spPr>
          <a:xfrm>
            <a:off x="8128931" y="1297059"/>
            <a:ext cx="2097248" cy="649406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>
            <a:extLst>
              <a:ext uri="{FF2B5EF4-FFF2-40B4-BE49-F238E27FC236}">
                <a16:creationId xmlns:a16="http://schemas.microsoft.com/office/drawing/2014/main" id="{22EE5F8B-D9E1-40EC-813D-F3CDAAFB7EF9}"/>
              </a:ext>
            </a:extLst>
          </p:cNvPr>
          <p:cNvCxnSpPr>
            <a:cxnSpLocks/>
          </p:cNvCxnSpPr>
          <p:nvPr/>
        </p:nvCxnSpPr>
        <p:spPr>
          <a:xfrm>
            <a:off x="8128931" y="2036911"/>
            <a:ext cx="2097248" cy="290293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D658C4AE-033A-4A2E-8BB4-F13AC90452A7}"/>
              </a:ext>
            </a:extLst>
          </p:cNvPr>
          <p:cNvCxnSpPr>
            <a:cxnSpLocks/>
          </p:cNvCxnSpPr>
          <p:nvPr/>
        </p:nvCxnSpPr>
        <p:spPr>
          <a:xfrm flipV="1">
            <a:off x="8128931" y="2707501"/>
            <a:ext cx="2097248" cy="417228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>
            <a:extLst>
              <a:ext uri="{FF2B5EF4-FFF2-40B4-BE49-F238E27FC236}">
                <a16:creationId xmlns:a16="http://schemas.microsoft.com/office/drawing/2014/main" id="{213E2621-CA01-4B58-A6F3-843A312F5153}"/>
              </a:ext>
            </a:extLst>
          </p:cNvPr>
          <p:cNvCxnSpPr>
            <a:cxnSpLocks/>
          </p:cNvCxnSpPr>
          <p:nvPr/>
        </p:nvCxnSpPr>
        <p:spPr>
          <a:xfrm flipV="1">
            <a:off x="8128931" y="2707501"/>
            <a:ext cx="2097248" cy="3218435"/>
          </a:xfrm>
          <a:prstGeom prst="straightConnector1">
            <a:avLst/>
          </a:prstGeom>
          <a:ln w="317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>
            <a:extLst>
              <a:ext uri="{FF2B5EF4-FFF2-40B4-BE49-F238E27FC236}">
                <a16:creationId xmlns:a16="http://schemas.microsoft.com/office/drawing/2014/main" id="{F14741BC-C272-4461-B05F-A698087B6324}"/>
              </a:ext>
            </a:extLst>
          </p:cNvPr>
          <p:cNvCxnSpPr>
            <a:cxnSpLocks/>
          </p:cNvCxnSpPr>
          <p:nvPr/>
        </p:nvCxnSpPr>
        <p:spPr>
          <a:xfrm flipV="1">
            <a:off x="8137408" y="3429000"/>
            <a:ext cx="2088771" cy="997200"/>
          </a:xfrm>
          <a:prstGeom prst="straightConnector1">
            <a:avLst/>
          </a:prstGeom>
          <a:ln w="317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箭头连接符 29">
            <a:extLst>
              <a:ext uri="{FF2B5EF4-FFF2-40B4-BE49-F238E27FC236}">
                <a16:creationId xmlns:a16="http://schemas.microsoft.com/office/drawing/2014/main" id="{8862FA3E-1C47-4D69-B498-7124647E6D11}"/>
              </a:ext>
            </a:extLst>
          </p:cNvPr>
          <p:cNvCxnSpPr>
            <a:cxnSpLocks/>
          </p:cNvCxnSpPr>
          <p:nvPr/>
        </p:nvCxnSpPr>
        <p:spPr>
          <a:xfrm>
            <a:off x="8145885" y="3692097"/>
            <a:ext cx="2088771" cy="141672"/>
          </a:xfrm>
          <a:prstGeom prst="straightConnector1">
            <a:avLst/>
          </a:prstGeom>
          <a:ln w="317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箭头连接符 32">
            <a:extLst>
              <a:ext uri="{FF2B5EF4-FFF2-40B4-BE49-F238E27FC236}">
                <a16:creationId xmlns:a16="http://schemas.microsoft.com/office/drawing/2014/main" id="{CA492352-A72E-4C87-8880-57996BFCD23D}"/>
              </a:ext>
            </a:extLst>
          </p:cNvPr>
          <p:cNvCxnSpPr/>
          <p:nvPr/>
        </p:nvCxnSpPr>
        <p:spPr>
          <a:xfrm>
            <a:off x="8137408" y="553673"/>
            <a:ext cx="2298497" cy="45720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箭头连接符 33">
            <a:extLst>
              <a:ext uri="{FF2B5EF4-FFF2-40B4-BE49-F238E27FC236}">
                <a16:creationId xmlns:a16="http://schemas.microsoft.com/office/drawing/2014/main" id="{1BF3C1E1-408F-4A24-8912-2B92E963A7AA}"/>
              </a:ext>
            </a:extLst>
          </p:cNvPr>
          <p:cNvCxnSpPr>
            <a:cxnSpLocks/>
          </p:cNvCxnSpPr>
          <p:nvPr/>
        </p:nvCxnSpPr>
        <p:spPr>
          <a:xfrm flipV="1">
            <a:off x="8153137" y="916321"/>
            <a:ext cx="2073042" cy="3174321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箭头连接符 35">
            <a:extLst>
              <a:ext uri="{FF2B5EF4-FFF2-40B4-BE49-F238E27FC236}">
                <a16:creationId xmlns:a16="http://schemas.microsoft.com/office/drawing/2014/main" id="{4FAEA64A-416B-485F-95BD-82D323DBF2F2}"/>
              </a:ext>
            </a:extLst>
          </p:cNvPr>
          <p:cNvCxnSpPr>
            <a:cxnSpLocks/>
          </p:cNvCxnSpPr>
          <p:nvPr/>
        </p:nvCxnSpPr>
        <p:spPr>
          <a:xfrm>
            <a:off x="8128931" y="4822726"/>
            <a:ext cx="2042718" cy="58800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箭头连接符 37">
            <a:extLst>
              <a:ext uri="{FF2B5EF4-FFF2-40B4-BE49-F238E27FC236}">
                <a16:creationId xmlns:a16="http://schemas.microsoft.com/office/drawing/2014/main" id="{DEE926F4-95FE-4BCC-8416-9055FF079AD0}"/>
              </a:ext>
            </a:extLst>
          </p:cNvPr>
          <p:cNvCxnSpPr>
            <a:cxnSpLocks/>
          </p:cNvCxnSpPr>
          <p:nvPr/>
        </p:nvCxnSpPr>
        <p:spPr>
          <a:xfrm>
            <a:off x="8128931" y="5193580"/>
            <a:ext cx="2105725" cy="43430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933BC818-108B-40FF-9151-BA2A63B82C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5600686"/>
              </p:ext>
            </p:extLst>
          </p:nvPr>
        </p:nvGraphicFramePr>
        <p:xfrm>
          <a:off x="3748696" y="2892417"/>
          <a:ext cx="2401619" cy="3606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89080">
                  <a:extLst>
                    <a:ext uri="{9D8B030D-6E8A-4147-A177-3AD203B41FA5}">
                      <a16:colId xmlns:a16="http://schemas.microsoft.com/office/drawing/2014/main" val="209202458"/>
                    </a:ext>
                  </a:extLst>
                </a:gridCol>
                <a:gridCol w="1712539">
                  <a:extLst>
                    <a:ext uri="{9D8B030D-6E8A-4147-A177-3AD203B41FA5}">
                      <a16:colId xmlns:a16="http://schemas.microsoft.com/office/drawing/2014/main" val="2579823478"/>
                    </a:ext>
                  </a:extLst>
                </a:gridCol>
              </a:tblGrid>
              <a:tr h="369087"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/>
                        <a:t>有效位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/>
                        <a:t>物理页地址</a:t>
                      </a:r>
                      <a:endParaRPr lang="en-US" altLang="zh-CN" b="1" dirty="0"/>
                    </a:p>
                    <a:p>
                      <a:pPr algn="ctr"/>
                      <a:r>
                        <a:rPr lang="zh-CN" altLang="en-US" b="1" dirty="0"/>
                        <a:t>或者磁盘位置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47492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/>
                        <a:t>1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/>
                        <a:t>PP8</a:t>
                      </a:r>
                      <a:endParaRPr lang="zh-CN" alt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73806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/>
                        <a:t>1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/>
                        <a:t>PP0</a:t>
                      </a:r>
                      <a:endParaRPr lang="zh-CN" alt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7752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/>
                        <a:t>1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/>
                        <a:t>PP7</a:t>
                      </a:r>
                      <a:endParaRPr lang="zh-CN" alt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86854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/>
                        <a:t>0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b="1" dirty="0"/>
                        <a:t>磁盘</a:t>
                      </a:r>
                      <a:r>
                        <a:rPr lang="en-US" altLang="zh-CN" b="1" dirty="0"/>
                        <a:t>YYY</a:t>
                      </a:r>
                      <a:r>
                        <a:rPr lang="zh-CN" altLang="en-US" b="1" dirty="0"/>
                        <a:t>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43702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/>
                        <a:t>0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b="1" dirty="0"/>
                        <a:t>磁盘</a:t>
                      </a:r>
                      <a:r>
                        <a:rPr lang="en-US" altLang="zh-CN" b="1" dirty="0"/>
                        <a:t>ZZZ</a:t>
                      </a:r>
                      <a:r>
                        <a:rPr lang="zh-CN" altLang="en-US" b="1" dirty="0"/>
                        <a:t>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06638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/>
                        <a:t>0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/>
                        <a:t>null</a:t>
                      </a:r>
                      <a:endParaRPr lang="zh-CN" alt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48059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/>
                        <a:t>1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/>
                        <a:t>PP5</a:t>
                      </a:r>
                      <a:endParaRPr lang="zh-CN" alt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0767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/>
                        <a:t>0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/>
                        <a:t>null</a:t>
                      </a:r>
                      <a:endParaRPr lang="zh-CN" alt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9671030"/>
                  </a:ext>
                </a:extLst>
              </a:tr>
            </a:tbl>
          </a:graphicData>
        </a:graphic>
      </p:graphicFrame>
      <p:sp>
        <p:nvSpPr>
          <p:cNvPr id="17" name="椭圆 16">
            <a:extLst>
              <a:ext uri="{FF2B5EF4-FFF2-40B4-BE49-F238E27FC236}">
                <a16:creationId xmlns:a16="http://schemas.microsoft.com/office/drawing/2014/main" id="{D4B223CE-0140-4A05-B196-2D9C7E4AE7A4}"/>
              </a:ext>
            </a:extLst>
          </p:cNvPr>
          <p:cNvSpPr/>
          <p:nvPr/>
        </p:nvSpPr>
        <p:spPr>
          <a:xfrm>
            <a:off x="3942033" y="3917440"/>
            <a:ext cx="340798" cy="36576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B204DB5F-E137-4883-8AC7-89D587CA383A}"/>
              </a:ext>
            </a:extLst>
          </p:cNvPr>
          <p:cNvSpPr txBox="1"/>
          <p:nvPr/>
        </p:nvSpPr>
        <p:spPr>
          <a:xfrm>
            <a:off x="10234656" y="-18521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/>
              <a:t>物理地址空间</a:t>
            </a:r>
            <a:endParaRPr lang="en-US" altLang="zh-CN" b="1" dirty="0"/>
          </a:p>
          <a:p>
            <a:r>
              <a:rPr lang="zh-CN" altLang="en-US" b="1" dirty="0"/>
              <a:t>（</a:t>
            </a:r>
            <a:r>
              <a:rPr lang="en-US" altLang="zh-CN" b="1" dirty="0"/>
              <a:t>DRAM</a:t>
            </a:r>
            <a:r>
              <a:rPr lang="zh-CN" altLang="en-US" b="1" dirty="0"/>
              <a:t>）</a:t>
            </a: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CA80E250-C585-4812-AE38-149A731FCF42}"/>
              </a:ext>
            </a:extLst>
          </p:cNvPr>
          <p:cNvSpPr/>
          <p:nvPr/>
        </p:nvSpPr>
        <p:spPr>
          <a:xfrm>
            <a:off x="4708187" y="3907762"/>
            <a:ext cx="1184867" cy="36576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2" name="直接箭头连接符 31">
            <a:extLst>
              <a:ext uri="{FF2B5EF4-FFF2-40B4-BE49-F238E27FC236}">
                <a16:creationId xmlns:a16="http://schemas.microsoft.com/office/drawing/2014/main" id="{4385711F-96F3-4ACC-874B-251B0E42B377}"/>
              </a:ext>
            </a:extLst>
          </p:cNvPr>
          <p:cNvCxnSpPr/>
          <p:nvPr/>
        </p:nvCxnSpPr>
        <p:spPr>
          <a:xfrm>
            <a:off x="2984360" y="4100485"/>
            <a:ext cx="764336" cy="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矩形 34">
            <a:extLst>
              <a:ext uri="{FF2B5EF4-FFF2-40B4-BE49-F238E27FC236}">
                <a16:creationId xmlns:a16="http://schemas.microsoft.com/office/drawing/2014/main" id="{070409BD-1AC0-44E9-9671-6243AFBB5395}"/>
              </a:ext>
            </a:extLst>
          </p:cNvPr>
          <p:cNvSpPr/>
          <p:nvPr/>
        </p:nvSpPr>
        <p:spPr>
          <a:xfrm>
            <a:off x="10413920" y="652739"/>
            <a:ext cx="1184867" cy="36576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5507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文本框 39">
            <a:extLst>
              <a:ext uri="{FF2B5EF4-FFF2-40B4-BE49-F238E27FC236}">
                <a16:creationId xmlns:a16="http://schemas.microsoft.com/office/drawing/2014/main" id="{64A6ADED-E738-4658-8691-95B3E8B10A6F}"/>
              </a:ext>
            </a:extLst>
          </p:cNvPr>
          <p:cNvSpPr txBox="1"/>
          <p:nvPr/>
        </p:nvSpPr>
        <p:spPr>
          <a:xfrm>
            <a:off x="279057" y="1079195"/>
            <a:ext cx="353370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运行进程</a:t>
            </a:r>
            <a:r>
              <a:rPr lang="en-US" altLang="zh-CN" b="1" dirty="0"/>
              <a:t>B</a:t>
            </a:r>
            <a:r>
              <a:rPr lang="zh-CN" altLang="en-US" b="1" dirty="0"/>
              <a:t>的</a:t>
            </a:r>
            <a:r>
              <a:rPr lang="en-US" altLang="zh-CN" b="1" dirty="0"/>
              <a:t>CPU</a:t>
            </a:r>
            <a:r>
              <a:rPr lang="zh-CN" altLang="en-US" b="1" dirty="0"/>
              <a:t>：访问</a:t>
            </a:r>
            <a:r>
              <a:rPr lang="en-US" altLang="zh-CN" b="1" dirty="0"/>
              <a:t>VP1</a:t>
            </a:r>
          </a:p>
          <a:p>
            <a:endParaRPr lang="en-US" altLang="zh-CN" b="1" dirty="0"/>
          </a:p>
          <a:p>
            <a:r>
              <a:rPr lang="zh-CN" altLang="en-US" b="1" dirty="0"/>
              <a:t>查表，发现页无效</a:t>
            </a:r>
            <a:endParaRPr lang="en-US" altLang="zh-CN" b="1" dirty="0"/>
          </a:p>
          <a:p>
            <a:endParaRPr lang="en-US" altLang="zh-CN" b="1" dirty="0"/>
          </a:p>
          <a:p>
            <a:r>
              <a:rPr lang="zh-CN" altLang="en-US" b="1" dirty="0">
                <a:solidFill>
                  <a:schemeClr val="accent4">
                    <a:lumMod val="75000"/>
                  </a:schemeClr>
                </a:solidFill>
              </a:rPr>
              <a:t>触发缺页故障</a:t>
            </a:r>
            <a:endParaRPr lang="en-US" altLang="zh-CN" b="1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en-US" altLang="zh-CN" b="1" dirty="0"/>
          </a:p>
          <a:p>
            <a:r>
              <a:rPr lang="zh-CN" altLang="en-US" b="1" dirty="0"/>
              <a:t>页在磁盘里，尝试调入</a:t>
            </a:r>
            <a:endParaRPr lang="en-US" altLang="zh-CN" b="1" dirty="0"/>
          </a:p>
          <a:p>
            <a:endParaRPr lang="en-US" altLang="zh-CN" b="1" dirty="0"/>
          </a:p>
          <a:p>
            <a:r>
              <a:rPr lang="zh-CN" altLang="en-US" b="1" dirty="0"/>
              <a:t>发现</a:t>
            </a:r>
            <a:r>
              <a:rPr lang="en-US" altLang="zh-CN" b="1" dirty="0"/>
              <a:t>DRAM</a:t>
            </a:r>
            <a:r>
              <a:rPr lang="zh-CN" altLang="en-US" b="1" dirty="0"/>
              <a:t>缓存已满，选择逐出页，假设选择</a:t>
            </a:r>
            <a:r>
              <a:rPr lang="en-US" altLang="zh-CN" b="1" dirty="0"/>
              <a:t>PP6</a:t>
            </a:r>
            <a:r>
              <a:rPr lang="zh-CN" altLang="en-US" b="1" dirty="0"/>
              <a:t>（</a:t>
            </a:r>
            <a:r>
              <a:rPr lang="en-US" altLang="zh-CN" b="1" dirty="0"/>
              <a:t>VP0</a:t>
            </a:r>
            <a:r>
              <a:rPr lang="zh-CN" altLang="en-US" b="1" dirty="0"/>
              <a:t>）</a:t>
            </a:r>
            <a:endParaRPr lang="en-US" altLang="zh-CN" b="1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A3BA9F3-7394-4BC0-BC98-4FAB5357837F}"/>
              </a:ext>
            </a:extLst>
          </p:cNvPr>
          <p:cNvSpPr txBox="1"/>
          <p:nvPr/>
        </p:nvSpPr>
        <p:spPr>
          <a:xfrm>
            <a:off x="258930" y="393101"/>
            <a:ext cx="4690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8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缺页（</a:t>
            </a:r>
            <a:r>
              <a:rPr lang="en-US" altLang="zh-CN" sz="28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r>
              <a:rPr lang="zh-CN" altLang="en-US" sz="28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）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aphicFrame>
        <p:nvGraphicFramePr>
          <p:cNvPr id="3" name="表格 4">
            <a:extLst>
              <a:ext uri="{FF2B5EF4-FFF2-40B4-BE49-F238E27FC236}">
                <a16:creationId xmlns:a16="http://schemas.microsoft.com/office/drawing/2014/main" id="{B7997FA9-FCE0-4F95-A725-4E6B33928DDD}"/>
              </a:ext>
            </a:extLst>
          </p:cNvPr>
          <p:cNvGraphicFramePr>
            <a:graphicFrameLocks noGrp="1"/>
          </p:cNvGraphicFramePr>
          <p:nvPr/>
        </p:nvGraphicFramePr>
        <p:xfrm>
          <a:off x="6209718" y="399424"/>
          <a:ext cx="1919213" cy="29260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919213">
                  <a:extLst>
                    <a:ext uri="{9D8B030D-6E8A-4147-A177-3AD203B41FA5}">
                      <a16:colId xmlns:a16="http://schemas.microsoft.com/office/drawing/2014/main" val="2477247681"/>
                    </a:ext>
                  </a:extLst>
                </a:gridCol>
              </a:tblGrid>
              <a:tr h="251278">
                <a:tc>
                  <a:txBody>
                    <a:bodyPr/>
                    <a:lstStyle/>
                    <a:p>
                      <a:r>
                        <a:rPr lang="en-US" altLang="zh-CN" b="1" dirty="0"/>
                        <a:t>VP0</a:t>
                      </a:r>
                      <a:r>
                        <a:rPr lang="zh-CN" altLang="en-US" b="1" dirty="0"/>
                        <a:t>：未缓存的</a:t>
                      </a:r>
                    </a:p>
                  </a:txBody>
                  <a:tcPr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8210207"/>
                  </a:ext>
                </a:extLst>
              </a:tr>
              <a:tr h="2512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>
                          <a:solidFill>
                            <a:srgbClr val="0070C0"/>
                          </a:solidFill>
                        </a:rPr>
                        <a:t>VP1</a:t>
                      </a:r>
                      <a:r>
                        <a:rPr lang="zh-CN" altLang="en-US" b="1" dirty="0">
                          <a:solidFill>
                            <a:srgbClr val="0070C0"/>
                          </a:solidFill>
                        </a:rPr>
                        <a:t>：已缓存的</a:t>
                      </a:r>
                    </a:p>
                  </a:txBody>
                  <a:tcPr>
                    <a:solidFill>
                      <a:schemeClr val="accent1">
                        <a:tint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138942"/>
                  </a:ext>
                </a:extLst>
              </a:tr>
              <a:tr h="2512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>
                          <a:solidFill>
                            <a:srgbClr val="0070C0"/>
                          </a:solidFill>
                        </a:rPr>
                        <a:t>VP2</a:t>
                      </a:r>
                      <a:r>
                        <a:rPr lang="zh-CN" altLang="en-US" b="1" dirty="0">
                          <a:solidFill>
                            <a:srgbClr val="0070C0"/>
                          </a:solidFill>
                        </a:rPr>
                        <a:t>：已缓存的</a:t>
                      </a:r>
                    </a:p>
                  </a:txBody>
                  <a:tcPr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2234533"/>
                  </a:ext>
                </a:extLst>
              </a:tr>
              <a:tr h="2512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VP3</a:t>
                      </a:r>
                      <a:r>
                        <a:rPr lang="zh-CN" altLang="en-US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：未分配的</a:t>
                      </a:r>
                    </a:p>
                  </a:txBody>
                  <a:tcPr>
                    <a:solidFill>
                      <a:schemeClr val="accent1">
                        <a:tint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9380086"/>
                  </a:ext>
                </a:extLst>
              </a:tr>
              <a:tr h="2512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>
                          <a:solidFill>
                            <a:srgbClr val="0070C0"/>
                          </a:solidFill>
                        </a:rPr>
                        <a:t>VP4</a:t>
                      </a:r>
                      <a:r>
                        <a:rPr lang="zh-CN" altLang="en-US" b="1" dirty="0">
                          <a:solidFill>
                            <a:srgbClr val="0070C0"/>
                          </a:solidFill>
                        </a:rPr>
                        <a:t>：已缓存的</a:t>
                      </a:r>
                    </a:p>
                  </a:txBody>
                  <a:tcPr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1773083"/>
                  </a:ext>
                </a:extLst>
              </a:tr>
              <a:tr h="2512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VP5</a:t>
                      </a:r>
                      <a:r>
                        <a:rPr lang="zh-CN" altLang="en-US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：未分配的</a:t>
                      </a:r>
                    </a:p>
                  </a:txBody>
                  <a:tcPr>
                    <a:solidFill>
                      <a:schemeClr val="accent1">
                        <a:tint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610678"/>
                  </a:ext>
                </a:extLst>
              </a:tr>
              <a:tr h="2512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/>
                        <a:t>VP6</a:t>
                      </a:r>
                      <a:r>
                        <a:rPr lang="zh-CN" altLang="en-US" b="1" dirty="0"/>
                        <a:t>：未缓存的</a:t>
                      </a:r>
                    </a:p>
                  </a:txBody>
                  <a:tcPr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2861681"/>
                  </a:ext>
                </a:extLst>
              </a:tr>
              <a:tr h="2512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>
                          <a:solidFill>
                            <a:srgbClr val="0070C0"/>
                          </a:solidFill>
                        </a:rPr>
                        <a:t>VP7</a:t>
                      </a:r>
                      <a:r>
                        <a:rPr lang="zh-CN" altLang="en-US" b="1" dirty="0">
                          <a:solidFill>
                            <a:srgbClr val="0070C0"/>
                          </a:solidFill>
                        </a:rPr>
                        <a:t>：已缓存的</a:t>
                      </a:r>
                    </a:p>
                  </a:txBody>
                  <a:tcPr>
                    <a:solidFill>
                      <a:schemeClr val="accent1">
                        <a:tint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6595857"/>
                  </a:ext>
                </a:extLst>
              </a:tr>
            </a:tbl>
          </a:graphicData>
        </a:graphic>
      </p:graphicFrame>
      <p:graphicFrame>
        <p:nvGraphicFramePr>
          <p:cNvPr id="5" name="表格 5">
            <a:extLst>
              <a:ext uri="{FF2B5EF4-FFF2-40B4-BE49-F238E27FC236}">
                <a16:creationId xmlns:a16="http://schemas.microsoft.com/office/drawing/2014/main" id="{C05CF853-68DA-4001-A7EB-04B25B6C8EF9}"/>
              </a:ext>
            </a:extLst>
          </p:cNvPr>
          <p:cNvGraphicFramePr>
            <a:graphicFrameLocks noGrp="1"/>
          </p:cNvGraphicFramePr>
          <p:nvPr/>
        </p:nvGraphicFramePr>
        <p:xfrm>
          <a:off x="6209719" y="3532497"/>
          <a:ext cx="1919212" cy="296672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919212">
                  <a:extLst>
                    <a:ext uri="{9D8B030D-6E8A-4147-A177-3AD203B41FA5}">
                      <a16:colId xmlns:a16="http://schemas.microsoft.com/office/drawing/2014/main" val="11352134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VP0</a:t>
                      </a:r>
                      <a:r>
                        <a:rPr lang="zh-CN" altLang="en-US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：已缓存的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4964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/>
                        <a:t>VP1</a:t>
                      </a:r>
                      <a:r>
                        <a:rPr lang="zh-CN" altLang="en-US" b="1" dirty="0"/>
                        <a:t>：未缓存的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71681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VP2</a:t>
                      </a:r>
                      <a:r>
                        <a:rPr lang="zh-CN" altLang="en-US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：已缓存的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13048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/>
                        <a:t>VP3</a:t>
                      </a:r>
                      <a:r>
                        <a:rPr lang="zh-CN" altLang="en-US" b="1" dirty="0"/>
                        <a:t>：未缓存的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9255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/>
                        <a:t>VP4</a:t>
                      </a:r>
                      <a:r>
                        <a:rPr lang="zh-CN" altLang="en-US" b="1" dirty="0"/>
                        <a:t>：未缓存的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51630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VP5</a:t>
                      </a:r>
                      <a:r>
                        <a:rPr lang="zh-CN" altLang="en-US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：未分配的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30017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VP6</a:t>
                      </a:r>
                      <a:r>
                        <a:rPr lang="zh-CN" altLang="en-US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：已缓存的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84595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VP7</a:t>
                      </a:r>
                      <a:r>
                        <a:rPr lang="zh-CN" altLang="en-US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：未分配的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2150293"/>
                  </a:ext>
                </a:extLst>
              </a:tr>
            </a:tbl>
          </a:graphicData>
        </a:graphic>
      </p:graphicFrame>
      <p:graphicFrame>
        <p:nvGraphicFramePr>
          <p:cNvPr id="7" name="表格 7">
            <a:extLst>
              <a:ext uri="{FF2B5EF4-FFF2-40B4-BE49-F238E27FC236}">
                <a16:creationId xmlns:a16="http://schemas.microsoft.com/office/drawing/2014/main" id="{5CF5812B-5E3D-4D83-9D7C-A89E62D411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5849340"/>
              </p:ext>
            </p:extLst>
          </p:nvPr>
        </p:nvGraphicFramePr>
        <p:xfrm>
          <a:off x="10307306" y="1299471"/>
          <a:ext cx="1560352" cy="259588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560352">
                  <a:extLst>
                    <a:ext uri="{9D8B030D-6E8A-4147-A177-3AD203B41FA5}">
                      <a16:colId xmlns:a16="http://schemas.microsoft.com/office/drawing/2014/main" val="26506934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PP0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1069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PP1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1017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PP2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77061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PP3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962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PP4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89884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PP5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83949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PP6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4915554"/>
                  </a:ext>
                </a:extLst>
              </a:tr>
            </a:tbl>
          </a:graphicData>
        </a:graphic>
      </p:graphicFrame>
      <p:sp>
        <p:nvSpPr>
          <p:cNvPr id="8" name="椭圆 7">
            <a:extLst>
              <a:ext uri="{FF2B5EF4-FFF2-40B4-BE49-F238E27FC236}">
                <a16:creationId xmlns:a16="http://schemas.microsoft.com/office/drawing/2014/main" id="{8CD49914-2361-4F90-BA41-04165623C26E}"/>
              </a:ext>
            </a:extLst>
          </p:cNvPr>
          <p:cNvSpPr/>
          <p:nvPr/>
        </p:nvSpPr>
        <p:spPr>
          <a:xfrm>
            <a:off x="10171650" y="5030535"/>
            <a:ext cx="1669409" cy="478173"/>
          </a:xfrm>
          <a:prstGeom prst="ellipse">
            <a:avLst/>
          </a:prstGeom>
          <a:ln w="44450"/>
          <a:scene3d>
            <a:camera prst="perspectiveRelaxedModerately"/>
            <a:lightRig rig="threePt" dir="t"/>
          </a:scene3d>
          <a:sp3d>
            <a:bevelT h="15240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03A92752-D586-403C-A468-A7355299BD03}"/>
              </a:ext>
            </a:extLst>
          </p:cNvPr>
          <p:cNvSpPr txBox="1"/>
          <p:nvPr/>
        </p:nvSpPr>
        <p:spPr>
          <a:xfrm>
            <a:off x="6209719" y="1442"/>
            <a:ext cx="2417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/>
              <a:t>进程</a:t>
            </a:r>
            <a:r>
              <a:rPr lang="en-US" altLang="zh-CN" b="1" dirty="0"/>
              <a:t>A</a:t>
            </a:r>
            <a:r>
              <a:rPr lang="zh-CN" altLang="en-US" b="1" dirty="0"/>
              <a:t>的虚拟地址空间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183075AD-15F5-4DDD-A5A5-0B7613530F17}"/>
              </a:ext>
            </a:extLst>
          </p:cNvPr>
          <p:cNvSpPr txBox="1"/>
          <p:nvPr/>
        </p:nvSpPr>
        <p:spPr>
          <a:xfrm>
            <a:off x="6209719" y="6480138"/>
            <a:ext cx="2401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/>
              <a:t>进程</a:t>
            </a:r>
            <a:r>
              <a:rPr lang="en-US" altLang="zh-CN" b="1" dirty="0"/>
              <a:t>B</a:t>
            </a:r>
            <a:r>
              <a:rPr lang="zh-CN" altLang="en-US" b="1" dirty="0"/>
              <a:t>的虚拟地址空间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A3A4BC26-1680-4AC9-9ADA-BF44B272216A}"/>
              </a:ext>
            </a:extLst>
          </p:cNvPr>
          <p:cNvSpPr txBox="1"/>
          <p:nvPr/>
        </p:nvSpPr>
        <p:spPr>
          <a:xfrm>
            <a:off x="10703226" y="5508708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disk</a:t>
            </a:r>
            <a:endParaRPr lang="zh-CN" altLang="en-US" b="1" dirty="0"/>
          </a:p>
        </p:txBody>
      </p: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D210A410-AC98-4EEA-B237-59C094B6B960}"/>
              </a:ext>
            </a:extLst>
          </p:cNvPr>
          <p:cNvCxnSpPr>
            <a:cxnSpLocks/>
          </p:cNvCxnSpPr>
          <p:nvPr/>
        </p:nvCxnSpPr>
        <p:spPr>
          <a:xfrm>
            <a:off x="8128931" y="916321"/>
            <a:ext cx="2178375" cy="560131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7DBE0F67-D316-4160-BDBF-F2C21157B5C6}"/>
              </a:ext>
            </a:extLst>
          </p:cNvPr>
          <p:cNvCxnSpPr>
            <a:cxnSpLocks/>
          </p:cNvCxnSpPr>
          <p:nvPr/>
        </p:nvCxnSpPr>
        <p:spPr>
          <a:xfrm>
            <a:off x="8128931" y="1297059"/>
            <a:ext cx="2169898" cy="541483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>
            <a:extLst>
              <a:ext uri="{FF2B5EF4-FFF2-40B4-BE49-F238E27FC236}">
                <a16:creationId xmlns:a16="http://schemas.microsoft.com/office/drawing/2014/main" id="{22EE5F8B-D9E1-40EC-813D-F3CDAAFB7EF9}"/>
              </a:ext>
            </a:extLst>
          </p:cNvPr>
          <p:cNvCxnSpPr>
            <a:cxnSpLocks/>
          </p:cNvCxnSpPr>
          <p:nvPr/>
        </p:nvCxnSpPr>
        <p:spPr>
          <a:xfrm>
            <a:off x="8128931" y="2036911"/>
            <a:ext cx="2169898" cy="219974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D658C4AE-033A-4A2E-8BB4-F13AC90452A7}"/>
              </a:ext>
            </a:extLst>
          </p:cNvPr>
          <p:cNvCxnSpPr>
            <a:cxnSpLocks/>
          </p:cNvCxnSpPr>
          <p:nvPr/>
        </p:nvCxnSpPr>
        <p:spPr>
          <a:xfrm flipV="1">
            <a:off x="8128931" y="2997716"/>
            <a:ext cx="2186852" cy="127013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>
            <a:extLst>
              <a:ext uri="{FF2B5EF4-FFF2-40B4-BE49-F238E27FC236}">
                <a16:creationId xmlns:a16="http://schemas.microsoft.com/office/drawing/2014/main" id="{213E2621-CA01-4B58-A6F3-843A312F5153}"/>
              </a:ext>
            </a:extLst>
          </p:cNvPr>
          <p:cNvCxnSpPr>
            <a:cxnSpLocks/>
            <a:endCxn id="7" idx="1"/>
          </p:cNvCxnSpPr>
          <p:nvPr/>
        </p:nvCxnSpPr>
        <p:spPr>
          <a:xfrm flipV="1">
            <a:off x="8128931" y="2597411"/>
            <a:ext cx="2178375" cy="3328526"/>
          </a:xfrm>
          <a:prstGeom prst="straightConnector1">
            <a:avLst/>
          </a:prstGeom>
          <a:ln w="317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>
            <a:extLst>
              <a:ext uri="{FF2B5EF4-FFF2-40B4-BE49-F238E27FC236}">
                <a16:creationId xmlns:a16="http://schemas.microsoft.com/office/drawing/2014/main" id="{F14741BC-C272-4461-B05F-A698087B6324}"/>
              </a:ext>
            </a:extLst>
          </p:cNvPr>
          <p:cNvCxnSpPr>
            <a:cxnSpLocks/>
          </p:cNvCxnSpPr>
          <p:nvPr/>
        </p:nvCxnSpPr>
        <p:spPr>
          <a:xfrm flipV="1">
            <a:off x="8137408" y="3371223"/>
            <a:ext cx="2161421" cy="1054977"/>
          </a:xfrm>
          <a:prstGeom prst="straightConnector1">
            <a:avLst/>
          </a:prstGeom>
          <a:ln w="317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箭头连接符 29">
            <a:extLst>
              <a:ext uri="{FF2B5EF4-FFF2-40B4-BE49-F238E27FC236}">
                <a16:creationId xmlns:a16="http://schemas.microsoft.com/office/drawing/2014/main" id="{8862FA3E-1C47-4D69-B498-7124647E6D11}"/>
              </a:ext>
            </a:extLst>
          </p:cNvPr>
          <p:cNvCxnSpPr>
            <a:cxnSpLocks/>
          </p:cNvCxnSpPr>
          <p:nvPr/>
        </p:nvCxnSpPr>
        <p:spPr>
          <a:xfrm>
            <a:off x="8145885" y="3692097"/>
            <a:ext cx="2169898" cy="15510"/>
          </a:xfrm>
          <a:prstGeom prst="straightConnector1">
            <a:avLst/>
          </a:prstGeom>
          <a:ln w="317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箭头连接符 32">
            <a:extLst>
              <a:ext uri="{FF2B5EF4-FFF2-40B4-BE49-F238E27FC236}">
                <a16:creationId xmlns:a16="http://schemas.microsoft.com/office/drawing/2014/main" id="{CA492352-A72E-4C87-8880-57996BFCD23D}"/>
              </a:ext>
            </a:extLst>
          </p:cNvPr>
          <p:cNvCxnSpPr/>
          <p:nvPr/>
        </p:nvCxnSpPr>
        <p:spPr>
          <a:xfrm>
            <a:off x="8137408" y="553673"/>
            <a:ext cx="2298497" cy="45720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箭头连接符 33">
            <a:extLst>
              <a:ext uri="{FF2B5EF4-FFF2-40B4-BE49-F238E27FC236}">
                <a16:creationId xmlns:a16="http://schemas.microsoft.com/office/drawing/2014/main" id="{1BF3C1E1-408F-4A24-8912-2B92E963A7AA}"/>
              </a:ext>
            </a:extLst>
          </p:cNvPr>
          <p:cNvCxnSpPr>
            <a:cxnSpLocks/>
          </p:cNvCxnSpPr>
          <p:nvPr/>
        </p:nvCxnSpPr>
        <p:spPr>
          <a:xfrm>
            <a:off x="8153137" y="4090642"/>
            <a:ext cx="2073042" cy="121969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箭头连接符 35">
            <a:extLst>
              <a:ext uri="{FF2B5EF4-FFF2-40B4-BE49-F238E27FC236}">
                <a16:creationId xmlns:a16="http://schemas.microsoft.com/office/drawing/2014/main" id="{4FAEA64A-416B-485F-95BD-82D323DBF2F2}"/>
              </a:ext>
            </a:extLst>
          </p:cNvPr>
          <p:cNvCxnSpPr>
            <a:cxnSpLocks/>
          </p:cNvCxnSpPr>
          <p:nvPr/>
        </p:nvCxnSpPr>
        <p:spPr>
          <a:xfrm>
            <a:off x="8128931" y="4822726"/>
            <a:ext cx="2042718" cy="58800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箭头连接符 37">
            <a:extLst>
              <a:ext uri="{FF2B5EF4-FFF2-40B4-BE49-F238E27FC236}">
                <a16:creationId xmlns:a16="http://schemas.microsoft.com/office/drawing/2014/main" id="{DEE926F4-95FE-4BCC-8416-9055FF079AD0}"/>
              </a:ext>
            </a:extLst>
          </p:cNvPr>
          <p:cNvCxnSpPr>
            <a:cxnSpLocks/>
          </p:cNvCxnSpPr>
          <p:nvPr/>
        </p:nvCxnSpPr>
        <p:spPr>
          <a:xfrm>
            <a:off x="8128931" y="5193580"/>
            <a:ext cx="2105725" cy="43430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933BC818-108B-40FF-9151-BA2A63B82C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9688551"/>
              </p:ext>
            </p:extLst>
          </p:nvPr>
        </p:nvGraphicFramePr>
        <p:xfrm>
          <a:off x="3748696" y="2892417"/>
          <a:ext cx="2401619" cy="3606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89080">
                  <a:extLst>
                    <a:ext uri="{9D8B030D-6E8A-4147-A177-3AD203B41FA5}">
                      <a16:colId xmlns:a16="http://schemas.microsoft.com/office/drawing/2014/main" val="209202458"/>
                    </a:ext>
                  </a:extLst>
                </a:gridCol>
                <a:gridCol w="1712539">
                  <a:extLst>
                    <a:ext uri="{9D8B030D-6E8A-4147-A177-3AD203B41FA5}">
                      <a16:colId xmlns:a16="http://schemas.microsoft.com/office/drawing/2014/main" val="2579823478"/>
                    </a:ext>
                  </a:extLst>
                </a:gridCol>
              </a:tblGrid>
              <a:tr h="369087"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/>
                        <a:t>有效位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/>
                        <a:t>物理页地址</a:t>
                      </a:r>
                      <a:endParaRPr lang="en-US" altLang="zh-CN" b="1" dirty="0"/>
                    </a:p>
                    <a:p>
                      <a:pPr algn="ctr"/>
                      <a:r>
                        <a:rPr lang="zh-CN" altLang="en-US" b="1" dirty="0"/>
                        <a:t>或者磁盘位置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47492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/>
                        <a:t>1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/>
                        <a:t>PP6</a:t>
                      </a:r>
                      <a:endParaRPr lang="zh-CN" alt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73806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/>
                        <a:t>0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b="1" dirty="0"/>
                        <a:t>磁盘</a:t>
                      </a:r>
                      <a:r>
                        <a:rPr lang="en-US" altLang="zh-CN" b="1" dirty="0"/>
                        <a:t>XXX</a:t>
                      </a:r>
                      <a:r>
                        <a:rPr lang="zh-CN" altLang="en-US" b="1" dirty="0"/>
                        <a:t>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7752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/>
                        <a:t>1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/>
                        <a:t>PP5</a:t>
                      </a:r>
                      <a:endParaRPr lang="zh-CN" alt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86854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/>
                        <a:t>0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b="1" dirty="0"/>
                        <a:t>磁盘</a:t>
                      </a:r>
                      <a:r>
                        <a:rPr lang="en-US" altLang="zh-CN" b="1" dirty="0"/>
                        <a:t>YYY</a:t>
                      </a:r>
                      <a:r>
                        <a:rPr lang="zh-CN" altLang="en-US" b="1" dirty="0"/>
                        <a:t>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43702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/>
                        <a:t>0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b="1" dirty="0"/>
                        <a:t>磁盘</a:t>
                      </a:r>
                      <a:r>
                        <a:rPr lang="en-US" altLang="zh-CN" b="1" dirty="0"/>
                        <a:t>ZZZ</a:t>
                      </a:r>
                      <a:r>
                        <a:rPr lang="zh-CN" altLang="en-US" b="1" dirty="0"/>
                        <a:t>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06638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/>
                        <a:t>0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/>
                        <a:t>null</a:t>
                      </a:r>
                      <a:endParaRPr lang="zh-CN" alt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48059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/>
                        <a:t>1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/>
                        <a:t>PP4</a:t>
                      </a:r>
                      <a:endParaRPr lang="zh-CN" alt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0767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/>
                        <a:t>0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/>
                        <a:t>null</a:t>
                      </a:r>
                      <a:endParaRPr lang="zh-CN" alt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9671030"/>
                  </a:ext>
                </a:extLst>
              </a:tr>
            </a:tbl>
          </a:graphicData>
        </a:graphic>
      </p:graphicFrame>
      <p:sp>
        <p:nvSpPr>
          <p:cNvPr id="17" name="椭圆 16">
            <a:extLst>
              <a:ext uri="{FF2B5EF4-FFF2-40B4-BE49-F238E27FC236}">
                <a16:creationId xmlns:a16="http://schemas.microsoft.com/office/drawing/2014/main" id="{D4B223CE-0140-4A05-B196-2D9C7E4AE7A4}"/>
              </a:ext>
            </a:extLst>
          </p:cNvPr>
          <p:cNvSpPr/>
          <p:nvPr/>
        </p:nvSpPr>
        <p:spPr>
          <a:xfrm>
            <a:off x="3912755" y="3895351"/>
            <a:ext cx="340798" cy="36576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83B501F7-27A5-41C7-A206-DE9EFF6FEE17}"/>
              </a:ext>
            </a:extLst>
          </p:cNvPr>
          <p:cNvSpPr/>
          <p:nvPr/>
        </p:nvSpPr>
        <p:spPr>
          <a:xfrm>
            <a:off x="4686872" y="3907762"/>
            <a:ext cx="1236407" cy="36576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6A1E8D13-EEF1-480C-BFFB-EE9AD8F9ED6A}"/>
              </a:ext>
            </a:extLst>
          </p:cNvPr>
          <p:cNvSpPr txBox="1"/>
          <p:nvPr/>
        </p:nvSpPr>
        <p:spPr>
          <a:xfrm>
            <a:off x="10353652" y="550055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/>
              <a:t>物理地址空间</a:t>
            </a:r>
            <a:endParaRPr lang="en-US" altLang="zh-CN" b="1" dirty="0"/>
          </a:p>
          <a:p>
            <a:r>
              <a:rPr lang="zh-CN" altLang="en-US" b="1" dirty="0"/>
              <a:t>（</a:t>
            </a:r>
            <a:r>
              <a:rPr lang="en-US" altLang="zh-CN" b="1" dirty="0"/>
              <a:t>DRAM</a:t>
            </a:r>
            <a:r>
              <a:rPr lang="zh-CN" altLang="en-US" b="1" dirty="0"/>
              <a:t>）</a:t>
            </a:r>
          </a:p>
        </p:txBody>
      </p:sp>
      <p:cxnSp>
        <p:nvCxnSpPr>
          <p:cNvPr id="37" name="直接箭头连接符 36">
            <a:extLst>
              <a:ext uri="{FF2B5EF4-FFF2-40B4-BE49-F238E27FC236}">
                <a16:creationId xmlns:a16="http://schemas.microsoft.com/office/drawing/2014/main" id="{1A8D000C-E97B-4DAB-BAFC-4302B8FB7B91}"/>
              </a:ext>
            </a:extLst>
          </p:cNvPr>
          <p:cNvCxnSpPr/>
          <p:nvPr/>
        </p:nvCxnSpPr>
        <p:spPr>
          <a:xfrm>
            <a:off x="2984360" y="4100485"/>
            <a:ext cx="764336" cy="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1172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6A3BA9F3-7394-4BC0-BC98-4FAB5357837F}"/>
              </a:ext>
            </a:extLst>
          </p:cNvPr>
          <p:cNvSpPr txBox="1"/>
          <p:nvPr/>
        </p:nvSpPr>
        <p:spPr>
          <a:xfrm>
            <a:off x="258930" y="393101"/>
            <a:ext cx="4690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8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缺页（</a:t>
            </a:r>
            <a:r>
              <a:rPr lang="en-US" altLang="zh-CN" sz="28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r>
              <a:rPr lang="zh-CN" altLang="en-US" sz="28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）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aphicFrame>
        <p:nvGraphicFramePr>
          <p:cNvPr id="3" name="表格 4">
            <a:extLst>
              <a:ext uri="{FF2B5EF4-FFF2-40B4-BE49-F238E27FC236}">
                <a16:creationId xmlns:a16="http://schemas.microsoft.com/office/drawing/2014/main" id="{B7997FA9-FCE0-4F95-A725-4E6B33928DDD}"/>
              </a:ext>
            </a:extLst>
          </p:cNvPr>
          <p:cNvGraphicFramePr>
            <a:graphicFrameLocks noGrp="1"/>
          </p:cNvGraphicFramePr>
          <p:nvPr/>
        </p:nvGraphicFramePr>
        <p:xfrm>
          <a:off x="6209718" y="399424"/>
          <a:ext cx="1919213" cy="29260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919213">
                  <a:extLst>
                    <a:ext uri="{9D8B030D-6E8A-4147-A177-3AD203B41FA5}">
                      <a16:colId xmlns:a16="http://schemas.microsoft.com/office/drawing/2014/main" val="2477247681"/>
                    </a:ext>
                  </a:extLst>
                </a:gridCol>
              </a:tblGrid>
              <a:tr h="251278">
                <a:tc>
                  <a:txBody>
                    <a:bodyPr/>
                    <a:lstStyle/>
                    <a:p>
                      <a:r>
                        <a:rPr lang="en-US" altLang="zh-CN" b="1" dirty="0"/>
                        <a:t>VP0</a:t>
                      </a:r>
                      <a:r>
                        <a:rPr lang="zh-CN" altLang="en-US" b="1" dirty="0"/>
                        <a:t>：未缓存的</a:t>
                      </a:r>
                    </a:p>
                  </a:txBody>
                  <a:tcPr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8210207"/>
                  </a:ext>
                </a:extLst>
              </a:tr>
              <a:tr h="2512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>
                          <a:solidFill>
                            <a:srgbClr val="0070C0"/>
                          </a:solidFill>
                        </a:rPr>
                        <a:t>VP1</a:t>
                      </a:r>
                      <a:r>
                        <a:rPr lang="zh-CN" altLang="en-US" b="1" dirty="0">
                          <a:solidFill>
                            <a:srgbClr val="0070C0"/>
                          </a:solidFill>
                        </a:rPr>
                        <a:t>：已缓存的</a:t>
                      </a:r>
                    </a:p>
                  </a:txBody>
                  <a:tcPr>
                    <a:solidFill>
                      <a:schemeClr val="accent1">
                        <a:tint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138942"/>
                  </a:ext>
                </a:extLst>
              </a:tr>
              <a:tr h="2512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>
                          <a:solidFill>
                            <a:srgbClr val="0070C0"/>
                          </a:solidFill>
                        </a:rPr>
                        <a:t>VP2</a:t>
                      </a:r>
                      <a:r>
                        <a:rPr lang="zh-CN" altLang="en-US" b="1" dirty="0">
                          <a:solidFill>
                            <a:srgbClr val="0070C0"/>
                          </a:solidFill>
                        </a:rPr>
                        <a:t>：已缓存的</a:t>
                      </a:r>
                    </a:p>
                  </a:txBody>
                  <a:tcPr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2234533"/>
                  </a:ext>
                </a:extLst>
              </a:tr>
              <a:tr h="2512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VP3</a:t>
                      </a:r>
                      <a:r>
                        <a:rPr lang="zh-CN" altLang="en-US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：未分配的</a:t>
                      </a:r>
                    </a:p>
                  </a:txBody>
                  <a:tcPr>
                    <a:solidFill>
                      <a:schemeClr val="accent1">
                        <a:tint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9380086"/>
                  </a:ext>
                </a:extLst>
              </a:tr>
              <a:tr h="2512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>
                          <a:solidFill>
                            <a:srgbClr val="0070C0"/>
                          </a:solidFill>
                        </a:rPr>
                        <a:t>VP4</a:t>
                      </a:r>
                      <a:r>
                        <a:rPr lang="zh-CN" altLang="en-US" b="1" dirty="0">
                          <a:solidFill>
                            <a:srgbClr val="0070C0"/>
                          </a:solidFill>
                        </a:rPr>
                        <a:t>：已缓存的</a:t>
                      </a:r>
                    </a:p>
                  </a:txBody>
                  <a:tcPr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1773083"/>
                  </a:ext>
                </a:extLst>
              </a:tr>
              <a:tr h="2512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VP5</a:t>
                      </a:r>
                      <a:r>
                        <a:rPr lang="zh-CN" altLang="en-US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：未分配的</a:t>
                      </a:r>
                    </a:p>
                  </a:txBody>
                  <a:tcPr>
                    <a:solidFill>
                      <a:schemeClr val="accent1">
                        <a:tint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610678"/>
                  </a:ext>
                </a:extLst>
              </a:tr>
              <a:tr h="2512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/>
                        <a:t>VP6</a:t>
                      </a:r>
                      <a:r>
                        <a:rPr lang="zh-CN" altLang="en-US" b="1" dirty="0"/>
                        <a:t>：未缓存的</a:t>
                      </a:r>
                    </a:p>
                  </a:txBody>
                  <a:tcPr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2861681"/>
                  </a:ext>
                </a:extLst>
              </a:tr>
              <a:tr h="2512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>
                          <a:solidFill>
                            <a:srgbClr val="0070C0"/>
                          </a:solidFill>
                        </a:rPr>
                        <a:t>VP7</a:t>
                      </a:r>
                      <a:r>
                        <a:rPr lang="zh-CN" altLang="en-US" b="1" dirty="0">
                          <a:solidFill>
                            <a:srgbClr val="0070C0"/>
                          </a:solidFill>
                        </a:rPr>
                        <a:t>：已缓存的</a:t>
                      </a:r>
                    </a:p>
                  </a:txBody>
                  <a:tcPr>
                    <a:solidFill>
                      <a:schemeClr val="accent1">
                        <a:tint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6595857"/>
                  </a:ext>
                </a:extLst>
              </a:tr>
            </a:tbl>
          </a:graphicData>
        </a:graphic>
      </p:graphicFrame>
      <p:graphicFrame>
        <p:nvGraphicFramePr>
          <p:cNvPr id="5" name="表格 5">
            <a:extLst>
              <a:ext uri="{FF2B5EF4-FFF2-40B4-BE49-F238E27FC236}">
                <a16:creationId xmlns:a16="http://schemas.microsoft.com/office/drawing/2014/main" id="{C05CF853-68DA-4001-A7EB-04B25B6C8E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3983606"/>
              </p:ext>
            </p:extLst>
          </p:nvPr>
        </p:nvGraphicFramePr>
        <p:xfrm>
          <a:off x="6209719" y="3532497"/>
          <a:ext cx="1919212" cy="296672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919212">
                  <a:extLst>
                    <a:ext uri="{9D8B030D-6E8A-4147-A177-3AD203B41FA5}">
                      <a16:colId xmlns:a16="http://schemas.microsoft.com/office/drawing/2014/main" val="11352134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b="1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VP0</a:t>
                      </a:r>
                      <a:r>
                        <a:rPr lang="zh-CN" altLang="en-US" b="1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：未缓存的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4964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/>
                        <a:t>VP1</a:t>
                      </a:r>
                      <a:r>
                        <a:rPr lang="zh-CN" altLang="en-US" b="1" dirty="0"/>
                        <a:t>：未缓存的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71681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VP2</a:t>
                      </a:r>
                      <a:r>
                        <a:rPr lang="zh-CN" altLang="en-US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：已缓存的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13048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/>
                        <a:t>VP3</a:t>
                      </a:r>
                      <a:r>
                        <a:rPr lang="zh-CN" altLang="en-US" b="1" dirty="0"/>
                        <a:t>：未缓存的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9255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/>
                        <a:t>VP4</a:t>
                      </a:r>
                      <a:r>
                        <a:rPr lang="zh-CN" altLang="en-US" b="1" dirty="0"/>
                        <a:t>：未缓存的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51630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VP5</a:t>
                      </a:r>
                      <a:r>
                        <a:rPr lang="zh-CN" altLang="en-US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：未分配的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30017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VP6</a:t>
                      </a:r>
                      <a:r>
                        <a:rPr lang="zh-CN" altLang="en-US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：已缓存的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84595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VP7</a:t>
                      </a:r>
                      <a:r>
                        <a:rPr lang="zh-CN" altLang="en-US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：未分配的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2150293"/>
                  </a:ext>
                </a:extLst>
              </a:tr>
            </a:tbl>
          </a:graphicData>
        </a:graphic>
      </p:graphicFrame>
      <p:graphicFrame>
        <p:nvGraphicFramePr>
          <p:cNvPr id="7" name="表格 7">
            <a:extLst>
              <a:ext uri="{FF2B5EF4-FFF2-40B4-BE49-F238E27FC236}">
                <a16:creationId xmlns:a16="http://schemas.microsoft.com/office/drawing/2014/main" id="{5CF5812B-5E3D-4D83-9D7C-A89E62D411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2989174"/>
              </p:ext>
            </p:extLst>
          </p:nvPr>
        </p:nvGraphicFramePr>
        <p:xfrm>
          <a:off x="10307306" y="1299471"/>
          <a:ext cx="1560352" cy="259588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560352">
                  <a:extLst>
                    <a:ext uri="{9D8B030D-6E8A-4147-A177-3AD203B41FA5}">
                      <a16:colId xmlns:a16="http://schemas.microsoft.com/office/drawing/2014/main" val="26506934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PP0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1069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PP1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1017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PP2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77061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PP3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962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PP4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89884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PP5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83949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PP6</a:t>
                      </a:r>
                      <a:endParaRPr lang="zh-CN" altLang="en-US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4915554"/>
                  </a:ext>
                </a:extLst>
              </a:tr>
            </a:tbl>
          </a:graphicData>
        </a:graphic>
      </p:graphicFrame>
      <p:sp>
        <p:nvSpPr>
          <p:cNvPr id="8" name="椭圆 7">
            <a:extLst>
              <a:ext uri="{FF2B5EF4-FFF2-40B4-BE49-F238E27FC236}">
                <a16:creationId xmlns:a16="http://schemas.microsoft.com/office/drawing/2014/main" id="{8CD49914-2361-4F90-BA41-04165623C26E}"/>
              </a:ext>
            </a:extLst>
          </p:cNvPr>
          <p:cNvSpPr/>
          <p:nvPr/>
        </p:nvSpPr>
        <p:spPr>
          <a:xfrm>
            <a:off x="10171650" y="5030535"/>
            <a:ext cx="1669409" cy="478173"/>
          </a:xfrm>
          <a:prstGeom prst="ellipse">
            <a:avLst/>
          </a:prstGeom>
          <a:ln w="44450"/>
          <a:scene3d>
            <a:camera prst="perspectiveRelaxedModerately"/>
            <a:lightRig rig="threePt" dir="t"/>
          </a:scene3d>
          <a:sp3d>
            <a:bevelT h="15240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03A92752-D586-403C-A468-A7355299BD03}"/>
              </a:ext>
            </a:extLst>
          </p:cNvPr>
          <p:cNvSpPr txBox="1"/>
          <p:nvPr/>
        </p:nvSpPr>
        <p:spPr>
          <a:xfrm>
            <a:off x="6209719" y="1442"/>
            <a:ext cx="2417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/>
              <a:t>进程</a:t>
            </a:r>
            <a:r>
              <a:rPr lang="en-US" altLang="zh-CN" b="1" dirty="0"/>
              <a:t>A</a:t>
            </a:r>
            <a:r>
              <a:rPr lang="zh-CN" altLang="en-US" b="1" dirty="0"/>
              <a:t>的虚拟地址空间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183075AD-15F5-4DDD-A5A5-0B7613530F17}"/>
              </a:ext>
            </a:extLst>
          </p:cNvPr>
          <p:cNvSpPr txBox="1"/>
          <p:nvPr/>
        </p:nvSpPr>
        <p:spPr>
          <a:xfrm>
            <a:off x="6209719" y="6480138"/>
            <a:ext cx="2401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/>
              <a:t>进程</a:t>
            </a:r>
            <a:r>
              <a:rPr lang="en-US" altLang="zh-CN" b="1" dirty="0"/>
              <a:t>B</a:t>
            </a:r>
            <a:r>
              <a:rPr lang="zh-CN" altLang="en-US" b="1" dirty="0"/>
              <a:t>的虚拟地址空间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A3A4BC26-1680-4AC9-9ADA-BF44B272216A}"/>
              </a:ext>
            </a:extLst>
          </p:cNvPr>
          <p:cNvSpPr txBox="1"/>
          <p:nvPr/>
        </p:nvSpPr>
        <p:spPr>
          <a:xfrm>
            <a:off x="10703226" y="5508708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disk</a:t>
            </a:r>
            <a:endParaRPr lang="zh-CN" altLang="en-US" b="1" dirty="0"/>
          </a:p>
        </p:txBody>
      </p: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D210A410-AC98-4EEA-B237-59C094B6B960}"/>
              </a:ext>
            </a:extLst>
          </p:cNvPr>
          <p:cNvCxnSpPr>
            <a:cxnSpLocks/>
          </p:cNvCxnSpPr>
          <p:nvPr/>
        </p:nvCxnSpPr>
        <p:spPr>
          <a:xfrm>
            <a:off x="8128931" y="916321"/>
            <a:ext cx="2178375" cy="560131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7DBE0F67-D316-4160-BDBF-F2C21157B5C6}"/>
              </a:ext>
            </a:extLst>
          </p:cNvPr>
          <p:cNvCxnSpPr>
            <a:cxnSpLocks/>
          </p:cNvCxnSpPr>
          <p:nvPr/>
        </p:nvCxnSpPr>
        <p:spPr>
          <a:xfrm>
            <a:off x="8128931" y="1297059"/>
            <a:ext cx="2169898" cy="541483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>
            <a:extLst>
              <a:ext uri="{FF2B5EF4-FFF2-40B4-BE49-F238E27FC236}">
                <a16:creationId xmlns:a16="http://schemas.microsoft.com/office/drawing/2014/main" id="{22EE5F8B-D9E1-40EC-813D-F3CDAAFB7EF9}"/>
              </a:ext>
            </a:extLst>
          </p:cNvPr>
          <p:cNvCxnSpPr>
            <a:cxnSpLocks/>
          </p:cNvCxnSpPr>
          <p:nvPr/>
        </p:nvCxnSpPr>
        <p:spPr>
          <a:xfrm>
            <a:off x="8128931" y="2036911"/>
            <a:ext cx="2169898" cy="219974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D658C4AE-033A-4A2E-8BB4-F13AC90452A7}"/>
              </a:ext>
            </a:extLst>
          </p:cNvPr>
          <p:cNvCxnSpPr>
            <a:cxnSpLocks/>
          </p:cNvCxnSpPr>
          <p:nvPr/>
        </p:nvCxnSpPr>
        <p:spPr>
          <a:xfrm flipV="1">
            <a:off x="8128931" y="2997716"/>
            <a:ext cx="2186852" cy="127013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>
            <a:extLst>
              <a:ext uri="{FF2B5EF4-FFF2-40B4-BE49-F238E27FC236}">
                <a16:creationId xmlns:a16="http://schemas.microsoft.com/office/drawing/2014/main" id="{213E2621-CA01-4B58-A6F3-843A312F5153}"/>
              </a:ext>
            </a:extLst>
          </p:cNvPr>
          <p:cNvCxnSpPr>
            <a:cxnSpLocks/>
            <a:endCxn id="7" idx="1"/>
          </p:cNvCxnSpPr>
          <p:nvPr/>
        </p:nvCxnSpPr>
        <p:spPr>
          <a:xfrm flipV="1">
            <a:off x="8128931" y="2597411"/>
            <a:ext cx="2178375" cy="3328526"/>
          </a:xfrm>
          <a:prstGeom prst="straightConnector1">
            <a:avLst/>
          </a:prstGeom>
          <a:ln w="317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>
            <a:extLst>
              <a:ext uri="{FF2B5EF4-FFF2-40B4-BE49-F238E27FC236}">
                <a16:creationId xmlns:a16="http://schemas.microsoft.com/office/drawing/2014/main" id="{F14741BC-C272-4461-B05F-A698087B6324}"/>
              </a:ext>
            </a:extLst>
          </p:cNvPr>
          <p:cNvCxnSpPr>
            <a:cxnSpLocks/>
          </p:cNvCxnSpPr>
          <p:nvPr/>
        </p:nvCxnSpPr>
        <p:spPr>
          <a:xfrm flipV="1">
            <a:off x="8137408" y="3371223"/>
            <a:ext cx="2161421" cy="1054977"/>
          </a:xfrm>
          <a:prstGeom prst="straightConnector1">
            <a:avLst/>
          </a:prstGeom>
          <a:ln w="317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箭头连接符 29">
            <a:extLst>
              <a:ext uri="{FF2B5EF4-FFF2-40B4-BE49-F238E27FC236}">
                <a16:creationId xmlns:a16="http://schemas.microsoft.com/office/drawing/2014/main" id="{8862FA3E-1C47-4D69-B498-7124647E6D11}"/>
              </a:ext>
            </a:extLst>
          </p:cNvPr>
          <p:cNvCxnSpPr>
            <a:cxnSpLocks/>
          </p:cNvCxnSpPr>
          <p:nvPr/>
        </p:nvCxnSpPr>
        <p:spPr>
          <a:xfrm>
            <a:off x="8145885" y="3692097"/>
            <a:ext cx="2088771" cy="1433576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箭头连接符 32">
            <a:extLst>
              <a:ext uri="{FF2B5EF4-FFF2-40B4-BE49-F238E27FC236}">
                <a16:creationId xmlns:a16="http://schemas.microsoft.com/office/drawing/2014/main" id="{CA492352-A72E-4C87-8880-57996BFCD23D}"/>
              </a:ext>
            </a:extLst>
          </p:cNvPr>
          <p:cNvCxnSpPr/>
          <p:nvPr/>
        </p:nvCxnSpPr>
        <p:spPr>
          <a:xfrm>
            <a:off x="8137408" y="553673"/>
            <a:ext cx="2298497" cy="45720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箭头连接符 33">
            <a:extLst>
              <a:ext uri="{FF2B5EF4-FFF2-40B4-BE49-F238E27FC236}">
                <a16:creationId xmlns:a16="http://schemas.microsoft.com/office/drawing/2014/main" id="{1BF3C1E1-408F-4A24-8912-2B92E963A7AA}"/>
              </a:ext>
            </a:extLst>
          </p:cNvPr>
          <p:cNvCxnSpPr>
            <a:cxnSpLocks/>
          </p:cNvCxnSpPr>
          <p:nvPr/>
        </p:nvCxnSpPr>
        <p:spPr>
          <a:xfrm>
            <a:off x="8153137" y="4090642"/>
            <a:ext cx="2073042" cy="121969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箭头连接符 35">
            <a:extLst>
              <a:ext uri="{FF2B5EF4-FFF2-40B4-BE49-F238E27FC236}">
                <a16:creationId xmlns:a16="http://schemas.microsoft.com/office/drawing/2014/main" id="{4FAEA64A-416B-485F-95BD-82D323DBF2F2}"/>
              </a:ext>
            </a:extLst>
          </p:cNvPr>
          <p:cNvCxnSpPr>
            <a:cxnSpLocks/>
          </p:cNvCxnSpPr>
          <p:nvPr/>
        </p:nvCxnSpPr>
        <p:spPr>
          <a:xfrm>
            <a:off x="8128931" y="4822726"/>
            <a:ext cx="2042718" cy="58800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箭头连接符 37">
            <a:extLst>
              <a:ext uri="{FF2B5EF4-FFF2-40B4-BE49-F238E27FC236}">
                <a16:creationId xmlns:a16="http://schemas.microsoft.com/office/drawing/2014/main" id="{DEE926F4-95FE-4BCC-8416-9055FF079AD0}"/>
              </a:ext>
            </a:extLst>
          </p:cNvPr>
          <p:cNvCxnSpPr>
            <a:cxnSpLocks/>
          </p:cNvCxnSpPr>
          <p:nvPr/>
        </p:nvCxnSpPr>
        <p:spPr>
          <a:xfrm>
            <a:off x="8128931" y="5193580"/>
            <a:ext cx="2105725" cy="43430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933BC818-108B-40FF-9151-BA2A63B82C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6510189"/>
              </p:ext>
            </p:extLst>
          </p:nvPr>
        </p:nvGraphicFramePr>
        <p:xfrm>
          <a:off x="3748696" y="2892417"/>
          <a:ext cx="2401619" cy="3606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89080">
                  <a:extLst>
                    <a:ext uri="{9D8B030D-6E8A-4147-A177-3AD203B41FA5}">
                      <a16:colId xmlns:a16="http://schemas.microsoft.com/office/drawing/2014/main" val="209202458"/>
                    </a:ext>
                  </a:extLst>
                </a:gridCol>
                <a:gridCol w="1712539">
                  <a:extLst>
                    <a:ext uri="{9D8B030D-6E8A-4147-A177-3AD203B41FA5}">
                      <a16:colId xmlns:a16="http://schemas.microsoft.com/office/drawing/2014/main" val="2579823478"/>
                    </a:ext>
                  </a:extLst>
                </a:gridCol>
              </a:tblGrid>
              <a:tr h="369087"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/>
                        <a:t>有效位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/>
                        <a:t>物理页地址</a:t>
                      </a:r>
                      <a:endParaRPr lang="en-US" altLang="zh-CN" b="1" dirty="0"/>
                    </a:p>
                    <a:p>
                      <a:pPr algn="ctr"/>
                      <a:r>
                        <a:rPr lang="zh-CN" altLang="en-US" b="1" dirty="0"/>
                        <a:t>或者磁盘位置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47492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/>
                        <a:t>0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/>
                        <a:t>磁盘</a:t>
                      </a:r>
                      <a:r>
                        <a:rPr lang="en-US" altLang="zh-CN" b="1" dirty="0"/>
                        <a:t>WWW</a:t>
                      </a:r>
                      <a:r>
                        <a:rPr lang="zh-CN" altLang="en-US" b="1" dirty="0"/>
                        <a:t>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73806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/>
                        <a:t>0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b="1" dirty="0"/>
                        <a:t>磁盘</a:t>
                      </a:r>
                      <a:r>
                        <a:rPr lang="en-US" altLang="zh-CN" b="1" dirty="0"/>
                        <a:t>XXX</a:t>
                      </a:r>
                      <a:r>
                        <a:rPr lang="zh-CN" altLang="en-US" b="1" dirty="0"/>
                        <a:t>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7752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/>
                        <a:t>1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/>
                        <a:t>PP5</a:t>
                      </a:r>
                      <a:endParaRPr lang="zh-CN" alt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86854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/>
                        <a:t>0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b="1" dirty="0"/>
                        <a:t>磁盘</a:t>
                      </a:r>
                      <a:r>
                        <a:rPr lang="en-US" altLang="zh-CN" b="1" dirty="0"/>
                        <a:t>YYY</a:t>
                      </a:r>
                      <a:r>
                        <a:rPr lang="zh-CN" altLang="en-US" b="1" dirty="0"/>
                        <a:t>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43702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/>
                        <a:t>0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b="1" dirty="0"/>
                        <a:t>磁盘</a:t>
                      </a:r>
                      <a:r>
                        <a:rPr lang="en-US" altLang="zh-CN" b="1" dirty="0"/>
                        <a:t>ZZZ</a:t>
                      </a:r>
                      <a:r>
                        <a:rPr lang="zh-CN" altLang="en-US" b="1" dirty="0"/>
                        <a:t>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06638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/>
                        <a:t>0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/>
                        <a:t>null</a:t>
                      </a:r>
                      <a:endParaRPr lang="zh-CN" alt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48059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/>
                        <a:t>1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/>
                        <a:t>PP4</a:t>
                      </a:r>
                      <a:endParaRPr lang="zh-CN" alt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0767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/>
                        <a:t>0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/>
                        <a:t>null</a:t>
                      </a:r>
                      <a:endParaRPr lang="zh-CN" alt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9671030"/>
                  </a:ext>
                </a:extLst>
              </a:tr>
            </a:tbl>
          </a:graphicData>
        </a:graphic>
      </p:graphicFrame>
      <p:sp>
        <p:nvSpPr>
          <p:cNvPr id="17" name="椭圆 16">
            <a:extLst>
              <a:ext uri="{FF2B5EF4-FFF2-40B4-BE49-F238E27FC236}">
                <a16:creationId xmlns:a16="http://schemas.microsoft.com/office/drawing/2014/main" id="{D4B223CE-0140-4A05-B196-2D9C7E4AE7A4}"/>
              </a:ext>
            </a:extLst>
          </p:cNvPr>
          <p:cNvSpPr/>
          <p:nvPr/>
        </p:nvSpPr>
        <p:spPr>
          <a:xfrm>
            <a:off x="3912755" y="3895351"/>
            <a:ext cx="340798" cy="36576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83B501F7-27A5-41C7-A206-DE9EFF6FEE17}"/>
              </a:ext>
            </a:extLst>
          </p:cNvPr>
          <p:cNvSpPr/>
          <p:nvPr/>
        </p:nvSpPr>
        <p:spPr>
          <a:xfrm>
            <a:off x="4686872" y="3907762"/>
            <a:ext cx="1236407" cy="36576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6A1E8D13-EEF1-480C-BFFB-EE9AD8F9ED6A}"/>
              </a:ext>
            </a:extLst>
          </p:cNvPr>
          <p:cNvSpPr txBox="1"/>
          <p:nvPr/>
        </p:nvSpPr>
        <p:spPr>
          <a:xfrm>
            <a:off x="10353652" y="550055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/>
              <a:t>物理地址空间</a:t>
            </a:r>
            <a:endParaRPr lang="en-US" altLang="zh-CN" b="1" dirty="0"/>
          </a:p>
          <a:p>
            <a:r>
              <a:rPr lang="zh-CN" altLang="en-US" b="1" dirty="0"/>
              <a:t>（</a:t>
            </a:r>
            <a:r>
              <a:rPr lang="en-US" altLang="zh-CN" b="1" dirty="0"/>
              <a:t>DRAM</a:t>
            </a:r>
            <a:r>
              <a:rPr lang="zh-CN" altLang="en-US" b="1" dirty="0"/>
              <a:t>）</a:t>
            </a:r>
          </a:p>
        </p:txBody>
      </p:sp>
      <p:cxnSp>
        <p:nvCxnSpPr>
          <p:cNvPr id="37" name="直接箭头连接符 36">
            <a:extLst>
              <a:ext uri="{FF2B5EF4-FFF2-40B4-BE49-F238E27FC236}">
                <a16:creationId xmlns:a16="http://schemas.microsoft.com/office/drawing/2014/main" id="{1A8D000C-E97B-4DAB-BAFC-4302B8FB7B91}"/>
              </a:ext>
            </a:extLst>
          </p:cNvPr>
          <p:cNvCxnSpPr/>
          <p:nvPr/>
        </p:nvCxnSpPr>
        <p:spPr>
          <a:xfrm>
            <a:off x="2984360" y="4100485"/>
            <a:ext cx="764336" cy="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本框 28">
            <a:extLst>
              <a:ext uri="{FF2B5EF4-FFF2-40B4-BE49-F238E27FC236}">
                <a16:creationId xmlns:a16="http://schemas.microsoft.com/office/drawing/2014/main" id="{5A6777FA-CC19-41D0-BA84-6484F32D02F5}"/>
              </a:ext>
            </a:extLst>
          </p:cNvPr>
          <p:cNvSpPr txBox="1"/>
          <p:nvPr/>
        </p:nvSpPr>
        <p:spPr>
          <a:xfrm>
            <a:off x="279057" y="1079195"/>
            <a:ext cx="353370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运行进程</a:t>
            </a:r>
            <a:r>
              <a:rPr lang="en-US" altLang="zh-CN" b="1" dirty="0"/>
              <a:t>B</a:t>
            </a:r>
            <a:r>
              <a:rPr lang="zh-CN" altLang="en-US" b="1" dirty="0"/>
              <a:t>的</a:t>
            </a:r>
            <a:r>
              <a:rPr lang="en-US" altLang="zh-CN" b="1" dirty="0"/>
              <a:t>CPU</a:t>
            </a:r>
            <a:r>
              <a:rPr lang="zh-CN" altLang="en-US" b="1" dirty="0"/>
              <a:t>：访问</a:t>
            </a:r>
            <a:r>
              <a:rPr lang="en-US" altLang="zh-CN" b="1" dirty="0"/>
              <a:t>VP1</a:t>
            </a:r>
          </a:p>
          <a:p>
            <a:endParaRPr lang="en-US" altLang="zh-CN" b="1" dirty="0"/>
          </a:p>
          <a:p>
            <a:r>
              <a:rPr lang="zh-CN" altLang="en-US" b="1" dirty="0"/>
              <a:t>查表，发现页无效</a:t>
            </a:r>
            <a:endParaRPr lang="en-US" altLang="zh-CN" b="1" dirty="0"/>
          </a:p>
          <a:p>
            <a:endParaRPr lang="en-US" altLang="zh-CN" b="1" dirty="0"/>
          </a:p>
          <a:p>
            <a:r>
              <a:rPr lang="zh-CN" altLang="en-US" b="1" dirty="0">
                <a:solidFill>
                  <a:schemeClr val="accent4">
                    <a:lumMod val="75000"/>
                  </a:schemeClr>
                </a:solidFill>
              </a:rPr>
              <a:t>触发缺页故障</a:t>
            </a:r>
            <a:endParaRPr lang="en-US" altLang="zh-CN" b="1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en-US" altLang="zh-CN" b="1" dirty="0"/>
          </a:p>
          <a:p>
            <a:r>
              <a:rPr lang="zh-CN" altLang="en-US" b="1" dirty="0"/>
              <a:t>页在磁盘里，尝试调入</a:t>
            </a:r>
            <a:endParaRPr lang="en-US" altLang="zh-CN" b="1" dirty="0"/>
          </a:p>
          <a:p>
            <a:endParaRPr lang="en-US" altLang="zh-CN" b="1" dirty="0"/>
          </a:p>
          <a:p>
            <a:r>
              <a:rPr lang="zh-CN" altLang="en-US" b="1" dirty="0"/>
              <a:t>发现</a:t>
            </a:r>
            <a:r>
              <a:rPr lang="en-US" altLang="zh-CN" b="1" dirty="0"/>
              <a:t>DRAM</a:t>
            </a:r>
            <a:r>
              <a:rPr lang="zh-CN" altLang="en-US" b="1" dirty="0"/>
              <a:t>缓存已满，选择逐出页，假设选择</a:t>
            </a:r>
            <a:r>
              <a:rPr lang="en-US" altLang="zh-CN" b="1" dirty="0"/>
              <a:t>PP6</a:t>
            </a:r>
            <a:r>
              <a:rPr lang="zh-CN" altLang="en-US" b="1" dirty="0"/>
              <a:t>（</a:t>
            </a:r>
            <a:r>
              <a:rPr lang="en-US" altLang="zh-CN" b="1" dirty="0"/>
              <a:t>VP0</a:t>
            </a:r>
            <a:r>
              <a:rPr lang="zh-CN" altLang="en-US" b="1" dirty="0"/>
              <a:t>）</a:t>
            </a:r>
            <a:endParaRPr lang="en-US" altLang="zh-CN" b="1" dirty="0"/>
          </a:p>
          <a:p>
            <a:endParaRPr lang="en-US" altLang="zh-CN" b="1" dirty="0"/>
          </a:p>
          <a:p>
            <a:r>
              <a:rPr lang="zh-CN" altLang="en-US" b="1" dirty="0"/>
              <a:t>将</a:t>
            </a:r>
            <a:r>
              <a:rPr lang="en-US" altLang="zh-CN" b="1" dirty="0"/>
              <a:t>VP0</a:t>
            </a:r>
            <a:r>
              <a:rPr lang="zh-CN" altLang="en-US" b="1" dirty="0"/>
              <a:t>放入磁盘</a:t>
            </a:r>
            <a:endParaRPr lang="en-US" altLang="zh-CN" b="1" dirty="0"/>
          </a:p>
          <a:p>
            <a:r>
              <a:rPr lang="zh-CN" altLang="en-US" b="1" dirty="0"/>
              <a:t>并标记</a:t>
            </a:r>
            <a:r>
              <a:rPr lang="en-US" altLang="zh-CN" b="1" dirty="0"/>
              <a:t>VP0</a:t>
            </a:r>
            <a:r>
              <a:rPr lang="zh-CN" altLang="en-US" b="1" dirty="0"/>
              <a:t>的</a:t>
            </a:r>
            <a:r>
              <a:rPr lang="en-US" altLang="zh-CN" b="1" dirty="0"/>
              <a:t>PTE</a:t>
            </a:r>
          </a:p>
        </p:txBody>
      </p:sp>
    </p:spTree>
    <p:extLst>
      <p:ext uri="{BB962C8B-B14F-4D97-AF65-F5344CB8AC3E}">
        <p14:creationId xmlns:p14="http://schemas.microsoft.com/office/powerpoint/2010/main" val="3273486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文本框 26">
            <a:extLst>
              <a:ext uri="{FF2B5EF4-FFF2-40B4-BE49-F238E27FC236}">
                <a16:creationId xmlns:a16="http://schemas.microsoft.com/office/drawing/2014/main" id="{38CE4F80-CF80-475B-B394-6BC591D032AE}"/>
              </a:ext>
            </a:extLst>
          </p:cNvPr>
          <p:cNvSpPr txBox="1"/>
          <p:nvPr/>
        </p:nvSpPr>
        <p:spPr>
          <a:xfrm>
            <a:off x="279057" y="1079195"/>
            <a:ext cx="353370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运行进程</a:t>
            </a:r>
            <a:r>
              <a:rPr lang="en-US" altLang="zh-CN" b="1" dirty="0"/>
              <a:t>B</a:t>
            </a:r>
            <a:r>
              <a:rPr lang="zh-CN" altLang="en-US" b="1" dirty="0"/>
              <a:t>的</a:t>
            </a:r>
            <a:r>
              <a:rPr lang="en-US" altLang="zh-CN" b="1" dirty="0"/>
              <a:t>CPU</a:t>
            </a:r>
            <a:r>
              <a:rPr lang="zh-CN" altLang="en-US" b="1" dirty="0"/>
              <a:t>：访问</a:t>
            </a:r>
            <a:r>
              <a:rPr lang="en-US" altLang="zh-CN" b="1" dirty="0"/>
              <a:t>VP1</a:t>
            </a:r>
          </a:p>
          <a:p>
            <a:endParaRPr lang="en-US" altLang="zh-CN" b="1" dirty="0"/>
          </a:p>
          <a:p>
            <a:r>
              <a:rPr lang="zh-CN" altLang="en-US" b="1" dirty="0"/>
              <a:t>查表，发现页无效</a:t>
            </a:r>
            <a:endParaRPr lang="en-US" altLang="zh-CN" b="1" dirty="0"/>
          </a:p>
          <a:p>
            <a:endParaRPr lang="en-US" altLang="zh-CN" b="1" dirty="0"/>
          </a:p>
          <a:p>
            <a:r>
              <a:rPr lang="zh-CN" altLang="en-US" b="1" dirty="0">
                <a:solidFill>
                  <a:schemeClr val="accent4">
                    <a:lumMod val="75000"/>
                  </a:schemeClr>
                </a:solidFill>
              </a:rPr>
              <a:t>触发缺页故障</a:t>
            </a:r>
            <a:endParaRPr lang="en-US" altLang="zh-CN" b="1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en-US" altLang="zh-CN" b="1" dirty="0"/>
          </a:p>
          <a:p>
            <a:r>
              <a:rPr lang="zh-CN" altLang="en-US" b="1" dirty="0"/>
              <a:t>页在磁盘里，尝试调入</a:t>
            </a:r>
            <a:endParaRPr lang="en-US" altLang="zh-CN" b="1" dirty="0"/>
          </a:p>
          <a:p>
            <a:endParaRPr lang="en-US" altLang="zh-CN" b="1" dirty="0"/>
          </a:p>
          <a:p>
            <a:r>
              <a:rPr lang="zh-CN" altLang="en-US" b="1" dirty="0"/>
              <a:t>发现</a:t>
            </a:r>
            <a:r>
              <a:rPr lang="en-US" altLang="zh-CN" b="1" dirty="0"/>
              <a:t>DRAM</a:t>
            </a:r>
            <a:r>
              <a:rPr lang="zh-CN" altLang="en-US" b="1" dirty="0"/>
              <a:t>缓存已满，选择逐出页，假设选择</a:t>
            </a:r>
            <a:r>
              <a:rPr lang="en-US" altLang="zh-CN" b="1" dirty="0"/>
              <a:t>PP6</a:t>
            </a:r>
            <a:r>
              <a:rPr lang="zh-CN" altLang="en-US" b="1" dirty="0"/>
              <a:t>（</a:t>
            </a:r>
            <a:r>
              <a:rPr lang="en-US" altLang="zh-CN" b="1" dirty="0"/>
              <a:t>VP0</a:t>
            </a:r>
            <a:r>
              <a:rPr lang="zh-CN" altLang="en-US" b="1" dirty="0"/>
              <a:t>）</a:t>
            </a:r>
            <a:endParaRPr lang="en-US" altLang="zh-CN" b="1" dirty="0"/>
          </a:p>
          <a:p>
            <a:endParaRPr lang="en-US" altLang="zh-CN" b="1" dirty="0"/>
          </a:p>
          <a:p>
            <a:r>
              <a:rPr lang="zh-CN" altLang="en-US" b="1" dirty="0"/>
              <a:t>将</a:t>
            </a:r>
            <a:r>
              <a:rPr lang="en-US" altLang="zh-CN" b="1" dirty="0"/>
              <a:t>VP0</a:t>
            </a:r>
            <a:r>
              <a:rPr lang="zh-CN" altLang="en-US" b="1" dirty="0"/>
              <a:t>放入磁盘</a:t>
            </a:r>
            <a:endParaRPr lang="en-US" altLang="zh-CN" b="1" dirty="0"/>
          </a:p>
          <a:p>
            <a:r>
              <a:rPr lang="zh-CN" altLang="en-US" b="1" dirty="0"/>
              <a:t>并标记</a:t>
            </a:r>
            <a:r>
              <a:rPr lang="en-US" altLang="zh-CN" b="1" dirty="0"/>
              <a:t>VP0</a:t>
            </a:r>
            <a:r>
              <a:rPr lang="zh-CN" altLang="en-US" b="1" dirty="0"/>
              <a:t>的</a:t>
            </a:r>
            <a:r>
              <a:rPr lang="en-US" altLang="zh-CN" b="1" dirty="0"/>
              <a:t>PTE</a:t>
            </a:r>
          </a:p>
          <a:p>
            <a:endParaRPr lang="en-US" altLang="zh-CN" b="1" dirty="0"/>
          </a:p>
          <a:p>
            <a:r>
              <a:rPr lang="zh-CN" altLang="en-US" b="1" dirty="0"/>
              <a:t>将</a:t>
            </a:r>
            <a:r>
              <a:rPr lang="en-US" altLang="zh-CN" b="1" dirty="0"/>
              <a:t>VP1</a:t>
            </a:r>
            <a:r>
              <a:rPr lang="zh-CN" altLang="en-US" b="1" dirty="0"/>
              <a:t>从磁盘中取出，放到</a:t>
            </a:r>
            <a:r>
              <a:rPr lang="en-US" altLang="zh-CN" b="1" dirty="0"/>
              <a:t>DRAM</a:t>
            </a:r>
            <a:r>
              <a:rPr lang="zh-CN" altLang="en-US" b="1" dirty="0"/>
              <a:t>中，并标记</a:t>
            </a:r>
            <a:r>
              <a:rPr lang="en-US" altLang="zh-CN" b="1" dirty="0"/>
              <a:t>VP1</a:t>
            </a:r>
            <a:r>
              <a:rPr lang="zh-CN" altLang="en-US" b="1" dirty="0"/>
              <a:t>的</a:t>
            </a:r>
            <a:r>
              <a:rPr lang="en-US" altLang="zh-CN" b="1" dirty="0"/>
              <a:t>PTE</a:t>
            </a:r>
          </a:p>
          <a:p>
            <a:endParaRPr lang="en-US" altLang="zh-CN" b="1" dirty="0"/>
          </a:p>
          <a:p>
            <a:r>
              <a:rPr lang="zh-CN" altLang="en-US" b="1" dirty="0">
                <a:solidFill>
                  <a:schemeClr val="accent4">
                    <a:lumMod val="75000"/>
                  </a:schemeClr>
                </a:solidFill>
              </a:rPr>
              <a:t>从缺页故障返回</a:t>
            </a:r>
            <a:endParaRPr lang="en-US" altLang="zh-CN" b="1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en-US" altLang="zh-CN" b="1" dirty="0"/>
          </a:p>
          <a:p>
            <a:r>
              <a:rPr lang="zh-CN" altLang="en-US" b="1" dirty="0"/>
              <a:t>再次访问</a:t>
            </a:r>
            <a:r>
              <a:rPr lang="en-US" altLang="zh-CN" b="1" dirty="0"/>
              <a:t>VP1</a:t>
            </a:r>
            <a:r>
              <a:rPr lang="zh-CN" altLang="en-US" b="1" dirty="0"/>
              <a:t>，则成功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A3BA9F3-7394-4BC0-BC98-4FAB5357837F}"/>
              </a:ext>
            </a:extLst>
          </p:cNvPr>
          <p:cNvSpPr txBox="1"/>
          <p:nvPr/>
        </p:nvSpPr>
        <p:spPr>
          <a:xfrm>
            <a:off x="258930" y="393101"/>
            <a:ext cx="4690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8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缺页（</a:t>
            </a:r>
            <a:r>
              <a:rPr lang="en-US" altLang="zh-CN" sz="28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r>
              <a:rPr lang="zh-CN" altLang="en-US" sz="28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）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aphicFrame>
        <p:nvGraphicFramePr>
          <p:cNvPr id="3" name="表格 4">
            <a:extLst>
              <a:ext uri="{FF2B5EF4-FFF2-40B4-BE49-F238E27FC236}">
                <a16:creationId xmlns:a16="http://schemas.microsoft.com/office/drawing/2014/main" id="{B7997FA9-FCE0-4F95-A725-4E6B33928DDD}"/>
              </a:ext>
            </a:extLst>
          </p:cNvPr>
          <p:cNvGraphicFramePr>
            <a:graphicFrameLocks noGrp="1"/>
          </p:cNvGraphicFramePr>
          <p:nvPr/>
        </p:nvGraphicFramePr>
        <p:xfrm>
          <a:off x="6209718" y="399424"/>
          <a:ext cx="1919213" cy="29260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919213">
                  <a:extLst>
                    <a:ext uri="{9D8B030D-6E8A-4147-A177-3AD203B41FA5}">
                      <a16:colId xmlns:a16="http://schemas.microsoft.com/office/drawing/2014/main" val="2477247681"/>
                    </a:ext>
                  </a:extLst>
                </a:gridCol>
              </a:tblGrid>
              <a:tr h="251278">
                <a:tc>
                  <a:txBody>
                    <a:bodyPr/>
                    <a:lstStyle/>
                    <a:p>
                      <a:r>
                        <a:rPr lang="en-US" altLang="zh-CN" b="1" dirty="0"/>
                        <a:t>VP0</a:t>
                      </a:r>
                      <a:r>
                        <a:rPr lang="zh-CN" altLang="en-US" b="1" dirty="0"/>
                        <a:t>：未缓存的</a:t>
                      </a:r>
                    </a:p>
                  </a:txBody>
                  <a:tcPr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8210207"/>
                  </a:ext>
                </a:extLst>
              </a:tr>
              <a:tr h="2512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>
                          <a:solidFill>
                            <a:srgbClr val="0070C0"/>
                          </a:solidFill>
                        </a:rPr>
                        <a:t>VP1</a:t>
                      </a:r>
                      <a:r>
                        <a:rPr lang="zh-CN" altLang="en-US" b="1" dirty="0">
                          <a:solidFill>
                            <a:srgbClr val="0070C0"/>
                          </a:solidFill>
                        </a:rPr>
                        <a:t>：已缓存的</a:t>
                      </a:r>
                    </a:p>
                  </a:txBody>
                  <a:tcPr>
                    <a:solidFill>
                      <a:schemeClr val="accent1">
                        <a:tint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138942"/>
                  </a:ext>
                </a:extLst>
              </a:tr>
              <a:tr h="2512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>
                          <a:solidFill>
                            <a:srgbClr val="0070C0"/>
                          </a:solidFill>
                        </a:rPr>
                        <a:t>VP2</a:t>
                      </a:r>
                      <a:r>
                        <a:rPr lang="zh-CN" altLang="en-US" b="1" dirty="0">
                          <a:solidFill>
                            <a:srgbClr val="0070C0"/>
                          </a:solidFill>
                        </a:rPr>
                        <a:t>：已缓存的</a:t>
                      </a:r>
                    </a:p>
                  </a:txBody>
                  <a:tcPr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2234533"/>
                  </a:ext>
                </a:extLst>
              </a:tr>
              <a:tr h="2512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VP3</a:t>
                      </a:r>
                      <a:r>
                        <a:rPr lang="zh-CN" altLang="en-US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：未分配的</a:t>
                      </a:r>
                    </a:p>
                  </a:txBody>
                  <a:tcPr>
                    <a:solidFill>
                      <a:schemeClr val="accent1">
                        <a:tint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9380086"/>
                  </a:ext>
                </a:extLst>
              </a:tr>
              <a:tr h="2512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>
                          <a:solidFill>
                            <a:srgbClr val="0070C0"/>
                          </a:solidFill>
                        </a:rPr>
                        <a:t>VP4</a:t>
                      </a:r>
                      <a:r>
                        <a:rPr lang="zh-CN" altLang="en-US" b="1" dirty="0">
                          <a:solidFill>
                            <a:srgbClr val="0070C0"/>
                          </a:solidFill>
                        </a:rPr>
                        <a:t>：已缓存的</a:t>
                      </a:r>
                    </a:p>
                  </a:txBody>
                  <a:tcPr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1773083"/>
                  </a:ext>
                </a:extLst>
              </a:tr>
              <a:tr h="2512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VP5</a:t>
                      </a:r>
                      <a:r>
                        <a:rPr lang="zh-CN" altLang="en-US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：未分配的</a:t>
                      </a:r>
                    </a:p>
                  </a:txBody>
                  <a:tcPr>
                    <a:solidFill>
                      <a:schemeClr val="accent1">
                        <a:tint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610678"/>
                  </a:ext>
                </a:extLst>
              </a:tr>
              <a:tr h="2512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/>
                        <a:t>VP6</a:t>
                      </a:r>
                      <a:r>
                        <a:rPr lang="zh-CN" altLang="en-US" b="1" dirty="0"/>
                        <a:t>：未缓存的</a:t>
                      </a:r>
                    </a:p>
                  </a:txBody>
                  <a:tcPr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2861681"/>
                  </a:ext>
                </a:extLst>
              </a:tr>
              <a:tr h="2512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>
                          <a:solidFill>
                            <a:srgbClr val="0070C0"/>
                          </a:solidFill>
                        </a:rPr>
                        <a:t>VP7</a:t>
                      </a:r>
                      <a:r>
                        <a:rPr lang="zh-CN" altLang="en-US" b="1" dirty="0">
                          <a:solidFill>
                            <a:srgbClr val="0070C0"/>
                          </a:solidFill>
                        </a:rPr>
                        <a:t>：已缓存的</a:t>
                      </a:r>
                    </a:p>
                  </a:txBody>
                  <a:tcPr>
                    <a:solidFill>
                      <a:schemeClr val="accent1">
                        <a:tint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6595857"/>
                  </a:ext>
                </a:extLst>
              </a:tr>
            </a:tbl>
          </a:graphicData>
        </a:graphic>
      </p:graphicFrame>
      <p:graphicFrame>
        <p:nvGraphicFramePr>
          <p:cNvPr id="5" name="表格 5">
            <a:extLst>
              <a:ext uri="{FF2B5EF4-FFF2-40B4-BE49-F238E27FC236}">
                <a16:creationId xmlns:a16="http://schemas.microsoft.com/office/drawing/2014/main" id="{C05CF853-68DA-4001-A7EB-04B25B6C8EF9}"/>
              </a:ext>
            </a:extLst>
          </p:cNvPr>
          <p:cNvGraphicFramePr>
            <a:graphicFrameLocks noGrp="1"/>
          </p:cNvGraphicFramePr>
          <p:nvPr/>
        </p:nvGraphicFramePr>
        <p:xfrm>
          <a:off x="6209719" y="3532497"/>
          <a:ext cx="1919212" cy="296672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919212">
                  <a:extLst>
                    <a:ext uri="{9D8B030D-6E8A-4147-A177-3AD203B41FA5}">
                      <a16:colId xmlns:a16="http://schemas.microsoft.com/office/drawing/2014/main" val="11352134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b="1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VP0</a:t>
                      </a:r>
                      <a:r>
                        <a:rPr lang="zh-CN" altLang="en-US" b="1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：未缓存的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4964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/>
                        <a:t>VP1</a:t>
                      </a:r>
                      <a:r>
                        <a:rPr lang="zh-CN" altLang="en-US" b="1" dirty="0"/>
                        <a:t>：未缓存的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71681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VP2</a:t>
                      </a:r>
                      <a:r>
                        <a:rPr lang="zh-CN" altLang="en-US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：已缓存的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13048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/>
                        <a:t>VP3</a:t>
                      </a:r>
                      <a:r>
                        <a:rPr lang="zh-CN" altLang="en-US" b="1" dirty="0"/>
                        <a:t>：未缓存的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9255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/>
                        <a:t>VP4</a:t>
                      </a:r>
                      <a:r>
                        <a:rPr lang="zh-CN" altLang="en-US" b="1" dirty="0"/>
                        <a:t>：未缓存的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51630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VP5</a:t>
                      </a:r>
                      <a:r>
                        <a:rPr lang="zh-CN" altLang="en-US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：未分配的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30017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VP6</a:t>
                      </a:r>
                      <a:r>
                        <a:rPr lang="zh-CN" altLang="en-US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：已缓存的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84595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VP7</a:t>
                      </a:r>
                      <a:r>
                        <a:rPr lang="zh-CN" altLang="en-US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：未分配的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2150293"/>
                  </a:ext>
                </a:extLst>
              </a:tr>
            </a:tbl>
          </a:graphicData>
        </a:graphic>
      </p:graphicFrame>
      <p:graphicFrame>
        <p:nvGraphicFramePr>
          <p:cNvPr id="7" name="表格 7">
            <a:extLst>
              <a:ext uri="{FF2B5EF4-FFF2-40B4-BE49-F238E27FC236}">
                <a16:creationId xmlns:a16="http://schemas.microsoft.com/office/drawing/2014/main" id="{5CF5812B-5E3D-4D83-9D7C-A89E62D411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5900201"/>
              </p:ext>
            </p:extLst>
          </p:nvPr>
        </p:nvGraphicFramePr>
        <p:xfrm>
          <a:off x="10307306" y="1299471"/>
          <a:ext cx="1560352" cy="259588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560352">
                  <a:extLst>
                    <a:ext uri="{9D8B030D-6E8A-4147-A177-3AD203B41FA5}">
                      <a16:colId xmlns:a16="http://schemas.microsoft.com/office/drawing/2014/main" val="26506934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PP0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1069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PP1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1017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PP2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77061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PP3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962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PP4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89884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PP5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83949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PP6</a:t>
                      </a:r>
                      <a:endParaRPr lang="zh-CN" alt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4915554"/>
                  </a:ext>
                </a:extLst>
              </a:tr>
            </a:tbl>
          </a:graphicData>
        </a:graphic>
      </p:graphicFrame>
      <p:sp>
        <p:nvSpPr>
          <p:cNvPr id="8" name="椭圆 7">
            <a:extLst>
              <a:ext uri="{FF2B5EF4-FFF2-40B4-BE49-F238E27FC236}">
                <a16:creationId xmlns:a16="http://schemas.microsoft.com/office/drawing/2014/main" id="{8CD49914-2361-4F90-BA41-04165623C26E}"/>
              </a:ext>
            </a:extLst>
          </p:cNvPr>
          <p:cNvSpPr/>
          <p:nvPr/>
        </p:nvSpPr>
        <p:spPr>
          <a:xfrm>
            <a:off x="10171650" y="5030535"/>
            <a:ext cx="1669409" cy="478173"/>
          </a:xfrm>
          <a:prstGeom prst="ellipse">
            <a:avLst/>
          </a:prstGeom>
          <a:ln w="44450"/>
          <a:scene3d>
            <a:camera prst="perspectiveRelaxedModerately"/>
            <a:lightRig rig="threePt" dir="t"/>
          </a:scene3d>
          <a:sp3d>
            <a:bevelT h="15240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03A92752-D586-403C-A468-A7355299BD03}"/>
              </a:ext>
            </a:extLst>
          </p:cNvPr>
          <p:cNvSpPr txBox="1"/>
          <p:nvPr/>
        </p:nvSpPr>
        <p:spPr>
          <a:xfrm>
            <a:off x="6209719" y="1442"/>
            <a:ext cx="2417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/>
              <a:t>进程</a:t>
            </a:r>
            <a:r>
              <a:rPr lang="en-US" altLang="zh-CN" b="1" dirty="0"/>
              <a:t>A</a:t>
            </a:r>
            <a:r>
              <a:rPr lang="zh-CN" altLang="en-US" b="1" dirty="0"/>
              <a:t>的虚拟地址空间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183075AD-15F5-4DDD-A5A5-0B7613530F17}"/>
              </a:ext>
            </a:extLst>
          </p:cNvPr>
          <p:cNvSpPr txBox="1"/>
          <p:nvPr/>
        </p:nvSpPr>
        <p:spPr>
          <a:xfrm>
            <a:off x="6209719" y="6480138"/>
            <a:ext cx="2401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/>
              <a:t>进程</a:t>
            </a:r>
            <a:r>
              <a:rPr lang="en-US" altLang="zh-CN" b="1" dirty="0"/>
              <a:t>B</a:t>
            </a:r>
            <a:r>
              <a:rPr lang="zh-CN" altLang="en-US" b="1" dirty="0"/>
              <a:t>的虚拟地址空间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A3A4BC26-1680-4AC9-9ADA-BF44B272216A}"/>
              </a:ext>
            </a:extLst>
          </p:cNvPr>
          <p:cNvSpPr txBox="1"/>
          <p:nvPr/>
        </p:nvSpPr>
        <p:spPr>
          <a:xfrm>
            <a:off x="10703226" y="5508708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disk</a:t>
            </a:r>
            <a:endParaRPr lang="zh-CN" altLang="en-US" b="1" dirty="0"/>
          </a:p>
        </p:txBody>
      </p: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D210A410-AC98-4EEA-B237-59C094B6B960}"/>
              </a:ext>
            </a:extLst>
          </p:cNvPr>
          <p:cNvCxnSpPr>
            <a:cxnSpLocks/>
          </p:cNvCxnSpPr>
          <p:nvPr/>
        </p:nvCxnSpPr>
        <p:spPr>
          <a:xfrm>
            <a:off x="8128931" y="916321"/>
            <a:ext cx="2178375" cy="560131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7DBE0F67-D316-4160-BDBF-F2C21157B5C6}"/>
              </a:ext>
            </a:extLst>
          </p:cNvPr>
          <p:cNvCxnSpPr>
            <a:cxnSpLocks/>
          </p:cNvCxnSpPr>
          <p:nvPr/>
        </p:nvCxnSpPr>
        <p:spPr>
          <a:xfrm>
            <a:off x="8128931" y="1297059"/>
            <a:ext cx="2169898" cy="541483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>
            <a:extLst>
              <a:ext uri="{FF2B5EF4-FFF2-40B4-BE49-F238E27FC236}">
                <a16:creationId xmlns:a16="http://schemas.microsoft.com/office/drawing/2014/main" id="{22EE5F8B-D9E1-40EC-813D-F3CDAAFB7EF9}"/>
              </a:ext>
            </a:extLst>
          </p:cNvPr>
          <p:cNvCxnSpPr>
            <a:cxnSpLocks/>
          </p:cNvCxnSpPr>
          <p:nvPr/>
        </p:nvCxnSpPr>
        <p:spPr>
          <a:xfrm>
            <a:off x="8128931" y="2036911"/>
            <a:ext cx="2169898" cy="219974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D658C4AE-033A-4A2E-8BB4-F13AC90452A7}"/>
              </a:ext>
            </a:extLst>
          </p:cNvPr>
          <p:cNvCxnSpPr>
            <a:cxnSpLocks/>
          </p:cNvCxnSpPr>
          <p:nvPr/>
        </p:nvCxnSpPr>
        <p:spPr>
          <a:xfrm flipV="1">
            <a:off x="8128931" y="2997716"/>
            <a:ext cx="2186852" cy="127013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>
            <a:extLst>
              <a:ext uri="{FF2B5EF4-FFF2-40B4-BE49-F238E27FC236}">
                <a16:creationId xmlns:a16="http://schemas.microsoft.com/office/drawing/2014/main" id="{213E2621-CA01-4B58-A6F3-843A312F5153}"/>
              </a:ext>
            </a:extLst>
          </p:cNvPr>
          <p:cNvCxnSpPr>
            <a:cxnSpLocks/>
            <a:endCxn id="7" idx="1"/>
          </p:cNvCxnSpPr>
          <p:nvPr/>
        </p:nvCxnSpPr>
        <p:spPr>
          <a:xfrm flipV="1">
            <a:off x="8128931" y="2597411"/>
            <a:ext cx="2178375" cy="3328526"/>
          </a:xfrm>
          <a:prstGeom prst="straightConnector1">
            <a:avLst/>
          </a:prstGeom>
          <a:ln w="317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>
            <a:extLst>
              <a:ext uri="{FF2B5EF4-FFF2-40B4-BE49-F238E27FC236}">
                <a16:creationId xmlns:a16="http://schemas.microsoft.com/office/drawing/2014/main" id="{F14741BC-C272-4461-B05F-A698087B6324}"/>
              </a:ext>
            </a:extLst>
          </p:cNvPr>
          <p:cNvCxnSpPr>
            <a:cxnSpLocks/>
          </p:cNvCxnSpPr>
          <p:nvPr/>
        </p:nvCxnSpPr>
        <p:spPr>
          <a:xfrm flipV="1">
            <a:off x="8137408" y="3371223"/>
            <a:ext cx="2161421" cy="1054977"/>
          </a:xfrm>
          <a:prstGeom prst="straightConnector1">
            <a:avLst/>
          </a:prstGeom>
          <a:ln w="317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箭头连接符 29">
            <a:extLst>
              <a:ext uri="{FF2B5EF4-FFF2-40B4-BE49-F238E27FC236}">
                <a16:creationId xmlns:a16="http://schemas.microsoft.com/office/drawing/2014/main" id="{8862FA3E-1C47-4D69-B498-7124647E6D11}"/>
              </a:ext>
            </a:extLst>
          </p:cNvPr>
          <p:cNvCxnSpPr>
            <a:cxnSpLocks/>
          </p:cNvCxnSpPr>
          <p:nvPr/>
        </p:nvCxnSpPr>
        <p:spPr>
          <a:xfrm>
            <a:off x="8145885" y="3692097"/>
            <a:ext cx="2088771" cy="1433576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箭头连接符 32">
            <a:extLst>
              <a:ext uri="{FF2B5EF4-FFF2-40B4-BE49-F238E27FC236}">
                <a16:creationId xmlns:a16="http://schemas.microsoft.com/office/drawing/2014/main" id="{CA492352-A72E-4C87-8880-57996BFCD23D}"/>
              </a:ext>
            </a:extLst>
          </p:cNvPr>
          <p:cNvCxnSpPr/>
          <p:nvPr/>
        </p:nvCxnSpPr>
        <p:spPr>
          <a:xfrm>
            <a:off x="8137408" y="553673"/>
            <a:ext cx="2298497" cy="45720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箭头连接符 33">
            <a:extLst>
              <a:ext uri="{FF2B5EF4-FFF2-40B4-BE49-F238E27FC236}">
                <a16:creationId xmlns:a16="http://schemas.microsoft.com/office/drawing/2014/main" id="{1BF3C1E1-408F-4A24-8912-2B92E963A7AA}"/>
              </a:ext>
            </a:extLst>
          </p:cNvPr>
          <p:cNvCxnSpPr>
            <a:cxnSpLocks/>
          </p:cNvCxnSpPr>
          <p:nvPr/>
        </p:nvCxnSpPr>
        <p:spPr>
          <a:xfrm flipV="1">
            <a:off x="8153137" y="3692097"/>
            <a:ext cx="2145692" cy="398545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箭头连接符 35">
            <a:extLst>
              <a:ext uri="{FF2B5EF4-FFF2-40B4-BE49-F238E27FC236}">
                <a16:creationId xmlns:a16="http://schemas.microsoft.com/office/drawing/2014/main" id="{4FAEA64A-416B-485F-95BD-82D323DBF2F2}"/>
              </a:ext>
            </a:extLst>
          </p:cNvPr>
          <p:cNvCxnSpPr>
            <a:cxnSpLocks/>
          </p:cNvCxnSpPr>
          <p:nvPr/>
        </p:nvCxnSpPr>
        <p:spPr>
          <a:xfrm>
            <a:off x="8128931" y="4822726"/>
            <a:ext cx="2042718" cy="58800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箭头连接符 37">
            <a:extLst>
              <a:ext uri="{FF2B5EF4-FFF2-40B4-BE49-F238E27FC236}">
                <a16:creationId xmlns:a16="http://schemas.microsoft.com/office/drawing/2014/main" id="{DEE926F4-95FE-4BCC-8416-9055FF079AD0}"/>
              </a:ext>
            </a:extLst>
          </p:cNvPr>
          <p:cNvCxnSpPr>
            <a:cxnSpLocks/>
          </p:cNvCxnSpPr>
          <p:nvPr/>
        </p:nvCxnSpPr>
        <p:spPr>
          <a:xfrm>
            <a:off x="8128931" y="5193580"/>
            <a:ext cx="2105725" cy="43430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933BC818-108B-40FF-9151-BA2A63B82C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6768316"/>
              </p:ext>
            </p:extLst>
          </p:nvPr>
        </p:nvGraphicFramePr>
        <p:xfrm>
          <a:off x="3748696" y="2892417"/>
          <a:ext cx="2401619" cy="3606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89080">
                  <a:extLst>
                    <a:ext uri="{9D8B030D-6E8A-4147-A177-3AD203B41FA5}">
                      <a16:colId xmlns:a16="http://schemas.microsoft.com/office/drawing/2014/main" val="209202458"/>
                    </a:ext>
                  </a:extLst>
                </a:gridCol>
                <a:gridCol w="1712539">
                  <a:extLst>
                    <a:ext uri="{9D8B030D-6E8A-4147-A177-3AD203B41FA5}">
                      <a16:colId xmlns:a16="http://schemas.microsoft.com/office/drawing/2014/main" val="2579823478"/>
                    </a:ext>
                  </a:extLst>
                </a:gridCol>
              </a:tblGrid>
              <a:tr h="369087"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/>
                        <a:t>有效位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/>
                        <a:t>物理页地址</a:t>
                      </a:r>
                      <a:endParaRPr lang="en-US" altLang="zh-CN" b="1" dirty="0"/>
                    </a:p>
                    <a:p>
                      <a:pPr algn="ctr"/>
                      <a:r>
                        <a:rPr lang="zh-CN" altLang="en-US" b="1" dirty="0"/>
                        <a:t>或者磁盘位置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47492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/>
                        <a:t>0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/>
                        <a:t>磁盘</a:t>
                      </a:r>
                      <a:r>
                        <a:rPr lang="en-US" altLang="zh-CN" b="1" dirty="0"/>
                        <a:t>WWW</a:t>
                      </a:r>
                      <a:r>
                        <a:rPr lang="zh-CN" altLang="en-US" b="1" dirty="0"/>
                        <a:t>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73806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/>
                        <a:t>1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/>
                        <a:t>PP6</a:t>
                      </a:r>
                      <a:endParaRPr lang="zh-CN" alt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7752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/>
                        <a:t>1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/>
                        <a:t>PP5</a:t>
                      </a:r>
                      <a:endParaRPr lang="zh-CN" alt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86854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/>
                        <a:t>0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b="1" dirty="0"/>
                        <a:t>磁盘</a:t>
                      </a:r>
                      <a:r>
                        <a:rPr lang="en-US" altLang="zh-CN" b="1" dirty="0"/>
                        <a:t>YYY</a:t>
                      </a:r>
                      <a:r>
                        <a:rPr lang="zh-CN" altLang="en-US" b="1" dirty="0"/>
                        <a:t>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43702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/>
                        <a:t>0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b="1" dirty="0"/>
                        <a:t>磁盘</a:t>
                      </a:r>
                      <a:r>
                        <a:rPr lang="en-US" altLang="zh-CN" b="1" dirty="0"/>
                        <a:t>ZZZ</a:t>
                      </a:r>
                      <a:r>
                        <a:rPr lang="zh-CN" altLang="en-US" b="1" dirty="0"/>
                        <a:t>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06638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/>
                        <a:t>0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/>
                        <a:t>null</a:t>
                      </a:r>
                      <a:endParaRPr lang="zh-CN" alt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48059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/>
                        <a:t>1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/>
                        <a:t>PP4</a:t>
                      </a:r>
                      <a:endParaRPr lang="zh-CN" alt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0767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/>
                        <a:t>0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/>
                        <a:t>null</a:t>
                      </a:r>
                      <a:endParaRPr lang="zh-CN" alt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9671030"/>
                  </a:ext>
                </a:extLst>
              </a:tr>
            </a:tbl>
          </a:graphicData>
        </a:graphic>
      </p:graphicFrame>
      <p:sp>
        <p:nvSpPr>
          <p:cNvPr id="17" name="椭圆 16">
            <a:extLst>
              <a:ext uri="{FF2B5EF4-FFF2-40B4-BE49-F238E27FC236}">
                <a16:creationId xmlns:a16="http://schemas.microsoft.com/office/drawing/2014/main" id="{D4B223CE-0140-4A05-B196-2D9C7E4AE7A4}"/>
              </a:ext>
            </a:extLst>
          </p:cNvPr>
          <p:cNvSpPr/>
          <p:nvPr/>
        </p:nvSpPr>
        <p:spPr>
          <a:xfrm>
            <a:off x="3912755" y="3895351"/>
            <a:ext cx="340798" cy="36576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83B501F7-27A5-41C7-A206-DE9EFF6FEE17}"/>
              </a:ext>
            </a:extLst>
          </p:cNvPr>
          <p:cNvSpPr/>
          <p:nvPr/>
        </p:nvSpPr>
        <p:spPr>
          <a:xfrm>
            <a:off x="4686872" y="3907762"/>
            <a:ext cx="1236407" cy="36576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6A1E8D13-EEF1-480C-BFFB-EE9AD8F9ED6A}"/>
              </a:ext>
            </a:extLst>
          </p:cNvPr>
          <p:cNvSpPr txBox="1"/>
          <p:nvPr/>
        </p:nvSpPr>
        <p:spPr>
          <a:xfrm>
            <a:off x="10353652" y="550055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/>
              <a:t>物理地址空间</a:t>
            </a:r>
            <a:endParaRPr lang="en-US" altLang="zh-CN" b="1" dirty="0"/>
          </a:p>
          <a:p>
            <a:r>
              <a:rPr lang="zh-CN" altLang="en-US" b="1" dirty="0"/>
              <a:t>（</a:t>
            </a:r>
            <a:r>
              <a:rPr lang="en-US" altLang="zh-CN" b="1" dirty="0"/>
              <a:t>DRAM</a:t>
            </a:r>
            <a:r>
              <a:rPr lang="zh-CN" altLang="en-US" b="1" dirty="0"/>
              <a:t>）</a:t>
            </a:r>
          </a:p>
        </p:txBody>
      </p:sp>
      <p:cxnSp>
        <p:nvCxnSpPr>
          <p:cNvPr id="37" name="直接箭头连接符 36">
            <a:extLst>
              <a:ext uri="{FF2B5EF4-FFF2-40B4-BE49-F238E27FC236}">
                <a16:creationId xmlns:a16="http://schemas.microsoft.com/office/drawing/2014/main" id="{1A8D000C-E97B-4DAB-BAFC-4302B8FB7B91}"/>
              </a:ext>
            </a:extLst>
          </p:cNvPr>
          <p:cNvCxnSpPr/>
          <p:nvPr/>
        </p:nvCxnSpPr>
        <p:spPr>
          <a:xfrm>
            <a:off x="2984360" y="4100485"/>
            <a:ext cx="764336" cy="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705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6A3BA9F3-7394-4BC0-BC98-4FAB5357837F}"/>
              </a:ext>
            </a:extLst>
          </p:cNvPr>
          <p:cNvSpPr txBox="1"/>
          <p:nvPr/>
        </p:nvSpPr>
        <p:spPr>
          <a:xfrm>
            <a:off x="258930" y="393101"/>
            <a:ext cx="4690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8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缺页（</a:t>
            </a:r>
            <a:r>
              <a:rPr lang="en-US" altLang="zh-CN" sz="28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r>
              <a:rPr lang="zh-CN" altLang="en-US" sz="28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）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aphicFrame>
        <p:nvGraphicFramePr>
          <p:cNvPr id="3" name="表格 4">
            <a:extLst>
              <a:ext uri="{FF2B5EF4-FFF2-40B4-BE49-F238E27FC236}">
                <a16:creationId xmlns:a16="http://schemas.microsoft.com/office/drawing/2014/main" id="{B7997FA9-FCE0-4F95-A725-4E6B33928DDD}"/>
              </a:ext>
            </a:extLst>
          </p:cNvPr>
          <p:cNvGraphicFramePr>
            <a:graphicFrameLocks noGrp="1"/>
          </p:cNvGraphicFramePr>
          <p:nvPr/>
        </p:nvGraphicFramePr>
        <p:xfrm>
          <a:off x="6209718" y="399424"/>
          <a:ext cx="1919213" cy="29260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919213">
                  <a:extLst>
                    <a:ext uri="{9D8B030D-6E8A-4147-A177-3AD203B41FA5}">
                      <a16:colId xmlns:a16="http://schemas.microsoft.com/office/drawing/2014/main" val="2477247681"/>
                    </a:ext>
                  </a:extLst>
                </a:gridCol>
              </a:tblGrid>
              <a:tr h="251278">
                <a:tc>
                  <a:txBody>
                    <a:bodyPr/>
                    <a:lstStyle/>
                    <a:p>
                      <a:r>
                        <a:rPr lang="en-US" altLang="zh-CN" b="1" dirty="0"/>
                        <a:t>VP0</a:t>
                      </a:r>
                      <a:r>
                        <a:rPr lang="zh-CN" altLang="en-US" b="1" dirty="0"/>
                        <a:t>：未缓存的</a:t>
                      </a:r>
                    </a:p>
                  </a:txBody>
                  <a:tcPr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8210207"/>
                  </a:ext>
                </a:extLst>
              </a:tr>
              <a:tr h="2512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>
                          <a:solidFill>
                            <a:srgbClr val="0070C0"/>
                          </a:solidFill>
                        </a:rPr>
                        <a:t>VP1</a:t>
                      </a:r>
                      <a:r>
                        <a:rPr lang="zh-CN" altLang="en-US" b="1" dirty="0">
                          <a:solidFill>
                            <a:srgbClr val="0070C0"/>
                          </a:solidFill>
                        </a:rPr>
                        <a:t>：已缓存的</a:t>
                      </a:r>
                    </a:p>
                  </a:txBody>
                  <a:tcPr>
                    <a:solidFill>
                      <a:schemeClr val="accent1">
                        <a:tint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138942"/>
                  </a:ext>
                </a:extLst>
              </a:tr>
              <a:tr h="2512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>
                          <a:solidFill>
                            <a:srgbClr val="0070C0"/>
                          </a:solidFill>
                        </a:rPr>
                        <a:t>VP2</a:t>
                      </a:r>
                      <a:r>
                        <a:rPr lang="zh-CN" altLang="en-US" b="1" dirty="0">
                          <a:solidFill>
                            <a:srgbClr val="0070C0"/>
                          </a:solidFill>
                        </a:rPr>
                        <a:t>：已缓存的</a:t>
                      </a:r>
                    </a:p>
                  </a:txBody>
                  <a:tcPr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2234533"/>
                  </a:ext>
                </a:extLst>
              </a:tr>
              <a:tr h="2512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VP3</a:t>
                      </a:r>
                      <a:r>
                        <a:rPr lang="zh-CN" altLang="en-US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：未分配的</a:t>
                      </a:r>
                    </a:p>
                  </a:txBody>
                  <a:tcPr>
                    <a:solidFill>
                      <a:schemeClr val="accent1">
                        <a:tint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9380086"/>
                  </a:ext>
                </a:extLst>
              </a:tr>
              <a:tr h="2512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>
                          <a:solidFill>
                            <a:srgbClr val="0070C0"/>
                          </a:solidFill>
                        </a:rPr>
                        <a:t>VP4</a:t>
                      </a:r>
                      <a:r>
                        <a:rPr lang="zh-CN" altLang="en-US" b="1" dirty="0">
                          <a:solidFill>
                            <a:srgbClr val="0070C0"/>
                          </a:solidFill>
                        </a:rPr>
                        <a:t>：已缓存的</a:t>
                      </a:r>
                    </a:p>
                  </a:txBody>
                  <a:tcPr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1773083"/>
                  </a:ext>
                </a:extLst>
              </a:tr>
              <a:tr h="2512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VP5</a:t>
                      </a:r>
                      <a:r>
                        <a:rPr lang="zh-CN" altLang="en-US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：未分配的</a:t>
                      </a:r>
                    </a:p>
                  </a:txBody>
                  <a:tcPr>
                    <a:solidFill>
                      <a:schemeClr val="accent1">
                        <a:tint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610678"/>
                  </a:ext>
                </a:extLst>
              </a:tr>
              <a:tr h="2512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/>
                        <a:t>VP6</a:t>
                      </a:r>
                      <a:r>
                        <a:rPr lang="zh-CN" altLang="en-US" b="1" dirty="0"/>
                        <a:t>：未缓存的</a:t>
                      </a:r>
                    </a:p>
                  </a:txBody>
                  <a:tcPr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2861681"/>
                  </a:ext>
                </a:extLst>
              </a:tr>
              <a:tr h="2512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>
                          <a:solidFill>
                            <a:srgbClr val="0070C0"/>
                          </a:solidFill>
                        </a:rPr>
                        <a:t>VP7</a:t>
                      </a:r>
                      <a:r>
                        <a:rPr lang="zh-CN" altLang="en-US" b="1" dirty="0">
                          <a:solidFill>
                            <a:srgbClr val="0070C0"/>
                          </a:solidFill>
                        </a:rPr>
                        <a:t>：已缓存的</a:t>
                      </a:r>
                    </a:p>
                  </a:txBody>
                  <a:tcPr>
                    <a:solidFill>
                      <a:schemeClr val="accent1">
                        <a:tint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6595857"/>
                  </a:ext>
                </a:extLst>
              </a:tr>
            </a:tbl>
          </a:graphicData>
        </a:graphic>
      </p:graphicFrame>
      <p:graphicFrame>
        <p:nvGraphicFramePr>
          <p:cNvPr id="5" name="表格 5">
            <a:extLst>
              <a:ext uri="{FF2B5EF4-FFF2-40B4-BE49-F238E27FC236}">
                <a16:creationId xmlns:a16="http://schemas.microsoft.com/office/drawing/2014/main" id="{C05CF853-68DA-4001-A7EB-04B25B6C8E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5333516"/>
              </p:ext>
            </p:extLst>
          </p:nvPr>
        </p:nvGraphicFramePr>
        <p:xfrm>
          <a:off x="6209719" y="3532497"/>
          <a:ext cx="1919212" cy="296672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919212">
                  <a:extLst>
                    <a:ext uri="{9D8B030D-6E8A-4147-A177-3AD203B41FA5}">
                      <a16:colId xmlns:a16="http://schemas.microsoft.com/office/drawing/2014/main" val="11352134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VP0</a:t>
                      </a:r>
                      <a:r>
                        <a:rPr lang="zh-CN" altLang="en-US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：已缓存的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4964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VP1</a:t>
                      </a:r>
                      <a:r>
                        <a:rPr lang="zh-CN" altLang="en-US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：已缓存的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71681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/>
                        <a:t>VP2</a:t>
                      </a:r>
                      <a:r>
                        <a:rPr lang="zh-CN" altLang="en-US" b="1" dirty="0"/>
                        <a:t>：未缓存的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13048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/>
                        <a:t>VP3</a:t>
                      </a:r>
                      <a:r>
                        <a:rPr lang="zh-CN" altLang="en-US" b="1" dirty="0"/>
                        <a:t>：未缓存的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9255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/>
                        <a:t>VP4</a:t>
                      </a:r>
                      <a:r>
                        <a:rPr lang="zh-CN" altLang="en-US" b="1" dirty="0"/>
                        <a:t>：未缓存的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51630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VP5</a:t>
                      </a:r>
                      <a:r>
                        <a:rPr lang="zh-CN" altLang="en-US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：未分配的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30017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VP6</a:t>
                      </a:r>
                      <a:r>
                        <a:rPr lang="zh-CN" altLang="en-US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：已缓存的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84595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VP7</a:t>
                      </a:r>
                      <a:r>
                        <a:rPr lang="zh-CN" altLang="en-US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：未分配的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2150293"/>
                  </a:ext>
                </a:extLst>
              </a:tr>
            </a:tbl>
          </a:graphicData>
        </a:graphic>
      </p:graphicFrame>
      <p:graphicFrame>
        <p:nvGraphicFramePr>
          <p:cNvPr id="7" name="表格 7">
            <a:extLst>
              <a:ext uri="{FF2B5EF4-FFF2-40B4-BE49-F238E27FC236}">
                <a16:creationId xmlns:a16="http://schemas.microsoft.com/office/drawing/2014/main" id="{5CF5812B-5E3D-4D83-9D7C-A89E62D411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1876169"/>
              </p:ext>
            </p:extLst>
          </p:nvPr>
        </p:nvGraphicFramePr>
        <p:xfrm>
          <a:off x="10307306" y="1299471"/>
          <a:ext cx="1560352" cy="259588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560352">
                  <a:extLst>
                    <a:ext uri="{9D8B030D-6E8A-4147-A177-3AD203B41FA5}">
                      <a16:colId xmlns:a16="http://schemas.microsoft.com/office/drawing/2014/main" val="26506934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PP0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1069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PP1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1017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PP2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77061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PP3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962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PP4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89884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PP5</a:t>
                      </a:r>
                      <a:endParaRPr lang="zh-CN" altLang="en-US" sz="180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83949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PP6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4915554"/>
                  </a:ext>
                </a:extLst>
              </a:tr>
            </a:tbl>
          </a:graphicData>
        </a:graphic>
      </p:graphicFrame>
      <p:sp>
        <p:nvSpPr>
          <p:cNvPr id="8" name="椭圆 7">
            <a:extLst>
              <a:ext uri="{FF2B5EF4-FFF2-40B4-BE49-F238E27FC236}">
                <a16:creationId xmlns:a16="http://schemas.microsoft.com/office/drawing/2014/main" id="{8CD49914-2361-4F90-BA41-04165623C26E}"/>
              </a:ext>
            </a:extLst>
          </p:cNvPr>
          <p:cNvSpPr/>
          <p:nvPr/>
        </p:nvSpPr>
        <p:spPr>
          <a:xfrm>
            <a:off x="10171650" y="5030535"/>
            <a:ext cx="1669409" cy="478173"/>
          </a:xfrm>
          <a:prstGeom prst="ellipse">
            <a:avLst/>
          </a:prstGeom>
          <a:ln w="44450"/>
          <a:scene3d>
            <a:camera prst="perspectiveRelaxedModerately"/>
            <a:lightRig rig="threePt" dir="t"/>
          </a:scene3d>
          <a:sp3d>
            <a:bevelT h="15240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03A92752-D586-403C-A468-A7355299BD03}"/>
              </a:ext>
            </a:extLst>
          </p:cNvPr>
          <p:cNvSpPr txBox="1"/>
          <p:nvPr/>
        </p:nvSpPr>
        <p:spPr>
          <a:xfrm>
            <a:off x="6209719" y="1442"/>
            <a:ext cx="2417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/>
              <a:t>进程</a:t>
            </a:r>
            <a:r>
              <a:rPr lang="en-US" altLang="zh-CN" b="1" dirty="0"/>
              <a:t>A</a:t>
            </a:r>
            <a:r>
              <a:rPr lang="zh-CN" altLang="en-US" b="1" dirty="0"/>
              <a:t>的虚拟地址空间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183075AD-15F5-4DDD-A5A5-0B7613530F17}"/>
              </a:ext>
            </a:extLst>
          </p:cNvPr>
          <p:cNvSpPr txBox="1"/>
          <p:nvPr/>
        </p:nvSpPr>
        <p:spPr>
          <a:xfrm>
            <a:off x="6209719" y="6480138"/>
            <a:ext cx="2401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/>
              <a:t>进程</a:t>
            </a:r>
            <a:r>
              <a:rPr lang="en-US" altLang="zh-CN" b="1" dirty="0"/>
              <a:t>B</a:t>
            </a:r>
            <a:r>
              <a:rPr lang="zh-CN" altLang="en-US" b="1" dirty="0"/>
              <a:t>的虚拟地址空间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A3A4BC26-1680-4AC9-9ADA-BF44B272216A}"/>
              </a:ext>
            </a:extLst>
          </p:cNvPr>
          <p:cNvSpPr txBox="1"/>
          <p:nvPr/>
        </p:nvSpPr>
        <p:spPr>
          <a:xfrm>
            <a:off x="10703226" y="5508708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disk</a:t>
            </a:r>
            <a:endParaRPr lang="zh-CN" altLang="en-US" b="1" dirty="0"/>
          </a:p>
        </p:txBody>
      </p: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D210A410-AC98-4EEA-B237-59C094B6B960}"/>
              </a:ext>
            </a:extLst>
          </p:cNvPr>
          <p:cNvCxnSpPr>
            <a:cxnSpLocks/>
          </p:cNvCxnSpPr>
          <p:nvPr/>
        </p:nvCxnSpPr>
        <p:spPr>
          <a:xfrm>
            <a:off x="8128931" y="916321"/>
            <a:ext cx="2178375" cy="560131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7DBE0F67-D316-4160-BDBF-F2C21157B5C6}"/>
              </a:ext>
            </a:extLst>
          </p:cNvPr>
          <p:cNvCxnSpPr>
            <a:cxnSpLocks/>
          </p:cNvCxnSpPr>
          <p:nvPr/>
        </p:nvCxnSpPr>
        <p:spPr>
          <a:xfrm>
            <a:off x="8128931" y="1297059"/>
            <a:ext cx="2169898" cy="541483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>
            <a:extLst>
              <a:ext uri="{FF2B5EF4-FFF2-40B4-BE49-F238E27FC236}">
                <a16:creationId xmlns:a16="http://schemas.microsoft.com/office/drawing/2014/main" id="{22EE5F8B-D9E1-40EC-813D-F3CDAAFB7EF9}"/>
              </a:ext>
            </a:extLst>
          </p:cNvPr>
          <p:cNvCxnSpPr>
            <a:cxnSpLocks/>
          </p:cNvCxnSpPr>
          <p:nvPr/>
        </p:nvCxnSpPr>
        <p:spPr>
          <a:xfrm>
            <a:off x="8128931" y="2036911"/>
            <a:ext cx="2169898" cy="219974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D658C4AE-033A-4A2E-8BB4-F13AC90452A7}"/>
              </a:ext>
            </a:extLst>
          </p:cNvPr>
          <p:cNvCxnSpPr>
            <a:cxnSpLocks/>
          </p:cNvCxnSpPr>
          <p:nvPr/>
        </p:nvCxnSpPr>
        <p:spPr>
          <a:xfrm flipV="1">
            <a:off x="8128931" y="2997716"/>
            <a:ext cx="2186852" cy="127013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>
            <a:extLst>
              <a:ext uri="{FF2B5EF4-FFF2-40B4-BE49-F238E27FC236}">
                <a16:creationId xmlns:a16="http://schemas.microsoft.com/office/drawing/2014/main" id="{213E2621-CA01-4B58-A6F3-843A312F5153}"/>
              </a:ext>
            </a:extLst>
          </p:cNvPr>
          <p:cNvCxnSpPr>
            <a:cxnSpLocks/>
            <a:endCxn id="7" idx="1"/>
          </p:cNvCxnSpPr>
          <p:nvPr/>
        </p:nvCxnSpPr>
        <p:spPr>
          <a:xfrm flipV="1">
            <a:off x="8128931" y="2597411"/>
            <a:ext cx="2178375" cy="3328526"/>
          </a:xfrm>
          <a:prstGeom prst="straightConnector1">
            <a:avLst/>
          </a:prstGeom>
          <a:ln w="317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>
            <a:extLst>
              <a:ext uri="{FF2B5EF4-FFF2-40B4-BE49-F238E27FC236}">
                <a16:creationId xmlns:a16="http://schemas.microsoft.com/office/drawing/2014/main" id="{F14741BC-C272-4461-B05F-A698087B6324}"/>
              </a:ext>
            </a:extLst>
          </p:cNvPr>
          <p:cNvCxnSpPr>
            <a:cxnSpLocks/>
          </p:cNvCxnSpPr>
          <p:nvPr/>
        </p:nvCxnSpPr>
        <p:spPr>
          <a:xfrm>
            <a:off x="8137408" y="4426201"/>
            <a:ext cx="2034241" cy="884138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箭头连接符 29">
            <a:extLst>
              <a:ext uri="{FF2B5EF4-FFF2-40B4-BE49-F238E27FC236}">
                <a16:creationId xmlns:a16="http://schemas.microsoft.com/office/drawing/2014/main" id="{8862FA3E-1C47-4D69-B498-7124647E6D11}"/>
              </a:ext>
            </a:extLst>
          </p:cNvPr>
          <p:cNvCxnSpPr>
            <a:cxnSpLocks/>
          </p:cNvCxnSpPr>
          <p:nvPr/>
        </p:nvCxnSpPr>
        <p:spPr>
          <a:xfrm>
            <a:off x="8145885" y="3692097"/>
            <a:ext cx="2169898" cy="15510"/>
          </a:xfrm>
          <a:prstGeom prst="straightConnector1">
            <a:avLst/>
          </a:prstGeom>
          <a:ln w="317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箭头连接符 32">
            <a:extLst>
              <a:ext uri="{FF2B5EF4-FFF2-40B4-BE49-F238E27FC236}">
                <a16:creationId xmlns:a16="http://schemas.microsoft.com/office/drawing/2014/main" id="{CA492352-A72E-4C87-8880-57996BFCD23D}"/>
              </a:ext>
            </a:extLst>
          </p:cNvPr>
          <p:cNvCxnSpPr/>
          <p:nvPr/>
        </p:nvCxnSpPr>
        <p:spPr>
          <a:xfrm>
            <a:off x="8137408" y="553673"/>
            <a:ext cx="2298497" cy="45720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箭头连接符 33">
            <a:extLst>
              <a:ext uri="{FF2B5EF4-FFF2-40B4-BE49-F238E27FC236}">
                <a16:creationId xmlns:a16="http://schemas.microsoft.com/office/drawing/2014/main" id="{1BF3C1E1-408F-4A24-8912-2B92E963A7AA}"/>
              </a:ext>
            </a:extLst>
          </p:cNvPr>
          <p:cNvCxnSpPr>
            <a:cxnSpLocks/>
          </p:cNvCxnSpPr>
          <p:nvPr/>
        </p:nvCxnSpPr>
        <p:spPr>
          <a:xfrm flipV="1">
            <a:off x="8153137" y="3325504"/>
            <a:ext cx="2145692" cy="765138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箭头连接符 35">
            <a:extLst>
              <a:ext uri="{FF2B5EF4-FFF2-40B4-BE49-F238E27FC236}">
                <a16:creationId xmlns:a16="http://schemas.microsoft.com/office/drawing/2014/main" id="{4FAEA64A-416B-485F-95BD-82D323DBF2F2}"/>
              </a:ext>
            </a:extLst>
          </p:cNvPr>
          <p:cNvCxnSpPr>
            <a:cxnSpLocks/>
          </p:cNvCxnSpPr>
          <p:nvPr/>
        </p:nvCxnSpPr>
        <p:spPr>
          <a:xfrm>
            <a:off x="8128931" y="4822726"/>
            <a:ext cx="2042718" cy="58800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箭头连接符 37">
            <a:extLst>
              <a:ext uri="{FF2B5EF4-FFF2-40B4-BE49-F238E27FC236}">
                <a16:creationId xmlns:a16="http://schemas.microsoft.com/office/drawing/2014/main" id="{DEE926F4-95FE-4BCC-8416-9055FF079AD0}"/>
              </a:ext>
            </a:extLst>
          </p:cNvPr>
          <p:cNvCxnSpPr>
            <a:cxnSpLocks/>
          </p:cNvCxnSpPr>
          <p:nvPr/>
        </p:nvCxnSpPr>
        <p:spPr>
          <a:xfrm>
            <a:off x="8128931" y="5193580"/>
            <a:ext cx="2105725" cy="43430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933BC818-108B-40FF-9151-BA2A63B82C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1805682"/>
              </p:ext>
            </p:extLst>
          </p:nvPr>
        </p:nvGraphicFramePr>
        <p:xfrm>
          <a:off x="3748696" y="2892417"/>
          <a:ext cx="2401619" cy="3606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89080">
                  <a:extLst>
                    <a:ext uri="{9D8B030D-6E8A-4147-A177-3AD203B41FA5}">
                      <a16:colId xmlns:a16="http://schemas.microsoft.com/office/drawing/2014/main" val="209202458"/>
                    </a:ext>
                  </a:extLst>
                </a:gridCol>
                <a:gridCol w="1712539">
                  <a:extLst>
                    <a:ext uri="{9D8B030D-6E8A-4147-A177-3AD203B41FA5}">
                      <a16:colId xmlns:a16="http://schemas.microsoft.com/office/drawing/2014/main" val="2579823478"/>
                    </a:ext>
                  </a:extLst>
                </a:gridCol>
              </a:tblGrid>
              <a:tr h="369087"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/>
                        <a:t>有效位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/>
                        <a:t>物理页地址</a:t>
                      </a:r>
                      <a:endParaRPr lang="en-US" altLang="zh-CN" b="1" dirty="0"/>
                    </a:p>
                    <a:p>
                      <a:pPr algn="ctr"/>
                      <a:r>
                        <a:rPr lang="zh-CN" altLang="en-US" b="1" dirty="0"/>
                        <a:t>或者磁盘位置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47492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/>
                        <a:t>1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/>
                        <a:t>PP8</a:t>
                      </a:r>
                      <a:endParaRPr lang="zh-CN" alt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73806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/>
                        <a:t>1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/>
                        <a:t>PP5</a:t>
                      </a:r>
                      <a:endParaRPr lang="zh-CN" alt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7752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/>
                        <a:t>0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b="1" dirty="0"/>
                        <a:t>磁盘</a:t>
                      </a:r>
                      <a:r>
                        <a:rPr lang="en-US" altLang="zh-CN" b="1" dirty="0"/>
                        <a:t>WWW</a:t>
                      </a:r>
                      <a:r>
                        <a:rPr lang="zh-CN" altLang="en-US" b="1" dirty="0"/>
                        <a:t>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86854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/>
                        <a:t>0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b="1" dirty="0"/>
                        <a:t>磁盘</a:t>
                      </a:r>
                      <a:r>
                        <a:rPr lang="en-US" altLang="zh-CN" b="1" dirty="0"/>
                        <a:t>YYY</a:t>
                      </a:r>
                      <a:r>
                        <a:rPr lang="zh-CN" altLang="en-US" b="1" dirty="0"/>
                        <a:t>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43702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/>
                        <a:t>0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b="1" dirty="0"/>
                        <a:t>磁盘</a:t>
                      </a:r>
                      <a:r>
                        <a:rPr lang="en-US" altLang="zh-CN" b="1" dirty="0"/>
                        <a:t>ZZZ</a:t>
                      </a:r>
                      <a:r>
                        <a:rPr lang="zh-CN" altLang="en-US" b="1" dirty="0"/>
                        <a:t>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06638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/>
                        <a:t>0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/>
                        <a:t>null</a:t>
                      </a:r>
                      <a:endParaRPr lang="zh-CN" alt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48059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/>
                        <a:t>1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/>
                        <a:t>PP5</a:t>
                      </a:r>
                      <a:endParaRPr lang="zh-CN" alt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0767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/>
                        <a:t>0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/>
                        <a:t>null</a:t>
                      </a:r>
                      <a:endParaRPr lang="zh-CN" alt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9671030"/>
                  </a:ext>
                </a:extLst>
              </a:tr>
            </a:tbl>
          </a:graphicData>
        </a:graphic>
      </p:graphicFrame>
      <p:sp>
        <p:nvSpPr>
          <p:cNvPr id="2" name="文本框 1">
            <a:extLst>
              <a:ext uri="{FF2B5EF4-FFF2-40B4-BE49-F238E27FC236}">
                <a16:creationId xmlns:a16="http://schemas.microsoft.com/office/drawing/2014/main" id="{3C27DB0E-0B8F-441C-AC35-CF4E093CCCC7}"/>
              </a:ext>
            </a:extLst>
          </p:cNvPr>
          <p:cNvSpPr txBox="1"/>
          <p:nvPr/>
        </p:nvSpPr>
        <p:spPr>
          <a:xfrm>
            <a:off x="279057" y="1079195"/>
            <a:ext cx="353370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运行进程</a:t>
            </a:r>
            <a:r>
              <a:rPr lang="en-US" altLang="zh-CN" b="1" dirty="0"/>
              <a:t>B</a:t>
            </a:r>
            <a:r>
              <a:rPr lang="zh-CN" altLang="en-US" b="1" dirty="0"/>
              <a:t>的</a:t>
            </a:r>
            <a:r>
              <a:rPr lang="en-US" altLang="zh-CN" b="1" dirty="0"/>
              <a:t>CPU</a:t>
            </a:r>
            <a:r>
              <a:rPr lang="zh-CN" altLang="en-US" b="1" dirty="0"/>
              <a:t>：访问</a:t>
            </a:r>
            <a:r>
              <a:rPr lang="en-US" altLang="zh-CN" b="1" dirty="0"/>
              <a:t>VP5</a:t>
            </a:r>
          </a:p>
          <a:p>
            <a:endParaRPr lang="en-US" altLang="zh-CN" b="1" dirty="0"/>
          </a:p>
          <a:p>
            <a:r>
              <a:rPr lang="zh-CN" altLang="en-US" b="1" dirty="0"/>
              <a:t>查表，发现页无效</a:t>
            </a:r>
            <a:endParaRPr lang="en-US" altLang="zh-CN" b="1" dirty="0"/>
          </a:p>
          <a:p>
            <a:endParaRPr lang="en-US" altLang="zh-CN" b="1" dirty="0"/>
          </a:p>
          <a:p>
            <a:r>
              <a:rPr lang="zh-CN" altLang="en-US" b="1" dirty="0">
                <a:solidFill>
                  <a:schemeClr val="accent4">
                    <a:lumMod val="75000"/>
                  </a:schemeClr>
                </a:solidFill>
              </a:rPr>
              <a:t>触发缺页故障</a:t>
            </a:r>
            <a:endParaRPr lang="en-US" altLang="zh-CN" b="1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en-US" altLang="zh-CN" b="1" dirty="0"/>
          </a:p>
          <a:p>
            <a:r>
              <a:rPr lang="zh-CN" altLang="en-US" b="1" dirty="0"/>
              <a:t>页是未分配的，程序异常退出</a:t>
            </a:r>
            <a:endParaRPr lang="en-US" altLang="zh-CN" b="1" dirty="0"/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D4B223CE-0140-4A05-B196-2D9C7E4AE7A4}"/>
              </a:ext>
            </a:extLst>
          </p:cNvPr>
          <p:cNvSpPr/>
          <p:nvPr/>
        </p:nvSpPr>
        <p:spPr>
          <a:xfrm>
            <a:off x="3906123" y="5410733"/>
            <a:ext cx="340798" cy="36576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83B501F7-27A5-41C7-A206-DE9EFF6FEE17}"/>
              </a:ext>
            </a:extLst>
          </p:cNvPr>
          <p:cNvSpPr/>
          <p:nvPr/>
        </p:nvSpPr>
        <p:spPr>
          <a:xfrm>
            <a:off x="4717905" y="5376109"/>
            <a:ext cx="1236407" cy="36576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6A1E8D13-EEF1-480C-BFFB-EE9AD8F9ED6A}"/>
              </a:ext>
            </a:extLst>
          </p:cNvPr>
          <p:cNvSpPr txBox="1"/>
          <p:nvPr/>
        </p:nvSpPr>
        <p:spPr>
          <a:xfrm>
            <a:off x="10353652" y="550055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/>
              <a:t>物理地址空间</a:t>
            </a:r>
            <a:endParaRPr lang="en-US" altLang="zh-CN" b="1" dirty="0"/>
          </a:p>
          <a:p>
            <a:r>
              <a:rPr lang="zh-CN" altLang="en-US" b="1" dirty="0"/>
              <a:t>（</a:t>
            </a:r>
            <a:r>
              <a:rPr lang="en-US" altLang="zh-CN" b="1" dirty="0"/>
              <a:t>DRAM</a:t>
            </a:r>
            <a:r>
              <a:rPr lang="zh-CN" altLang="en-US" b="1" dirty="0"/>
              <a:t>）</a:t>
            </a:r>
          </a:p>
        </p:txBody>
      </p:sp>
      <p:cxnSp>
        <p:nvCxnSpPr>
          <p:cNvPr id="31" name="直接箭头连接符 30">
            <a:extLst>
              <a:ext uri="{FF2B5EF4-FFF2-40B4-BE49-F238E27FC236}">
                <a16:creationId xmlns:a16="http://schemas.microsoft.com/office/drawing/2014/main" id="{AAB1A2B4-7F65-416B-AB47-9B2E3FD52FCE}"/>
              </a:ext>
            </a:extLst>
          </p:cNvPr>
          <p:cNvCxnSpPr/>
          <p:nvPr/>
        </p:nvCxnSpPr>
        <p:spPr>
          <a:xfrm>
            <a:off x="2916266" y="5513848"/>
            <a:ext cx="764336" cy="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8301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6A3BA9F3-7394-4BC0-BC98-4FAB5357837F}"/>
              </a:ext>
            </a:extLst>
          </p:cNvPr>
          <p:cNvSpPr txBox="1"/>
          <p:nvPr/>
        </p:nvSpPr>
        <p:spPr>
          <a:xfrm>
            <a:off x="258930" y="393101"/>
            <a:ext cx="4690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8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分配页面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aphicFrame>
        <p:nvGraphicFramePr>
          <p:cNvPr id="3" name="表格 4">
            <a:extLst>
              <a:ext uri="{FF2B5EF4-FFF2-40B4-BE49-F238E27FC236}">
                <a16:creationId xmlns:a16="http://schemas.microsoft.com/office/drawing/2014/main" id="{B7997FA9-FCE0-4F95-A725-4E6B33928DDD}"/>
              </a:ext>
            </a:extLst>
          </p:cNvPr>
          <p:cNvGraphicFramePr>
            <a:graphicFrameLocks noGrp="1"/>
          </p:cNvGraphicFramePr>
          <p:nvPr/>
        </p:nvGraphicFramePr>
        <p:xfrm>
          <a:off x="6209718" y="399424"/>
          <a:ext cx="1919213" cy="29260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919213">
                  <a:extLst>
                    <a:ext uri="{9D8B030D-6E8A-4147-A177-3AD203B41FA5}">
                      <a16:colId xmlns:a16="http://schemas.microsoft.com/office/drawing/2014/main" val="2477247681"/>
                    </a:ext>
                  </a:extLst>
                </a:gridCol>
              </a:tblGrid>
              <a:tr h="251278">
                <a:tc>
                  <a:txBody>
                    <a:bodyPr/>
                    <a:lstStyle/>
                    <a:p>
                      <a:r>
                        <a:rPr lang="en-US" altLang="zh-CN" b="1" dirty="0"/>
                        <a:t>VP0</a:t>
                      </a:r>
                      <a:r>
                        <a:rPr lang="zh-CN" altLang="en-US" b="1" dirty="0"/>
                        <a:t>：未缓存的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8210207"/>
                  </a:ext>
                </a:extLst>
              </a:tr>
              <a:tr h="2512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>
                          <a:solidFill>
                            <a:srgbClr val="0070C0"/>
                          </a:solidFill>
                        </a:rPr>
                        <a:t>VP1</a:t>
                      </a:r>
                      <a:r>
                        <a:rPr lang="zh-CN" altLang="en-US" b="1" dirty="0">
                          <a:solidFill>
                            <a:srgbClr val="0070C0"/>
                          </a:solidFill>
                        </a:rPr>
                        <a:t>：已缓存的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8138942"/>
                  </a:ext>
                </a:extLst>
              </a:tr>
              <a:tr h="2512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>
                          <a:solidFill>
                            <a:srgbClr val="0070C0"/>
                          </a:solidFill>
                        </a:rPr>
                        <a:t>VP2</a:t>
                      </a:r>
                      <a:r>
                        <a:rPr lang="zh-CN" altLang="en-US" b="1" dirty="0">
                          <a:solidFill>
                            <a:srgbClr val="0070C0"/>
                          </a:solidFill>
                        </a:rPr>
                        <a:t>：已缓存的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2234533"/>
                  </a:ext>
                </a:extLst>
              </a:tr>
              <a:tr h="2512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VP3</a:t>
                      </a:r>
                      <a:r>
                        <a:rPr lang="zh-CN" altLang="en-US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：未分配的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9380086"/>
                  </a:ext>
                </a:extLst>
              </a:tr>
              <a:tr h="2512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>
                          <a:solidFill>
                            <a:srgbClr val="0070C0"/>
                          </a:solidFill>
                        </a:rPr>
                        <a:t>VP4</a:t>
                      </a:r>
                      <a:r>
                        <a:rPr lang="zh-CN" altLang="en-US" b="1" dirty="0">
                          <a:solidFill>
                            <a:srgbClr val="0070C0"/>
                          </a:solidFill>
                        </a:rPr>
                        <a:t>：已缓存的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1773083"/>
                  </a:ext>
                </a:extLst>
              </a:tr>
              <a:tr h="2512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VP5</a:t>
                      </a:r>
                      <a:r>
                        <a:rPr lang="zh-CN" altLang="en-US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：未分配的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610678"/>
                  </a:ext>
                </a:extLst>
              </a:tr>
              <a:tr h="2512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/>
                        <a:t>VP6</a:t>
                      </a:r>
                      <a:r>
                        <a:rPr lang="zh-CN" altLang="en-US" b="1" dirty="0"/>
                        <a:t>：未缓存的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2861681"/>
                  </a:ext>
                </a:extLst>
              </a:tr>
              <a:tr h="2512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>
                          <a:solidFill>
                            <a:srgbClr val="0070C0"/>
                          </a:solidFill>
                        </a:rPr>
                        <a:t>VP7</a:t>
                      </a:r>
                      <a:r>
                        <a:rPr lang="zh-CN" altLang="en-US" b="1" dirty="0">
                          <a:solidFill>
                            <a:srgbClr val="0070C0"/>
                          </a:solidFill>
                        </a:rPr>
                        <a:t>：已缓存的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6595857"/>
                  </a:ext>
                </a:extLst>
              </a:tr>
            </a:tbl>
          </a:graphicData>
        </a:graphic>
      </p:graphicFrame>
      <p:graphicFrame>
        <p:nvGraphicFramePr>
          <p:cNvPr id="5" name="表格 5">
            <a:extLst>
              <a:ext uri="{FF2B5EF4-FFF2-40B4-BE49-F238E27FC236}">
                <a16:creationId xmlns:a16="http://schemas.microsoft.com/office/drawing/2014/main" id="{C05CF853-68DA-4001-A7EB-04B25B6C8E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8379777"/>
              </p:ext>
            </p:extLst>
          </p:nvPr>
        </p:nvGraphicFramePr>
        <p:xfrm>
          <a:off x="6209719" y="3532497"/>
          <a:ext cx="1919212" cy="296672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919212">
                  <a:extLst>
                    <a:ext uri="{9D8B030D-6E8A-4147-A177-3AD203B41FA5}">
                      <a16:colId xmlns:a16="http://schemas.microsoft.com/office/drawing/2014/main" val="11352134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VP0</a:t>
                      </a:r>
                      <a:r>
                        <a:rPr lang="zh-CN" altLang="en-US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：已缓存的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4964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/>
                        <a:t>VP1</a:t>
                      </a:r>
                      <a:r>
                        <a:rPr lang="zh-CN" altLang="en-US" b="1" dirty="0"/>
                        <a:t>：未缓存的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71681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VP2</a:t>
                      </a:r>
                      <a:r>
                        <a:rPr lang="zh-CN" altLang="en-US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：已缓存的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13048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/>
                        <a:t>VP3</a:t>
                      </a:r>
                      <a:r>
                        <a:rPr lang="zh-CN" altLang="en-US" b="1" dirty="0"/>
                        <a:t>：未缓存的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9255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/>
                        <a:t>VP4</a:t>
                      </a:r>
                      <a:r>
                        <a:rPr lang="zh-CN" altLang="en-US" b="1" dirty="0"/>
                        <a:t>：未缓存的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51630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VP5</a:t>
                      </a:r>
                      <a:r>
                        <a:rPr lang="zh-CN" altLang="en-US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：未分配的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30017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VP6</a:t>
                      </a:r>
                      <a:r>
                        <a:rPr lang="zh-CN" altLang="en-US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：已缓存的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84595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VP7</a:t>
                      </a:r>
                      <a:r>
                        <a:rPr lang="zh-CN" altLang="en-US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：未分配的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2150293"/>
                  </a:ext>
                </a:extLst>
              </a:tr>
            </a:tbl>
          </a:graphicData>
        </a:graphic>
      </p:graphicFrame>
      <p:graphicFrame>
        <p:nvGraphicFramePr>
          <p:cNvPr id="7" name="表格 7">
            <a:extLst>
              <a:ext uri="{FF2B5EF4-FFF2-40B4-BE49-F238E27FC236}">
                <a16:creationId xmlns:a16="http://schemas.microsoft.com/office/drawing/2014/main" id="{5CF5812B-5E3D-4D83-9D7C-A89E62D41132}"/>
              </a:ext>
            </a:extLst>
          </p:cNvPr>
          <p:cNvGraphicFramePr>
            <a:graphicFrameLocks noGrp="1"/>
          </p:cNvGraphicFramePr>
          <p:nvPr/>
        </p:nvGraphicFramePr>
        <p:xfrm>
          <a:off x="10226179" y="661764"/>
          <a:ext cx="1560352" cy="370840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560352">
                  <a:extLst>
                    <a:ext uri="{9D8B030D-6E8A-4147-A177-3AD203B41FA5}">
                      <a16:colId xmlns:a16="http://schemas.microsoft.com/office/drawing/2014/main" val="26506934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PP0</a:t>
                      </a:r>
                      <a:endParaRPr lang="zh-CN" altLang="en-US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1069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/>
                        <a:t>PP1</a:t>
                      </a:r>
                      <a:endParaRPr lang="zh-CN" alt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1017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PP2</a:t>
                      </a:r>
                      <a:endParaRPr lang="zh-CN" altLang="en-US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77061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/>
                        <a:t>PP3</a:t>
                      </a:r>
                      <a:endParaRPr lang="zh-CN" alt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962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/>
                        <a:t>PP4</a:t>
                      </a:r>
                      <a:endParaRPr lang="zh-CN" alt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89884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/>
                        <a:t>PP5</a:t>
                      </a:r>
                      <a:endParaRPr lang="zh-CN" alt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83949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PP6</a:t>
                      </a:r>
                      <a:endParaRPr lang="zh-CN" altLang="en-US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49155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/>
                        <a:t>PP7</a:t>
                      </a:r>
                      <a:endParaRPr lang="zh-CN" alt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16194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/>
                        <a:t>PP8</a:t>
                      </a:r>
                      <a:endParaRPr lang="zh-CN" alt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4299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PP9</a:t>
                      </a:r>
                      <a:endParaRPr lang="zh-CN" altLang="en-US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6489759"/>
                  </a:ext>
                </a:extLst>
              </a:tr>
            </a:tbl>
          </a:graphicData>
        </a:graphic>
      </p:graphicFrame>
      <p:sp>
        <p:nvSpPr>
          <p:cNvPr id="8" name="椭圆 7">
            <a:extLst>
              <a:ext uri="{FF2B5EF4-FFF2-40B4-BE49-F238E27FC236}">
                <a16:creationId xmlns:a16="http://schemas.microsoft.com/office/drawing/2014/main" id="{8CD49914-2361-4F90-BA41-04165623C26E}"/>
              </a:ext>
            </a:extLst>
          </p:cNvPr>
          <p:cNvSpPr/>
          <p:nvPr/>
        </p:nvSpPr>
        <p:spPr>
          <a:xfrm>
            <a:off x="10171650" y="5030535"/>
            <a:ext cx="1669409" cy="478173"/>
          </a:xfrm>
          <a:prstGeom prst="ellipse">
            <a:avLst/>
          </a:prstGeom>
          <a:ln w="44450"/>
          <a:scene3d>
            <a:camera prst="perspectiveRelaxedModerately"/>
            <a:lightRig rig="threePt" dir="t"/>
          </a:scene3d>
          <a:sp3d>
            <a:bevelT h="15240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03A92752-D586-403C-A468-A7355299BD03}"/>
              </a:ext>
            </a:extLst>
          </p:cNvPr>
          <p:cNvSpPr txBox="1"/>
          <p:nvPr/>
        </p:nvSpPr>
        <p:spPr>
          <a:xfrm>
            <a:off x="6209719" y="1442"/>
            <a:ext cx="2417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/>
              <a:t>进程</a:t>
            </a:r>
            <a:r>
              <a:rPr lang="en-US" altLang="zh-CN" b="1" dirty="0"/>
              <a:t>A</a:t>
            </a:r>
            <a:r>
              <a:rPr lang="zh-CN" altLang="en-US" b="1" dirty="0"/>
              <a:t>的虚拟地址空间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183075AD-15F5-4DDD-A5A5-0B7613530F17}"/>
              </a:ext>
            </a:extLst>
          </p:cNvPr>
          <p:cNvSpPr txBox="1"/>
          <p:nvPr/>
        </p:nvSpPr>
        <p:spPr>
          <a:xfrm>
            <a:off x="6209719" y="6480138"/>
            <a:ext cx="2401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/>
              <a:t>进程</a:t>
            </a:r>
            <a:r>
              <a:rPr lang="en-US" altLang="zh-CN" b="1" dirty="0"/>
              <a:t>B</a:t>
            </a:r>
            <a:r>
              <a:rPr lang="zh-CN" altLang="en-US" b="1" dirty="0"/>
              <a:t>的虚拟地址空间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A3A4BC26-1680-4AC9-9ADA-BF44B272216A}"/>
              </a:ext>
            </a:extLst>
          </p:cNvPr>
          <p:cNvSpPr txBox="1"/>
          <p:nvPr/>
        </p:nvSpPr>
        <p:spPr>
          <a:xfrm>
            <a:off x="10703226" y="5508708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disk</a:t>
            </a:r>
            <a:endParaRPr lang="zh-CN" altLang="en-US" b="1" dirty="0"/>
          </a:p>
        </p:txBody>
      </p: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D210A410-AC98-4EEA-B237-59C094B6B960}"/>
              </a:ext>
            </a:extLst>
          </p:cNvPr>
          <p:cNvCxnSpPr>
            <a:cxnSpLocks/>
          </p:cNvCxnSpPr>
          <p:nvPr/>
        </p:nvCxnSpPr>
        <p:spPr>
          <a:xfrm>
            <a:off x="8128931" y="916321"/>
            <a:ext cx="2097248" cy="268667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7DBE0F67-D316-4160-BDBF-F2C21157B5C6}"/>
              </a:ext>
            </a:extLst>
          </p:cNvPr>
          <p:cNvCxnSpPr>
            <a:cxnSpLocks/>
          </p:cNvCxnSpPr>
          <p:nvPr/>
        </p:nvCxnSpPr>
        <p:spPr>
          <a:xfrm>
            <a:off x="8128931" y="1297059"/>
            <a:ext cx="2097248" cy="649406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>
            <a:extLst>
              <a:ext uri="{FF2B5EF4-FFF2-40B4-BE49-F238E27FC236}">
                <a16:creationId xmlns:a16="http://schemas.microsoft.com/office/drawing/2014/main" id="{22EE5F8B-D9E1-40EC-813D-F3CDAAFB7EF9}"/>
              </a:ext>
            </a:extLst>
          </p:cNvPr>
          <p:cNvCxnSpPr>
            <a:cxnSpLocks/>
          </p:cNvCxnSpPr>
          <p:nvPr/>
        </p:nvCxnSpPr>
        <p:spPr>
          <a:xfrm>
            <a:off x="8128931" y="2036911"/>
            <a:ext cx="2097248" cy="290293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D658C4AE-033A-4A2E-8BB4-F13AC90452A7}"/>
              </a:ext>
            </a:extLst>
          </p:cNvPr>
          <p:cNvCxnSpPr>
            <a:cxnSpLocks/>
          </p:cNvCxnSpPr>
          <p:nvPr/>
        </p:nvCxnSpPr>
        <p:spPr>
          <a:xfrm flipV="1">
            <a:off x="8128931" y="2707501"/>
            <a:ext cx="2097248" cy="417228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>
            <a:extLst>
              <a:ext uri="{FF2B5EF4-FFF2-40B4-BE49-F238E27FC236}">
                <a16:creationId xmlns:a16="http://schemas.microsoft.com/office/drawing/2014/main" id="{213E2621-CA01-4B58-A6F3-843A312F5153}"/>
              </a:ext>
            </a:extLst>
          </p:cNvPr>
          <p:cNvCxnSpPr>
            <a:cxnSpLocks/>
          </p:cNvCxnSpPr>
          <p:nvPr/>
        </p:nvCxnSpPr>
        <p:spPr>
          <a:xfrm flipV="1">
            <a:off x="8128931" y="2707501"/>
            <a:ext cx="2097248" cy="3218435"/>
          </a:xfrm>
          <a:prstGeom prst="straightConnector1">
            <a:avLst/>
          </a:prstGeom>
          <a:ln w="317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>
            <a:extLst>
              <a:ext uri="{FF2B5EF4-FFF2-40B4-BE49-F238E27FC236}">
                <a16:creationId xmlns:a16="http://schemas.microsoft.com/office/drawing/2014/main" id="{F14741BC-C272-4461-B05F-A698087B6324}"/>
              </a:ext>
            </a:extLst>
          </p:cNvPr>
          <p:cNvCxnSpPr>
            <a:cxnSpLocks/>
          </p:cNvCxnSpPr>
          <p:nvPr/>
        </p:nvCxnSpPr>
        <p:spPr>
          <a:xfrm flipV="1">
            <a:off x="8137408" y="3429000"/>
            <a:ext cx="2088771" cy="997200"/>
          </a:xfrm>
          <a:prstGeom prst="straightConnector1">
            <a:avLst/>
          </a:prstGeom>
          <a:ln w="317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箭头连接符 29">
            <a:extLst>
              <a:ext uri="{FF2B5EF4-FFF2-40B4-BE49-F238E27FC236}">
                <a16:creationId xmlns:a16="http://schemas.microsoft.com/office/drawing/2014/main" id="{8862FA3E-1C47-4D69-B498-7124647E6D11}"/>
              </a:ext>
            </a:extLst>
          </p:cNvPr>
          <p:cNvCxnSpPr>
            <a:cxnSpLocks/>
          </p:cNvCxnSpPr>
          <p:nvPr/>
        </p:nvCxnSpPr>
        <p:spPr>
          <a:xfrm>
            <a:off x="8145885" y="3692097"/>
            <a:ext cx="2088771" cy="141672"/>
          </a:xfrm>
          <a:prstGeom prst="straightConnector1">
            <a:avLst/>
          </a:prstGeom>
          <a:ln w="317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箭头连接符 32">
            <a:extLst>
              <a:ext uri="{FF2B5EF4-FFF2-40B4-BE49-F238E27FC236}">
                <a16:creationId xmlns:a16="http://schemas.microsoft.com/office/drawing/2014/main" id="{CA492352-A72E-4C87-8880-57996BFCD23D}"/>
              </a:ext>
            </a:extLst>
          </p:cNvPr>
          <p:cNvCxnSpPr/>
          <p:nvPr/>
        </p:nvCxnSpPr>
        <p:spPr>
          <a:xfrm>
            <a:off x="8137408" y="553673"/>
            <a:ext cx="2298497" cy="45720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箭头连接符 33">
            <a:extLst>
              <a:ext uri="{FF2B5EF4-FFF2-40B4-BE49-F238E27FC236}">
                <a16:creationId xmlns:a16="http://schemas.microsoft.com/office/drawing/2014/main" id="{1BF3C1E1-408F-4A24-8912-2B92E963A7AA}"/>
              </a:ext>
            </a:extLst>
          </p:cNvPr>
          <p:cNvCxnSpPr>
            <a:cxnSpLocks/>
          </p:cNvCxnSpPr>
          <p:nvPr/>
        </p:nvCxnSpPr>
        <p:spPr>
          <a:xfrm>
            <a:off x="8153137" y="4090642"/>
            <a:ext cx="2073042" cy="121969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箭头连接符 35">
            <a:extLst>
              <a:ext uri="{FF2B5EF4-FFF2-40B4-BE49-F238E27FC236}">
                <a16:creationId xmlns:a16="http://schemas.microsoft.com/office/drawing/2014/main" id="{4FAEA64A-416B-485F-95BD-82D323DBF2F2}"/>
              </a:ext>
            </a:extLst>
          </p:cNvPr>
          <p:cNvCxnSpPr>
            <a:cxnSpLocks/>
          </p:cNvCxnSpPr>
          <p:nvPr/>
        </p:nvCxnSpPr>
        <p:spPr>
          <a:xfrm>
            <a:off x="8128931" y="4822726"/>
            <a:ext cx="2042718" cy="58800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箭头连接符 37">
            <a:extLst>
              <a:ext uri="{FF2B5EF4-FFF2-40B4-BE49-F238E27FC236}">
                <a16:creationId xmlns:a16="http://schemas.microsoft.com/office/drawing/2014/main" id="{DEE926F4-95FE-4BCC-8416-9055FF079AD0}"/>
              </a:ext>
            </a:extLst>
          </p:cNvPr>
          <p:cNvCxnSpPr>
            <a:cxnSpLocks/>
          </p:cNvCxnSpPr>
          <p:nvPr/>
        </p:nvCxnSpPr>
        <p:spPr>
          <a:xfrm>
            <a:off x="8128931" y="5193580"/>
            <a:ext cx="2105725" cy="43430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3C650E55-0E40-401C-8842-01BE753AAD38}"/>
              </a:ext>
            </a:extLst>
          </p:cNvPr>
          <p:cNvSpPr txBox="1"/>
          <p:nvPr/>
        </p:nvSpPr>
        <p:spPr>
          <a:xfrm>
            <a:off x="258930" y="1085347"/>
            <a:ext cx="60831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dk1"/>
                </a:solidFill>
              </a:rPr>
              <a:t>假如调用</a:t>
            </a:r>
            <a:r>
              <a:rPr lang="en-US" altLang="zh-CN" b="1" dirty="0">
                <a:solidFill>
                  <a:schemeClr val="dk1"/>
                </a:solidFill>
              </a:rPr>
              <a:t>malloc</a:t>
            </a:r>
            <a:r>
              <a:rPr lang="zh-CN" altLang="en-US" b="1" dirty="0">
                <a:solidFill>
                  <a:schemeClr val="dk1"/>
                </a:solidFill>
              </a:rPr>
              <a:t>导致堆增长，需要对</a:t>
            </a:r>
            <a:r>
              <a:rPr lang="en-US" altLang="zh-CN" b="1" dirty="0">
                <a:solidFill>
                  <a:schemeClr val="dk1"/>
                </a:solidFill>
              </a:rPr>
              <a:t>VP7</a:t>
            </a:r>
            <a:r>
              <a:rPr lang="zh-CN" altLang="en-US" b="1" dirty="0">
                <a:solidFill>
                  <a:schemeClr val="dk1"/>
                </a:solidFill>
              </a:rPr>
              <a:t>进行分配</a:t>
            </a:r>
            <a:endParaRPr lang="en-US" altLang="zh-CN" b="1" dirty="0">
              <a:solidFill>
                <a:schemeClr val="dk1"/>
              </a:solidFill>
            </a:endParaRPr>
          </a:p>
          <a:p>
            <a:endParaRPr lang="en-US" altLang="zh-CN" b="1" dirty="0">
              <a:solidFill>
                <a:schemeClr val="dk1"/>
              </a:solidFill>
            </a:endParaRPr>
          </a:p>
          <a:p>
            <a:endParaRPr lang="zh-CN" altLang="en-US" b="1" dirty="0">
              <a:solidFill>
                <a:schemeClr val="dk1"/>
              </a:solidFill>
            </a:endParaRPr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933BC818-108B-40FF-9151-BA2A63B82C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9674886"/>
              </p:ext>
            </p:extLst>
          </p:nvPr>
        </p:nvGraphicFramePr>
        <p:xfrm>
          <a:off x="3748696" y="2892417"/>
          <a:ext cx="2401619" cy="3606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89080">
                  <a:extLst>
                    <a:ext uri="{9D8B030D-6E8A-4147-A177-3AD203B41FA5}">
                      <a16:colId xmlns:a16="http://schemas.microsoft.com/office/drawing/2014/main" val="209202458"/>
                    </a:ext>
                  </a:extLst>
                </a:gridCol>
                <a:gridCol w="1712539">
                  <a:extLst>
                    <a:ext uri="{9D8B030D-6E8A-4147-A177-3AD203B41FA5}">
                      <a16:colId xmlns:a16="http://schemas.microsoft.com/office/drawing/2014/main" val="2579823478"/>
                    </a:ext>
                  </a:extLst>
                </a:gridCol>
              </a:tblGrid>
              <a:tr h="369087"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/>
                        <a:t>有效位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/>
                        <a:t>物理页地址</a:t>
                      </a:r>
                      <a:endParaRPr lang="en-US" altLang="zh-CN" b="1" dirty="0"/>
                    </a:p>
                    <a:p>
                      <a:pPr algn="ctr"/>
                      <a:r>
                        <a:rPr lang="zh-CN" altLang="en-US" b="1" dirty="0"/>
                        <a:t>或者磁盘位置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47492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/>
                        <a:t>1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/>
                        <a:t>PP8</a:t>
                      </a:r>
                      <a:endParaRPr lang="zh-CN" alt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73806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/>
                        <a:t>0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b="1" dirty="0"/>
                        <a:t>磁盘</a:t>
                      </a:r>
                      <a:r>
                        <a:rPr lang="en-US" altLang="zh-CN" b="1" dirty="0"/>
                        <a:t>XXX</a:t>
                      </a:r>
                      <a:r>
                        <a:rPr lang="zh-CN" altLang="en-US" b="1" dirty="0"/>
                        <a:t>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7752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/>
                        <a:t>1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/>
                        <a:t>PP7</a:t>
                      </a:r>
                      <a:endParaRPr lang="zh-CN" alt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86854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/>
                        <a:t>0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b="1" dirty="0"/>
                        <a:t>磁盘</a:t>
                      </a:r>
                      <a:r>
                        <a:rPr lang="en-US" altLang="zh-CN" b="1" dirty="0"/>
                        <a:t>YYY</a:t>
                      </a:r>
                      <a:r>
                        <a:rPr lang="zh-CN" altLang="en-US" b="1" dirty="0"/>
                        <a:t>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43702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/>
                        <a:t>0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b="1" dirty="0"/>
                        <a:t>磁盘</a:t>
                      </a:r>
                      <a:r>
                        <a:rPr lang="en-US" altLang="zh-CN" b="1" dirty="0"/>
                        <a:t>ZZZ</a:t>
                      </a:r>
                      <a:r>
                        <a:rPr lang="zh-CN" altLang="en-US" b="1" dirty="0"/>
                        <a:t>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06638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/>
                        <a:t>0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/>
                        <a:t>null</a:t>
                      </a:r>
                      <a:endParaRPr lang="zh-CN" alt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48059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/>
                        <a:t>1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/>
                        <a:t>PP5</a:t>
                      </a:r>
                      <a:endParaRPr lang="zh-CN" alt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0767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/>
                        <a:t>0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/>
                        <a:t>null</a:t>
                      </a:r>
                      <a:endParaRPr lang="zh-CN" alt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9671030"/>
                  </a:ext>
                </a:extLst>
              </a:tr>
            </a:tbl>
          </a:graphicData>
        </a:graphic>
      </p:graphicFrame>
      <p:sp>
        <p:nvSpPr>
          <p:cNvPr id="31" name="文本框 30">
            <a:extLst>
              <a:ext uri="{FF2B5EF4-FFF2-40B4-BE49-F238E27FC236}">
                <a16:creationId xmlns:a16="http://schemas.microsoft.com/office/drawing/2014/main" id="{44301401-F8F2-4E64-AA89-DAB829912D8D}"/>
              </a:ext>
            </a:extLst>
          </p:cNvPr>
          <p:cNvSpPr txBox="1"/>
          <p:nvPr/>
        </p:nvSpPr>
        <p:spPr>
          <a:xfrm>
            <a:off x="10234656" y="-18521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/>
              <a:t>物理地址空间</a:t>
            </a:r>
            <a:endParaRPr lang="en-US" altLang="zh-CN" b="1" dirty="0"/>
          </a:p>
          <a:p>
            <a:r>
              <a:rPr lang="zh-CN" altLang="en-US" b="1" dirty="0"/>
              <a:t>（</a:t>
            </a:r>
            <a:r>
              <a:rPr lang="en-US" altLang="zh-CN" b="1" dirty="0"/>
              <a:t>DRAM</a:t>
            </a:r>
            <a:r>
              <a:rPr lang="zh-CN" altLang="en-US" b="1" dirty="0"/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291376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6A3BA9F3-7394-4BC0-BC98-4FAB5357837F}"/>
              </a:ext>
            </a:extLst>
          </p:cNvPr>
          <p:cNvSpPr txBox="1"/>
          <p:nvPr/>
        </p:nvSpPr>
        <p:spPr>
          <a:xfrm>
            <a:off x="258930" y="393101"/>
            <a:ext cx="4690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8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分配页面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aphicFrame>
        <p:nvGraphicFramePr>
          <p:cNvPr id="3" name="表格 4">
            <a:extLst>
              <a:ext uri="{FF2B5EF4-FFF2-40B4-BE49-F238E27FC236}">
                <a16:creationId xmlns:a16="http://schemas.microsoft.com/office/drawing/2014/main" id="{B7997FA9-FCE0-4F95-A725-4E6B33928DDD}"/>
              </a:ext>
            </a:extLst>
          </p:cNvPr>
          <p:cNvGraphicFramePr>
            <a:graphicFrameLocks noGrp="1"/>
          </p:cNvGraphicFramePr>
          <p:nvPr/>
        </p:nvGraphicFramePr>
        <p:xfrm>
          <a:off x="6209718" y="399424"/>
          <a:ext cx="1919213" cy="29260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919213">
                  <a:extLst>
                    <a:ext uri="{9D8B030D-6E8A-4147-A177-3AD203B41FA5}">
                      <a16:colId xmlns:a16="http://schemas.microsoft.com/office/drawing/2014/main" val="2477247681"/>
                    </a:ext>
                  </a:extLst>
                </a:gridCol>
              </a:tblGrid>
              <a:tr h="251278">
                <a:tc>
                  <a:txBody>
                    <a:bodyPr/>
                    <a:lstStyle/>
                    <a:p>
                      <a:r>
                        <a:rPr lang="en-US" altLang="zh-CN" b="1" dirty="0"/>
                        <a:t>VP0</a:t>
                      </a:r>
                      <a:r>
                        <a:rPr lang="zh-CN" altLang="en-US" b="1" dirty="0"/>
                        <a:t>：未缓存的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8210207"/>
                  </a:ext>
                </a:extLst>
              </a:tr>
              <a:tr h="2512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>
                          <a:solidFill>
                            <a:srgbClr val="0070C0"/>
                          </a:solidFill>
                        </a:rPr>
                        <a:t>VP1</a:t>
                      </a:r>
                      <a:r>
                        <a:rPr lang="zh-CN" altLang="en-US" b="1" dirty="0">
                          <a:solidFill>
                            <a:srgbClr val="0070C0"/>
                          </a:solidFill>
                        </a:rPr>
                        <a:t>：已缓存的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8138942"/>
                  </a:ext>
                </a:extLst>
              </a:tr>
              <a:tr h="2512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>
                          <a:solidFill>
                            <a:srgbClr val="0070C0"/>
                          </a:solidFill>
                        </a:rPr>
                        <a:t>VP2</a:t>
                      </a:r>
                      <a:r>
                        <a:rPr lang="zh-CN" altLang="en-US" b="1" dirty="0">
                          <a:solidFill>
                            <a:srgbClr val="0070C0"/>
                          </a:solidFill>
                        </a:rPr>
                        <a:t>：已缓存的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2234533"/>
                  </a:ext>
                </a:extLst>
              </a:tr>
              <a:tr h="2512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VP3</a:t>
                      </a:r>
                      <a:r>
                        <a:rPr lang="zh-CN" altLang="en-US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：未分配的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9380086"/>
                  </a:ext>
                </a:extLst>
              </a:tr>
              <a:tr h="2512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>
                          <a:solidFill>
                            <a:srgbClr val="0070C0"/>
                          </a:solidFill>
                        </a:rPr>
                        <a:t>VP4</a:t>
                      </a:r>
                      <a:r>
                        <a:rPr lang="zh-CN" altLang="en-US" b="1" dirty="0">
                          <a:solidFill>
                            <a:srgbClr val="0070C0"/>
                          </a:solidFill>
                        </a:rPr>
                        <a:t>：已缓存的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1773083"/>
                  </a:ext>
                </a:extLst>
              </a:tr>
              <a:tr h="2512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VP5</a:t>
                      </a:r>
                      <a:r>
                        <a:rPr lang="zh-CN" altLang="en-US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：未分配的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610678"/>
                  </a:ext>
                </a:extLst>
              </a:tr>
              <a:tr h="2512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/>
                        <a:t>VP6</a:t>
                      </a:r>
                      <a:r>
                        <a:rPr lang="zh-CN" altLang="en-US" b="1" dirty="0"/>
                        <a:t>：未缓存的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2861681"/>
                  </a:ext>
                </a:extLst>
              </a:tr>
              <a:tr h="2512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>
                          <a:solidFill>
                            <a:srgbClr val="0070C0"/>
                          </a:solidFill>
                        </a:rPr>
                        <a:t>VP7</a:t>
                      </a:r>
                      <a:r>
                        <a:rPr lang="zh-CN" altLang="en-US" b="1" dirty="0">
                          <a:solidFill>
                            <a:srgbClr val="0070C0"/>
                          </a:solidFill>
                        </a:rPr>
                        <a:t>：已缓存的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6595857"/>
                  </a:ext>
                </a:extLst>
              </a:tr>
            </a:tbl>
          </a:graphicData>
        </a:graphic>
      </p:graphicFrame>
      <p:graphicFrame>
        <p:nvGraphicFramePr>
          <p:cNvPr id="5" name="表格 5">
            <a:extLst>
              <a:ext uri="{FF2B5EF4-FFF2-40B4-BE49-F238E27FC236}">
                <a16:creationId xmlns:a16="http://schemas.microsoft.com/office/drawing/2014/main" id="{C05CF853-68DA-4001-A7EB-04B25B6C8EF9}"/>
              </a:ext>
            </a:extLst>
          </p:cNvPr>
          <p:cNvGraphicFramePr>
            <a:graphicFrameLocks noGrp="1"/>
          </p:cNvGraphicFramePr>
          <p:nvPr/>
        </p:nvGraphicFramePr>
        <p:xfrm>
          <a:off x="6209719" y="3532497"/>
          <a:ext cx="1919212" cy="296672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919212">
                  <a:extLst>
                    <a:ext uri="{9D8B030D-6E8A-4147-A177-3AD203B41FA5}">
                      <a16:colId xmlns:a16="http://schemas.microsoft.com/office/drawing/2014/main" val="11352134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VP0</a:t>
                      </a:r>
                      <a:r>
                        <a:rPr lang="zh-CN" altLang="en-US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：已缓存的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4964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/>
                        <a:t>VP1</a:t>
                      </a:r>
                      <a:r>
                        <a:rPr lang="zh-CN" altLang="en-US" b="1" dirty="0"/>
                        <a:t>：未缓存的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71681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VP2</a:t>
                      </a:r>
                      <a:r>
                        <a:rPr lang="zh-CN" altLang="en-US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：已缓存的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13048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/>
                        <a:t>VP3</a:t>
                      </a:r>
                      <a:r>
                        <a:rPr lang="zh-CN" altLang="en-US" b="1" dirty="0"/>
                        <a:t>：未缓存的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9255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/>
                        <a:t>VP4</a:t>
                      </a:r>
                      <a:r>
                        <a:rPr lang="zh-CN" altLang="en-US" b="1" dirty="0"/>
                        <a:t>：未缓存的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51630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VP5</a:t>
                      </a:r>
                      <a:r>
                        <a:rPr lang="zh-CN" altLang="en-US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：未分配的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30017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VP6</a:t>
                      </a:r>
                      <a:r>
                        <a:rPr lang="zh-CN" altLang="en-US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：已缓存的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84595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/>
                        <a:t>VP7</a:t>
                      </a:r>
                      <a:r>
                        <a:rPr lang="zh-CN" altLang="en-US" b="1" dirty="0"/>
                        <a:t>：未缓存的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2150293"/>
                  </a:ext>
                </a:extLst>
              </a:tr>
            </a:tbl>
          </a:graphicData>
        </a:graphic>
      </p:graphicFrame>
      <p:graphicFrame>
        <p:nvGraphicFramePr>
          <p:cNvPr id="7" name="表格 7">
            <a:extLst>
              <a:ext uri="{FF2B5EF4-FFF2-40B4-BE49-F238E27FC236}">
                <a16:creationId xmlns:a16="http://schemas.microsoft.com/office/drawing/2014/main" id="{5CF5812B-5E3D-4D83-9D7C-A89E62D41132}"/>
              </a:ext>
            </a:extLst>
          </p:cNvPr>
          <p:cNvGraphicFramePr>
            <a:graphicFrameLocks noGrp="1"/>
          </p:cNvGraphicFramePr>
          <p:nvPr/>
        </p:nvGraphicFramePr>
        <p:xfrm>
          <a:off x="10226179" y="661764"/>
          <a:ext cx="1560352" cy="370840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560352">
                  <a:extLst>
                    <a:ext uri="{9D8B030D-6E8A-4147-A177-3AD203B41FA5}">
                      <a16:colId xmlns:a16="http://schemas.microsoft.com/office/drawing/2014/main" val="26506934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PP0</a:t>
                      </a:r>
                      <a:endParaRPr lang="zh-CN" altLang="en-US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1069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/>
                        <a:t>PP1</a:t>
                      </a:r>
                      <a:endParaRPr lang="zh-CN" alt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1017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PP2</a:t>
                      </a:r>
                      <a:endParaRPr lang="zh-CN" altLang="en-US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77061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/>
                        <a:t>PP3</a:t>
                      </a:r>
                      <a:endParaRPr lang="zh-CN" alt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962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/>
                        <a:t>PP4</a:t>
                      </a:r>
                      <a:endParaRPr lang="zh-CN" alt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89884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/>
                        <a:t>PP5</a:t>
                      </a:r>
                      <a:endParaRPr lang="zh-CN" alt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83949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PP6</a:t>
                      </a:r>
                      <a:endParaRPr lang="zh-CN" altLang="en-US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49155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/>
                        <a:t>PP7</a:t>
                      </a:r>
                      <a:endParaRPr lang="zh-CN" alt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16194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/>
                        <a:t>PP8</a:t>
                      </a:r>
                      <a:endParaRPr lang="zh-CN" alt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4299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PP9</a:t>
                      </a:r>
                      <a:endParaRPr lang="zh-CN" altLang="en-US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6489759"/>
                  </a:ext>
                </a:extLst>
              </a:tr>
            </a:tbl>
          </a:graphicData>
        </a:graphic>
      </p:graphicFrame>
      <p:sp>
        <p:nvSpPr>
          <p:cNvPr id="8" name="椭圆 7">
            <a:extLst>
              <a:ext uri="{FF2B5EF4-FFF2-40B4-BE49-F238E27FC236}">
                <a16:creationId xmlns:a16="http://schemas.microsoft.com/office/drawing/2014/main" id="{8CD49914-2361-4F90-BA41-04165623C26E}"/>
              </a:ext>
            </a:extLst>
          </p:cNvPr>
          <p:cNvSpPr/>
          <p:nvPr/>
        </p:nvSpPr>
        <p:spPr>
          <a:xfrm>
            <a:off x="10171650" y="5030535"/>
            <a:ext cx="1669409" cy="478173"/>
          </a:xfrm>
          <a:prstGeom prst="ellipse">
            <a:avLst/>
          </a:prstGeom>
          <a:ln w="44450"/>
          <a:scene3d>
            <a:camera prst="perspectiveRelaxedModerately"/>
            <a:lightRig rig="threePt" dir="t"/>
          </a:scene3d>
          <a:sp3d>
            <a:bevelT h="15240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03A92752-D586-403C-A468-A7355299BD03}"/>
              </a:ext>
            </a:extLst>
          </p:cNvPr>
          <p:cNvSpPr txBox="1"/>
          <p:nvPr/>
        </p:nvSpPr>
        <p:spPr>
          <a:xfrm>
            <a:off x="6209719" y="1442"/>
            <a:ext cx="2417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/>
              <a:t>进程</a:t>
            </a:r>
            <a:r>
              <a:rPr lang="en-US" altLang="zh-CN" b="1" dirty="0"/>
              <a:t>A</a:t>
            </a:r>
            <a:r>
              <a:rPr lang="zh-CN" altLang="en-US" b="1" dirty="0"/>
              <a:t>的虚拟地址空间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183075AD-15F5-4DDD-A5A5-0B7613530F17}"/>
              </a:ext>
            </a:extLst>
          </p:cNvPr>
          <p:cNvSpPr txBox="1"/>
          <p:nvPr/>
        </p:nvSpPr>
        <p:spPr>
          <a:xfrm>
            <a:off x="6209719" y="6480138"/>
            <a:ext cx="2401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/>
              <a:t>进程</a:t>
            </a:r>
            <a:r>
              <a:rPr lang="en-US" altLang="zh-CN" b="1" dirty="0"/>
              <a:t>B</a:t>
            </a:r>
            <a:r>
              <a:rPr lang="zh-CN" altLang="en-US" b="1" dirty="0"/>
              <a:t>的虚拟地址空间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A3A4BC26-1680-4AC9-9ADA-BF44B272216A}"/>
              </a:ext>
            </a:extLst>
          </p:cNvPr>
          <p:cNvSpPr txBox="1"/>
          <p:nvPr/>
        </p:nvSpPr>
        <p:spPr>
          <a:xfrm>
            <a:off x="10703226" y="5508708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disk</a:t>
            </a:r>
            <a:endParaRPr lang="zh-CN" altLang="en-US" b="1" dirty="0"/>
          </a:p>
        </p:txBody>
      </p: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D210A410-AC98-4EEA-B237-59C094B6B960}"/>
              </a:ext>
            </a:extLst>
          </p:cNvPr>
          <p:cNvCxnSpPr>
            <a:cxnSpLocks/>
          </p:cNvCxnSpPr>
          <p:nvPr/>
        </p:nvCxnSpPr>
        <p:spPr>
          <a:xfrm>
            <a:off x="8128931" y="916321"/>
            <a:ext cx="2097248" cy="268667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7DBE0F67-D316-4160-BDBF-F2C21157B5C6}"/>
              </a:ext>
            </a:extLst>
          </p:cNvPr>
          <p:cNvCxnSpPr>
            <a:cxnSpLocks/>
          </p:cNvCxnSpPr>
          <p:nvPr/>
        </p:nvCxnSpPr>
        <p:spPr>
          <a:xfrm>
            <a:off x="8128931" y="1297059"/>
            <a:ext cx="2097248" cy="649406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>
            <a:extLst>
              <a:ext uri="{FF2B5EF4-FFF2-40B4-BE49-F238E27FC236}">
                <a16:creationId xmlns:a16="http://schemas.microsoft.com/office/drawing/2014/main" id="{22EE5F8B-D9E1-40EC-813D-F3CDAAFB7EF9}"/>
              </a:ext>
            </a:extLst>
          </p:cNvPr>
          <p:cNvCxnSpPr>
            <a:cxnSpLocks/>
          </p:cNvCxnSpPr>
          <p:nvPr/>
        </p:nvCxnSpPr>
        <p:spPr>
          <a:xfrm>
            <a:off x="8128931" y="2036911"/>
            <a:ext cx="2097248" cy="290293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D658C4AE-033A-4A2E-8BB4-F13AC90452A7}"/>
              </a:ext>
            </a:extLst>
          </p:cNvPr>
          <p:cNvCxnSpPr>
            <a:cxnSpLocks/>
          </p:cNvCxnSpPr>
          <p:nvPr/>
        </p:nvCxnSpPr>
        <p:spPr>
          <a:xfrm flipV="1">
            <a:off x="8128931" y="2707501"/>
            <a:ext cx="2097248" cy="417228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>
            <a:extLst>
              <a:ext uri="{FF2B5EF4-FFF2-40B4-BE49-F238E27FC236}">
                <a16:creationId xmlns:a16="http://schemas.microsoft.com/office/drawing/2014/main" id="{213E2621-CA01-4B58-A6F3-843A312F5153}"/>
              </a:ext>
            </a:extLst>
          </p:cNvPr>
          <p:cNvCxnSpPr>
            <a:cxnSpLocks/>
          </p:cNvCxnSpPr>
          <p:nvPr/>
        </p:nvCxnSpPr>
        <p:spPr>
          <a:xfrm flipV="1">
            <a:off x="8128931" y="2707501"/>
            <a:ext cx="2097248" cy="3218435"/>
          </a:xfrm>
          <a:prstGeom prst="straightConnector1">
            <a:avLst/>
          </a:prstGeom>
          <a:ln w="317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>
            <a:extLst>
              <a:ext uri="{FF2B5EF4-FFF2-40B4-BE49-F238E27FC236}">
                <a16:creationId xmlns:a16="http://schemas.microsoft.com/office/drawing/2014/main" id="{F14741BC-C272-4461-B05F-A698087B6324}"/>
              </a:ext>
            </a:extLst>
          </p:cNvPr>
          <p:cNvCxnSpPr>
            <a:cxnSpLocks/>
          </p:cNvCxnSpPr>
          <p:nvPr/>
        </p:nvCxnSpPr>
        <p:spPr>
          <a:xfrm flipV="1">
            <a:off x="8137408" y="3429000"/>
            <a:ext cx="2088771" cy="997200"/>
          </a:xfrm>
          <a:prstGeom prst="straightConnector1">
            <a:avLst/>
          </a:prstGeom>
          <a:ln w="317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箭头连接符 29">
            <a:extLst>
              <a:ext uri="{FF2B5EF4-FFF2-40B4-BE49-F238E27FC236}">
                <a16:creationId xmlns:a16="http://schemas.microsoft.com/office/drawing/2014/main" id="{8862FA3E-1C47-4D69-B498-7124647E6D11}"/>
              </a:ext>
            </a:extLst>
          </p:cNvPr>
          <p:cNvCxnSpPr>
            <a:cxnSpLocks/>
          </p:cNvCxnSpPr>
          <p:nvPr/>
        </p:nvCxnSpPr>
        <p:spPr>
          <a:xfrm>
            <a:off x="8145885" y="3692097"/>
            <a:ext cx="2088771" cy="141672"/>
          </a:xfrm>
          <a:prstGeom prst="straightConnector1">
            <a:avLst/>
          </a:prstGeom>
          <a:ln w="317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箭头连接符 32">
            <a:extLst>
              <a:ext uri="{FF2B5EF4-FFF2-40B4-BE49-F238E27FC236}">
                <a16:creationId xmlns:a16="http://schemas.microsoft.com/office/drawing/2014/main" id="{CA492352-A72E-4C87-8880-57996BFCD23D}"/>
              </a:ext>
            </a:extLst>
          </p:cNvPr>
          <p:cNvCxnSpPr/>
          <p:nvPr/>
        </p:nvCxnSpPr>
        <p:spPr>
          <a:xfrm>
            <a:off x="8137408" y="553673"/>
            <a:ext cx="2298497" cy="45720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箭头连接符 33">
            <a:extLst>
              <a:ext uri="{FF2B5EF4-FFF2-40B4-BE49-F238E27FC236}">
                <a16:creationId xmlns:a16="http://schemas.microsoft.com/office/drawing/2014/main" id="{1BF3C1E1-408F-4A24-8912-2B92E963A7AA}"/>
              </a:ext>
            </a:extLst>
          </p:cNvPr>
          <p:cNvCxnSpPr>
            <a:cxnSpLocks/>
          </p:cNvCxnSpPr>
          <p:nvPr/>
        </p:nvCxnSpPr>
        <p:spPr>
          <a:xfrm>
            <a:off x="8153137" y="4090642"/>
            <a:ext cx="2073042" cy="121969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箭头连接符 35">
            <a:extLst>
              <a:ext uri="{FF2B5EF4-FFF2-40B4-BE49-F238E27FC236}">
                <a16:creationId xmlns:a16="http://schemas.microsoft.com/office/drawing/2014/main" id="{4FAEA64A-416B-485F-95BD-82D323DBF2F2}"/>
              </a:ext>
            </a:extLst>
          </p:cNvPr>
          <p:cNvCxnSpPr>
            <a:cxnSpLocks/>
          </p:cNvCxnSpPr>
          <p:nvPr/>
        </p:nvCxnSpPr>
        <p:spPr>
          <a:xfrm>
            <a:off x="8128931" y="4822726"/>
            <a:ext cx="2042718" cy="58800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箭头连接符 37">
            <a:extLst>
              <a:ext uri="{FF2B5EF4-FFF2-40B4-BE49-F238E27FC236}">
                <a16:creationId xmlns:a16="http://schemas.microsoft.com/office/drawing/2014/main" id="{DEE926F4-95FE-4BCC-8416-9055FF079AD0}"/>
              </a:ext>
            </a:extLst>
          </p:cNvPr>
          <p:cNvCxnSpPr>
            <a:cxnSpLocks/>
          </p:cNvCxnSpPr>
          <p:nvPr/>
        </p:nvCxnSpPr>
        <p:spPr>
          <a:xfrm>
            <a:off x="8128931" y="5193580"/>
            <a:ext cx="2105725" cy="43430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3C650E55-0E40-401C-8842-01BE753AAD38}"/>
              </a:ext>
            </a:extLst>
          </p:cNvPr>
          <p:cNvSpPr txBox="1"/>
          <p:nvPr/>
        </p:nvSpPr>
        <p:spPr>
          <a:xfrm>
            <a:off x="258930" y="1085347"/>
            <a:ext cx="60831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dk1"/>
                </a:solidFill>
              </a:rPr>
              <a:t>假如调用</a:t>
            </a:r>
            <a:r>
              <a:rPr lang="en-US" altLang="zh-CN" b="1" dirty="0">
                <a:solidFill>
                  <a:schemeClr val="dk1"/>
                </a:solidFill>
              </a:rPr>
              <a:t>malloc</a:t>
            </a:r>
            <a:r>
              <a:rPr lang="zh-CN" altLang="en-US" b="1" dirty="0">
                <a:solidFill>
                  <a:schemeClr val="dk1"/>
                </a:solidFill>
              </a:rPr>
              <a:t>导致堆增长，需要对</a:t>
            </a:r>
            <a:r>
              <a:rPr lang="en-US" altLang="zh-CN" b="1" dirty="0">
                <a:solidFill>
                  <a:schemeClr val="dk1"/>
                </a:solidFill>
              </a:rPr>
              <a:t>VP7</a:t>
            </a:r>
            <a:r>
              <a:rPr lang="zh-CN" altLang="en-US" b="1" dirty="0">
                <a:solidFill>
                  <a:schemeClr val="dk1"/>
                </a:solidFill>
              </a:rPr>
              <a:t>进行分配</a:t>
            </a:r>
            <a:endParaRPr lang="en-US" altLang="zh-CN" b="1" dirty="0">
              <a:solidFill>
                <a:schemeClr val="dk1"/>
              </a:solidFill>
            </a:endParaRPr>
          </a:p>
          <a:p>
            <a:endParaRPr lang="en-US" altLang="zh-CN" b="1" dirty="0">
              <a:solidFill>
                <a:schemeClr val="dk1"/>
              </a:solidFill>
            </a:endParaRPr>
          </a:p>
          <a:p>
            <a:endParaRPr lang="zh-CN" altLang="en-US" b="1" dirty="0">
              <a:solidFill>
                <a:schemeClr val="dk1"/>
              </a:solidFill>
            </a:endParaRPr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933BC818-108B-40FF-9151-BA2A63B82C1D}"/>
              </a:ext>
            </a:extLst>
          </p:cNvPr>
          <p:cNvGraphicFramePr>
            <a:graphicFrameLocks noGrp="1"/>
          </p:cNvGraphicFramePr>
          <p:nvPr/>
        </p:nvGraphicFramePr>
        <p:xfrm>
          <a:off x="3748696" y="2892417"/>
          <a:ext cx="2401619" cy="3606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89080">
                  <a:extLst>
                    <a:ext uri="{9D8B030D-6E8A-4147-A177-3AD203B41FA5}">
                      <a16:colId xmlns:a16="http://schemas.microsoft.com/office/drawing/2014/main" val="209202458"/>
                    </a:ext>
                  </a:extLst>
                </a:gridCol>
                <a:gridCol w="1712539">
                  <a:extLst>
                    <a:ext uri="{9D8B030D-6E8A-4147-A177-3AD203B41FA5}">
                      <a16:colId xmlns:a16="http://schemas.microsoft.com/office/drawing/2014/main" val="2579823478"/>
                    </a:ext>
                  </a:extLst>
                </a:gridCol>
              </a:tblGrid>
              <a:tr h="369087"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/>
                        <a:t>有效位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/>
                        <a:t>物理页地址</a:t>
                      </a:r>
                      <a:endParaRPr lang="en-US" altLang="zh-CN" b="1" dirty="0"/>
                    </a:p>
                    <a:p>
                      <a:pPr algn="ctr"/>
                      <a:r>
                        <a:rPr lang="zh-CN" altLang="en-US" b="1" dirty="0"/>
                        <a:t>或者磁盘位置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47492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/>
                        <a:t>1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/>
                        <a:t>PP8</a:t>
                      </a:r>
                      <a:endParaRPr lang="zh-CN" alt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73806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/>
                        <a:t>0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b="1" dirty="0"/>
                        <a:t>磁盘</a:t>
                      </a:r>
                      <a:r>
                        <a:rPr lang="en-US" altLang="zh-CN" b="1" dirty="0"/>
                        <a:t>XXX</a:t>
                      </a:r>
                      <a:r>
                        <a:rPr lang="zh-CN" altLang="en-US" b="1" dirty="0"/>
                        <a:t>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7752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/>
                        <a:t>1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/>
                        <a:t>PP7</a:t>
                      </a:r>
                      <a:endParaRPr lang="zh-CN" alt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86854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/>
                        <a:t>0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b="1" dirty="0"/>
                        <a:t>磁盘</a:t>
                      </a:r>
                      <a:r>
                        <a:rPr lang="en-US" altLang="zh-CN" b="1" dirty="0"/>
                        <a:t>YYY</a:t>
                      </a:r>
                      <a:r>
                        <a:rPr lang="zh-CN" altLang="en-US" b="1" dirty="0"/>
                        <a:t>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43702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/>
                        <a:t>0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b="1" dirty="0"/>
                        <a:t>磁盘</a:t>
                      </a:r>
                      <a:r>
                        <a:rPr lang="en-US" altLang="zh-CN" b="1" dirty="0"/>
                        <a:t>ZZZ</a:t>
                      </a:r>
                      <a:r>
                        <a:rPr lang="zh-CN" altLang="en-US" b="1" dirty="0"/>
                        <a:t>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06638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/>
                        <a:t>0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/>
                        <a:t>null</a:t>
                      </a:r>
                      <a:endParaRPr lang="zh-CN" alt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48059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/>
                        <a:t>1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/>
                        <a:t>PP5</a:t>
                      </a:r>
                      <a:endParaRPr lang="zh-CN" alt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0767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/>
                        <a:t>0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b="1" dirty="0"/>
                        <a:t>磁盘</a:t>
                      </a:r>
                      <a:r>
                        <a:rPr lang="en-US" altLang="zh-CN" b="1" dirty="0"/>
                        <a:t>VVV</a:t>
                      </a:r>
                      <a:r>
                        <a:rPr lang="zh-CN" altLang="en-US" b="1" dirty="0"/>
                        <a:t>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9671030"/>
                  </a:ext>
                </a:extLst>
              </a:tr>
            </a:tbl>
          </a:graphicData>
        </a:graphic>
      </p:graphicFrame>
      <p:sp>
        <p:nvSpPr>
          <p:cNvPr id="31" name="文本框 30">
            <a:extLst>
              <a:ext uri="{FF2B5EF4-FFF2-40B4-BE49-F238E27FC236}">
                <a16:creationId xmlns:a16="http://schemas.microsoft.com/office/drawing/2014/main" id="{44301401-F8F2-4E64-AA89-DAB829912D8D}"/>
              </a:ext>
            </a:extLst>
          </p:cNvPr>
          <p:cNvSpPr txBox="1"/>
          <p:nvPr/>
        </p:nvSpPr>
        <p:spPr>
          <a:xfrm>
            <a:off x="10234656" y="-18521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/>
              <a:t>物理地址空间</a:t>
            </a:r>
            <a:endParaRPr lang="en-US" altLang="zh-CN" b="1" dirty="0"/>
          </a:p>
          <a:p>
            <a:r>
              <a:rPr lang="zh-CN" altLang="en-US" b="1" dirty="0"/>
              <a:t>（</a:t>
            </a:r>
            <a:r>
              <a:rPr lang="en-US" altLang="zh-CN" b="1" dirty="0"/>
              <a:t>DRAM</a:t>
            </a:r>
            <a:r>
              <a:rPr lang="zh-CN" altLang="en-US" b="1" dirty="0"/>
              <a:t>）</a:t>
            </a:r>
          </a:p>
        </p:txBody>
      </p:sp>
      <p:cxnSp>
        <p:nvCxnSpPr>
          <p:cNvPr id="27" name="直接箭头连接符 26">
            <a:extLst>
              <a:ext uri="{FF2B5EF4-FFF2-40B4-BE49-F238E27FC236}">
                <a16:creationId xmlns:a16="http://schemas.microsoft.com/office/drawing/2014/main" id="{6CDC40B2-8082-4DD7-9F93-E7020C5F5A51}"/>
              </a:ext>
            </a:extLst>
          </p:cNvPr>
          <p:cNvCxnSpPr>
            <a:cxnSpLocks/>
          </p:cNvCxnSpPr>
          <p:nvPr/>
        </p:nvCxnSpPr>
        <p:spPr>
          <a:xfrm flipV="1">
            <a:off x="8124693" y="5864541"/>
            <a:ext cx="2046956" cy="40719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8606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6A3BA9F3-7394-4BC0-BC98-4FAB5357837F}"/>
              </a:ext>
            </a:extLst>
          </p:cNvPr>
          <p:cNvSpPr txBox="1"/>
          <p:nvPr/>
        </p:nvSpPr>
        <p:spPr>
          <a:xfrm>
            <a:off x="258930" y="393101"/>
            <a:ext cx="8993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虚拟内存作为缓存的工具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5683FF0-2A55-4F7E-942F-6AA6CC2FFF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7987" y="3657323"/>
            <a:ext cx="5464013" cy="3200677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1FC897EC-E8DD-4949-8FBE-2103562A5E78}"/>
              </a:ext>
            </a:extLst>
          </p:cNvPr>
          <p:cNvSpPr txBox="1"/>
          <p:nvPr/>
        </p:nvSpPr>
        <p:spPr>
          <a:xfrm>
            <a:off x="258930" y="1161160"/>
            <a:ext cx="11233987" cy="5451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/>
              <a:t>可以认为虚拟内存空间本来是在磁盘上的，而将</a:t>
            </a:r>
            <a:r>
              <a:rPr lang="en-US" altLang="zh-CN" b="1" dirty="0"/>
              <a:t>DRAM</a:t>
            </a:r>
            <a:r>
              <a:rPr lang="zh-CN" altLang="en-US" b="1" dirty="0"/>
              <a:t>视作是虚拟内存缓存</a:t>
            </a:r>
            <a:endParaRPr lang="en-US" altLang="zh-CN" b="1" dirty="0"/>
          </a:p>
          <a:p>
            <a:pPr>
              <a:lnSpc>
                <a:spcPct val="150000"/>
              </a:lnSpc>
            </a:pPr>
            <a:endParaRPr lang="en-US" altLang="zh-CN" b="1" dirty="0"/>
          </a:p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rgbClr val="FF0000"/>
                </a:solidFill>
              </a:rPr>
              <a:t>DRAM</a:t>
            </a:r>
            <a:r>
              <a:rPr lang="zh-CN" altLang="en-US" b="1" dirty="0">
                <a:solidFill>
                  <a:srgbClr val="FF0000"/>
                </a:solidFill>
              </a:rPr>
              <a:t>缓存的特点：</a:t>
            </a:r>
            <a:endParaRPr lang="en-US" altLang="zh-CN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b="1" dirty="0"/>
              <a:t>访问磁盘的时间开销很大，所以</a:t>
            </a:r>
            <a:r>
              <a:rPr lang="en-US" altLang="zh-CN" b="1" dirty="0"/>
              <a:t>DRAM</a:t>
            </a:r>
            <a:r>
              <a:rPr lang="zh-CN" altLang="en-US" b="1" dirty="0"/>
              <a:t>不命中（缺页）的惩罚很大，因此：</a:t>
            </a:r>
            <a:endParaRPr lang="en-US" altLang="zh-CN" b="1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b="1" dirty="0"/>
              <a:t>DRAM</a:t>
            </a:r>
            <a:r>
              <a:rPr lang="zh-CN" altLang="en-US" b="1" dirty="0"/>
              <a:t>是全相联的缓存，即任何虚拟页可以存在任何物理页上</a:t>
            </a:r>
            <a:endParaRPr lang="en-US" altLang="zh-CN" b="1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b="1" dirty="0"/>
              <a:t>页面大小很大，通常</a:t>
            </a:r>
            <a:r>
              <a:rPr lang="en-US" altLang="zh-CN" b="1" dirty="0"/>
              <a:t>4K-2M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b="1" dirty="0"/>
              <a:t>写策略采用写回而不是直写</a:t>
            </a:r>
            <a:endParaRPr lang="en-US" altLang="zh-CN" b="1" dirty="0"/>
          </a:p>
          <a:p>
            <a:pPr>
              <a:lnSpc>
                <a:spcPct val="150000"/>
              </a:lnSpc>
            </a:pPr>
            <a:endParaRPr lang="en-US" altLang="zh-CN" b="1" dirty="0"/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FF0000"/>
                </a:solidFill>
              </a:rPr>
              <a:t>虚拟内存的性能不会很差</a:t>
            </a:r>
            <a:endParaRPr lang="en-US" altLang="zh-CN" b="1" dirty="0">
              <a:solidFill>
                <a:srgbClr val="FF0000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b="1" dirty="0"/>
              <a:t>由于程序有局部性，虚拟页面的常驻集合较小。</a:t>
            </a:r>
            <a:endParaRPr lang="en-US" altLang="zh-CN" b="1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zh-CN" b="1" dirty="0"/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FF0000"/>
                </a:solidFill>
              </a:rPr>
              <a:t>虚拟内存大小可以超过</a:t>
            </a:r>
            <a:r>
              <a:rPr lang="en-US" altLang="zh-CN" b="1" dirty="0">
                <a:solidFill>
                  <a:srgbClr val="FF0000"/>
                </a:solidFill>
              </a:rPr>
              <a:t>DRAM</a:t>
            </a:r>
            <a:r>
              <a:rPr lang="zh-CN" altLang="en-US" b="1" dirty="0">
                <a:solidFill>
                  <a:srgbClr val="FF0000"/>
                </a:solidFill>
              </a:rPr>
              <a:t>缓存大小</a:t>
            </a:r>
            <a:endParaRPr lang="en-US" altLang="zh-CN" b="1" dirty="0">
              <a:solidFill>
                <a:srgbClr val="FF0000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b="1" dirty="0"/>
              <a:t>因为不常用的页面会被从</a:t>
            </a:r>
            <a:r>
              <a:rPr lang="en-US" altLang="zh-CN" b="1" dirty="0"/>
              <a:t>DRAM</a:t>
            </a:r>
            <a:r>
              <a:rPr lang="zh-CN" altLang="en-US" b="1" dirty="0"/>
              <a:t>上逐出</a:t>
            </a:r>
            <a:endParaRPr lang="en-US" altLang="zh-CN" b="1" dirty="0"/>
          </a:p>
        </p:txBody>
      </p:sp>
    </p:spTree>
    <p:extLst>
      <p:ext uri="{BB962C8B-B14F-4D97-AF65-F5344CB8AC3E}">
        <p14:creationId xmlns:p14="http://schemas.microsoft.com/office/powerpoint/2010/main" val="230428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6A3BA9F3-7394-4BC0-BC98-4FAB5357837F}"/>
              </a:ext>
            </a:extLst>
          </p:cNvPr>
          <p:cNvSpPr txBox="1"/>
          <p:nvPr/>
        </p:nvSpPr>
        <p:spPr>
          <a:xfrm>
            <a:off x="258930" y="393101"/>
            <a:ext cx="8993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虚拟内存作为</a:t>
            </a:r>
            <a:r>
              <a:rPr lang="zh-CN" altLang="en-US" sz="28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内存管理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的工具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D5D0EEE6-0421-43F5-8F51-97302B510836}"/>
              </a:ext>
            </a:extLst>
          </p:cNvPr>
          <p:cNvSpPr txBox="1"/>
          <p:nvPr/>
        </p:nvSpPr>
        <p:spPr>
          <a:xfrm>
            <a:off x="404069" y="1295344"/>
            <a:ext cx="11080459" cy="3374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/>
              <a:t>虚拟内存为每个进程提供了一个抽象屏障，使其感觉不到物理内存的限制。</a:t>
            </a:r>
            <a:endParaRPr lang="en-US" altLang="zh-CN" b="1" dirty="0"/>
          </a:p>
          <a:p>
            <a:pPr>
              <a:lnSpc>
                <a:spcPct val="150000"/>
              </a:lnSpc>
            </a:pPr>
            <a:r>
              <a:rPr lang="zh-CN" altLang="en-US" b="1" dirty="0"/>
              <a:t>每个程序都认为它</a:t>
            </a:r>
            <a:r>
              <a:rPr lang="zh-CN" altLang="en-US" b="1" dirty="0">
                <a:solidFill>
                  <a:srgbClr val="FF0000"/>
                </a:solidFill>
              </a:rPr>
              <a:t>拥有整个地址空间</a:t>
            </a:r>
            <a:r>
              <a:rPr lang="zh-CN" altLang="en-US" b="1" dirty="0"/>
              <a:t>，而</a:t>
            </a:r>
            <a:r>
              <a:rPr lang="zh-CN" altLang="en-US" b="1" dirty="0">
                <a:solidFill>
                  <a:srgbClr val="FF0000"/>
                </a:solidFill>
              </a:rPr>
              <a:t>不必担心物理内存的大小或位置</a:t>
            </a:r>
            <a:r>
              <a:rPr lang="zh-CN" altLang="en-US" b="1" dirty="0"/>
              <a:t>。</a:t>
            </a:r>
            <a:endParaRPr lang="en-US" altLang="zh-CN" b="1" dirty="0"/>
          </a:p>
          <a:p>
            <a:pPr>
              <a:lnSpc>
                <a:spcPct val="150000"/>
              </a:lnSpc>
            </a:pPr>
            <a:r>
              <a:rPr lang="zh-CN" altLang="en-US" b="1" dirty="0"/>
              <a:t>从而简化了内存管理</a:t>
            </a:r>
            <a:endParaRPr lang="en-US" altLang="zh-CN" b="1" dirty="0"/>
          </a:p>
          <a:p>
            <a:pPr>
              <a:lnSpc>
                <a:spcPct val="150000"/>
              </a:lnSpc>
            </a:pPr>
            <a:r>
              <a:rPr lang="zh-CN" altLang="en-US" b="1" dirty="0"/>
              <a:t>具体来说，它可以：</a:t>
            </a:r>
            <a:endParaRPr lang="en-US" altLang="zh-CN" b="1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b="1" dirty="0"/>
              <a:t>简化链接</a:t>
            </a:r>
            <a:endParaRPr lang="en-US" altLang="zh-CN" b="1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b="1" dirty="0"/>
              <a:t>简化加载</a:t>
            </a:r>
            <a:endParaRPr lang="en-US" altLang="zh-CN" b="1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b="1" dirty="0"/>
              <a:t>简化共享</a:t>
            </a:r>
            <a:endParaRPr lang="en-US" altLang="zh-CN" b="1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b="1" dirty="0"/>
              <a:t>简化内存分配</a:t>
            </a:r>
            <a:endParaRPr lang="en-US" altLang="zh-CN" b="1" dirty="0"/>
          </a:p>
        </p:txBody>
      </p:sp>
    </p:spTree>
    <p:extLst>
      <p:ext uri="{BB962C8B-B14F-4D97-AF65-F5344CB8AC3E}">
        <p14:creationId xmlns:p14="http://schemas.microsoft.com/office/powerpoint/2010/main" val="10820880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6A3BA9F3-7394-4BC0-BC98-4FAB5357837F}"/>
              </a:ext>
            </a:extLst>
          </p:cNvPr>
          <p:cNvSpPr txBox="1"/>
          <p:nvPr/>
        </p:nvSpPr>
        <p:spPr>
          <a:xfrm>
            <a:off x="258930" y="393101"/>
            <a:ext cx="8993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虚拟内存作为内存保护的工具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86BA84A-27F9-44F7-A1A4-E1568BBD1A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3237" y="3493520"/>
            <a:ext cx="6428763" cy="3364480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E2EC879A-CA59-465C-B091-2F8271D173B3}"/>
              </a:ext>
            </a:extLst>
          </p:cNvPr>
          <p:cNvSpPr txBox="1"/>
          <p:nvPr/>
        </p:nvSpPr>
        <p:spPr>
          <a:xfrm>
            <a:off x="258930" y="1166070"/>
            <a:ext cx="6878806" cy="33741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/>
              <a:t>为了安全和秩序，操作系统必须对进程访问内存做出限制，比如：</a:t>
            </a:r>
            <a:endParaRPr lang="en-US" altLang="zh-CN" b="1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b="1" dirty="0"/>
              <a:t>不允许一个进程</a:t>
            </a:r>
            <a:r>
              <a:rPr lang="zh-CN" altLang="en-US" b="1" dirty="0">
                <a:solidFill>
                  <a:srgbClr val="00B0F0"/>
                </a:solidFill>
              </a:rPr>
              <a:t>直接</a:t>
            </a:r>
            <a:r>
              <a:rPr lang="zh-CN" altLang="en-US" b="1" dirty="0"/>
              <a:t>访问另一个进程的地址空间</a:t>
            </a:r>
            <a:endParaRPr lang="en-US" altLang="zh-CN" b="1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b="1" dirty="0"/>
              <a:t>不允许一个进程在用户模式下访问内核地址空间</a:t>
            </a:r>
            <a:endParaRPr lang="en-US" altLang="zh-CN" b="1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b="1" dirty="0"/>
              <a:t>不允许一个进程访问只读内存区域（如</a:t>
            </a:r>
            <a:r>
              <a:rPr lang="en-US" altLang="zh-CN" b="1" dirty="0"/>
              <a:t>.text</a:t>
            </a:r>
            <a:r>
              <a:rPr lang="zh-CN" altLang="en-US" b="1" dirty="0"/>
              <a:t>，</a:t>
            </a:r>
            <a:r>
              <a:rPr lang="en-US" altLang="zh-CN" b="1" dirty="0"/>
              <a:t>.</a:t>
            </a:r>
            <a:r>
              <a:rPr lang="en-US" altLang="zh-CN" b="1" dirty="0" err="1"/>
              <a:t>rodata</a:t>
            </a:r>
            <a:r>
              <a:rPr lang="zh-CN" altLang="en-US" b="1" dirty="0"/>
              <a:t>）</a:t>
            </a:r>
            <a:endParaRPr lang="en-US" altLang="zh-CN" b="1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zh-CN" b="1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zh-CN" b="1" dirty="0"/>
          </a:p>
          <a:p>
            <a:pPr>
              <a:lnSpc>
                <a:spcPct val="150000"/>
              </a:lnSpc>
            </a:pPr>
            <a:r>
              <a:rPr lang="zh-CN" altLang="en-US" b="1" dirty="0"/>
              <a:t>虚拟内存将每个程序的地址空间隔离开来</a:t>
            </a:r>
            <a:endParaRPr lang="en-US" altLang="zh-CN" b="1" dirty="0"/>
          </a:p>
          <a:p>
            <a:pPr>
              <a:lnSpc>
                <a:spcPct val="150000"/>
              </a:lnSpc>
            </a:pPr>
            <a:r>
              <a:rPr lang="zh-CN" altLang="en-US" b="1" dirty="0"/>
              <a:t>通过在</a:t>
            </a:r>
            <a:r>
              <a:rPr lang="en-US" altLang="zh-CN" b="1" dirty="0"/>
              <a:t>PTE</a:t>
            </a:r>
            <a:r>
              <a:rPr lang="zh-CN" altLang="en-US" b="1" dirty="0"/>
              <a:t>中加入权限位，来判断此次访问是否合法</a:t>
            </a:r>
            <a:endParaRPr lang="en-US" altLang="zh-CN" b="1" dirty="0"/>
          </a:p>
        </p:txBody>
      </p:sp>
    </p:spTree>
    <p:extLst>
      <p:ext uri="{BB962C8B-B14F-4D97-AF65-F5344CB8AC3E}">
        <p14:creationId xmlns:p14="http://schemas.microsoft.com/office/powerpoint/2010/main" val="141335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C91E0E37-28DD-4EDE-9339-C10AA3B50BCA}"/>
              </a:ext>
            </a:extLst>
          </p:cNvPr>
          <p:cNvGrpSpPr/>
          <p:nvPr/>
        </p:nvGrpSpPr>
        <p:grpSpPr>
          <a:xfrm>
            <a:off x="263372" y="3075057"/>
            <a:ext cx="9724009" cy="719437"/>
            <a:chOff x="263372" y="3075057"/>
            <a:chExt cx="9724009" cy="719437"/>
          </a:xfrm>
        </p:grpSpPr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5C2BA849-713B-4D75-9B1B-A6D863DFBF4A}"/>
                </a:ext>
              </a:extLst>
            </p:cNvPr>
            <p:cNvSpPr txBox="1"/>
            <p:nvPr/>
          </p:nvSpPr>
          <p:spPr>
            <a:xfrm>
              <a:off x="994301" y="3075057"/>
              <a:ext cx="89930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基础知识</a:t>
              </a:r>
              <a:endPara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503079F1-9056-4427-963D-4729090BD7BA}"/>
                </a:ext>
              </a:extLst>
            </p:cNvPr>
            <p:cNvSpPr/>
            <p:nvPr/>
          </p:nvSpPr>
          <p:spPr>
            <a:xfrm>
              <a:off x="263372" y="3086608"/>
              <a:ext cx="464596" cy="70788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A6FAB87A-70C8-486A-91A3-3BC345D58853}"/>
                </a:ext>
              </a:extLst>
            </p:cNvPr>
            <p:cNvSpPr/>
            <p:nvPr/>
          </p:nvSpPr>
          <p:spPr>
            <a:xfrm>
              <a:off x="798991" y="3086608"/>
              <a:ext cx="124287" cy="70788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5858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C91E0E37-28DD-4EDE-9339-C10AA3B50BCA}"/>
              </a:ext>
            </a:extLst>
          </p:cNvPr>
          <p:cNvGrpSpPr/>
          <p:nvPr/>
        </p:nvGrpSpPr>
        <p:grpSpPr>
          <a:xfrm>
            <a:off x="263372" y="3075057"/>
            <a:ext cx="9724009" cy="719437"/>
            <a:chOff x="263372" y="3075057"/>
            <a:chExt cx="9724009" cy="719437"/>
          </a:xfrm>
        </p:grpSpPr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5C2BA849-713B-4D75-9B1B-A6D863DFBF4A}"/>
                </a:ext>
              </a:extLst>
            </p:cNvPr>
            <p:cNvSpPr txBox="1"/>
            <p:nvPr/>
          </p:nvSpPr>
          <p:spPr>
            <a:xfrm>
              <a:off x="994301" y="3075057"/>
              <a:ext cx="89930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地址翻译</a:t>
              </a:r>
              <a:endPara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503079F1-9056-4427-963D-4729090BD7BA}"/>
                </a:ext>
              </a:extLst>
            </p:cNvPr>
            <p:cNvSpPr/>
            <p:nvPr/>
          </p:nvSpPr>
          <p:spPr>
            <a:xfrm>
              <a:off x="263372" y="3086608"/>
              <a:ext cx="464596" cy="70788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A6FAB87A-70C8-486A-91A3-3BC345D58853}"/>
                </a:ext>
              </a:extLst>
            </p:cNvPr>
            <p:cNvSpPr/>
            <p:nvPr/>
          </p:nvSpPr>
          <p:spPr>
            <a:xfrm>
              <a:off x="798991" y="3086608"/>
              <a:ext cx="124287" cy="70788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466576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6A3BA9F3-7394-4BC0-BC98-4FAB5357837F}"/>
              </a:ext>
            </a:extLst>
          </p:cNvPr>
          <p:cNvSpPr txBox="1"/>
          <p:nvPr/>
        </p:nvSpPr>
        <p:spPr>
          <a:xfrm>
            <a:off x="258930" y="393101"/>
            <a:ext cx="3340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术语表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DE734FEC-2DD3-45FF-9C6A-79D383E281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1072" y="1020960"/>
            <a:ext cx="5656559" cy="1016115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0C6AEB90-2705-40B5-A190-777D0D4303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2553" y="2037075"/>
            <a:ext cx="5067894" cy="968701"/>
          </a:xfrm>
          <a:prstGeom prst="rect">
            <a:avLst/>
          </a:prstGeom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337FA560-EE53-4B63-9571-76FF1192D89F}"/>
              </a:ext>
            </a:extLst>
          </p:cNvPr>
          <p:cNvSpPr txBox="1"/>
          <p:nvPr/>
        </p:nvSpPr>
        <p:spPr>
          <a:xfrm>
            <a:off x="462281" y="1428777"/>
            <a:ext cx="2870199" cy="5036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latin typeface="+mn-ea"/>
              </a:rPr>
              <a:t>VPN</a:t>
            </a:r>
            <a:r>
              <a:rPr lang="zh-CN" altLang="en-US" b="1" dirty="0">
                <a:latin typeface="+mn-ea"/>
              </a:rPr>
              <a:t>：虚拟页号</a:t>
            </a:r>
            <a:endParaRPr lang="en-US" altLang="zh-CN" b="1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b="1" dirty="0">
                <a:latin typeface="+mn-ea"/>
              </a:rPr>
              <a:t>VPO</a:t>
            </a:r>
            <a:r>
              <a:rPr lang="zh-CN" altLang="en-US" b="1" dirty="0">
                <a:latin typeface="+mn-ea"/>
              </a:rPr>
              <a:t>：虚拟页偏移</a:t>
            </a:r>
            <a:endParaRPr lang="en-US" altLang="zh-CN" b="1" dirty="0"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zh-CN" b="1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b="1" dirty="0">
                <a:latin typeface="+mn-ea"/>
              </a:rPr>
              <a:t>PPN</a:t>
            </a:r>
            <a:r>
              <a:rPr lang="zh-CN" altLang="en-US" b="1" dirty="0">
                <a:latin typeface="+mn-ea"/>
              </a:rPr>
              <a:t>：物理页号</a:t>
            </a:r>
            <a:endParaRPr lang="en-US" altLang="zh-CN" b="1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b="1" dirty="0">
                <a:latin typeface="+mn-ea"/>
              </a:rPr>
              <a:t>PPO</a:t>
            </a:r>
            <a:r>
              <a:rPr lang="zh-CN" altLang="en-US" b="1" dirty="0">
                <a:latin typeface="+mn-ea"/>
              </a:rPr>
              <a:t>：物理页偏移</a:t>
            </a:r>
            <a:endParaRPr lang="en-US" altLang="zh-CN" b="1" dirty="0"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zh-CN" b="1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b="1" dirty="0">
                <a:latin typeface="+mn-ea"/>
              </a:rPr>
              <a:t>TLBT</a:t>
            </a:r>
            <a:r>
              <a:rPr lang="zh-CN" altLang="en-US" b="1" dirty="0">
                <a:latin typeface="+mn-ea"/>
              </a:rPr>
              <a:t>：</a:t>
            </a:r>
            <a:r>
              <a:rPr lang="en-US" altLang="zh-CN" b="1" dirty="0">
                <a:latin typeface="+mn-ea"/>
              </a:rPr>
              <a:t>TLB</a:t>
            </a:r>
            <a:r>
              <a:rPr lang="zh-CN" altLang="en-US" b="1" dirty="0">
                <a:latin typeface="+mn-ea"/>
              </a:rPr>
              <a:t>标记</a:t>
            </a:r>
            <a:endParaRPr lang="en-US" altLang="zh-CN" b="1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b="1" dirty="0">
                <a:latin typeface="+mn-ea"/>
              </a:rPr>
              <a:t>TLBI</a:t>
            </a:r>
            <a:r>
              <a:rPr lang="zh-CN" altLang="en-US" b="1" dirty="0">
                <a:latin typeface="+mn-ea"/>
              </a:rPr>
              <a:t>：</a:t>
            </a:r>
            <a:r>
              <a:rPr lang="en-US" altLang="zh-CN" b="1" dirty="0">
                <a:latin typeface="+mn-ea"/>
              </a:rPr>
              <a:t>TLB</a:t>
            </a:r>
            <a:r>
              <a:rPr lang="zh-CN" altLang="en-US" b="1" dirty="0">
                <a:latin typeface="+mn-ea"/>
              </a:rPr>
              <a:t>组索引</a:t>
            </a:r>
            <a:endParaRPr lang="en-US" altLang="zh-CN" b="1" dirty="0"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zh-CN" b="1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b="1" dirty="0">
                <a:latin typeface="+mn-ea"/>
              </a:rPr>
              <a:t>CT</a:t>
            </a:r>
            <a:r>
              <a:rPr lang="zh-CN" altLang="en-US" b="1" dirty="0">
                <a:latin typeface="+mn-ea"/>
              </a:rPr>
              <a:t>：缓存标记</a:t>
            </a:r>
            <a:endParaRPr lang="en-US" altLang="zh-CN" b="1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b="1" dirty="0">
                <a:latin typeface="+mn-ea"/>
              </a:rPr>
              <a:t>CI</a:t>
            </a:r>
            <a:r>
              <a:rPr lang="zh-CN" altLang="en-US" b="1" dirty="0">
                <a:latin typeface="+mn-ea"/>
              </a:rPr>
              <a:t>：缓存组索引</a:t>
            </a:r>
            <a:endParaRPr lang="en-US" altLang="zh-CN" b="1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b="1" dirty="0">
                <a:latin typeface="+mn-ea"/>
              </a:rPr>
              <a:t>CO</a:t>
            </a:r>
            <a:r>
              <a:rPr lang="zh-CN" altLang="en-US" b="1" dirty="0">
                <a:latin typeface="+mn-ea"/>
              </a:rPr>
              <a:t>：缓存块偏移</a:t>
            </a: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D9BB2701-36A1-4381-BEFA-724C9D3F30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1072" y="3346335"/>
            <a:ext cx="5371652" cy="342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484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353233CB-9A5F-4260-BE20-41213DBB15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7480" y="1177691"/>
            <a:ext cx="9337040" cy="4963719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6A3BA9F3-7394-4BC0-BC98-4FAB5357837F}"/>
              </a:ext>
            </a:extLst>
          </p:cNvPr>
          <p:cNvSpPr txBox="1"/>
          <p:nvPr/>
        </p:nvSpPr>
        <p:spPr>
          <a:xfrm>
            <a:off x="258930" y="393101"/>
            <a:ext cx="8993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地址翻译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——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页命中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5C0324CE-3F39-480E-B68E-58C38CB547CB}"/>
              </a:ext>
            </a:extLst>
          </p:cNvPr>
          <p:cNvSpPr/>
          <p:nvPr/>
        </p:nvSpPr>
        <p:spPr>
          <a:xfrm>
            <a:off x="3954780" y="2697210"/>
            <a:ext cx="1554480" cy="17223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E9A22CD0-7392-42CB-A815-5EB6E0135D97}"/>
              </a:ext>
            </a:extLst>
          </p:cNvPr>
          <p:cNvSpPr/>
          <p:nvPr/>
        </p:nvSpPr>
        <p:spPr>
          <a:xfrm>
            <a:off x="7193280" y="1447800"/>
            <a:ext cx="1744980" cy="1127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FE5F3E2C-3518-4353-82D2-C148EA3506B9}"/>
              </a:ext>
            </a:extLst>
          </p:cNvPr>
          <p:cNvSpPr/>
          <p:nvPr/>
        </p:nvSpPr>
        <p:spPr>
          <a:xfrm>
            <a:off x="7193280" y="2697210"/>
            <a:ext cx="1744980" cy="1127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79CA538D-1D6E-4B2D-92AC-D0D3BA90BF74}"/>
              </a:ext>
            </a:extLst>
          </p:cNvPr>
          <p:cNvSpPr/>
          <p:nvPr/>
        </p:nvSpPr>
        <p:spPr>
          <a:xfrm>
            <a:off x="7193280" y="3824970"/>
            <a:ext cx="1744980" cy="1127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94C51E53-F345-41D7-873E-F899E904D28E}"/>
              </a:ext>
            </a:extLst>
          </p:cNvPr>
          <p:cNvSpPr/>
          <p:nvPr/>
        </p:nvSpPr>
        <p:spPr>
          <a:xfrm>
            <a:off x="2651760" y="4983190"/>
            <a:ext cx="6286500" cy="10213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8F96A842-BC88-45CD-9EEF-8F8AD38144F0}"/>
              </a:ext>
            </a:extLst>
          </p:cNvPr>
          <p:cNvSpPr/>
          <p:nvPr/>
        </p:nvSpPr>
        <p:spPr>
          <a:xfrm>
            <a:off x="2209800" y="3984990"/>
            <a:ext cx="1744980" cy="1127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5623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6A3BA9F3-7394-4BC0-BC98-4FAB5357837F}"/>
              </a:ext>
            </a:extLst>
          </p:cNvPr>
          <p:cNvSpPr txBox="1"/>
          <p:nvPr/>
        </p:nvSpPr>
        <p:spPr>
          <a:xfrm>
            <a:off x="258930" y="393101"/>
            <a:ext cx="8993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地址翻译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——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缺页时页面调入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509C7521-2847-4AAC-889C-9B26F05AB8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75" y="1360296"/>
            <a:ext cx="11295847" cy="5117008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5FA20D41-B6BD-48EA-97FF-CDAA60333200}"/>
              </a:ext>
            </a:extLst>
          </p:cNvPr>
          <p:cNvSpPr/>
          <p:nvPr/>
        </p:nvSpPr>
        <p:spPr>
          <a:xfrm>
            <a:off x="3418449" y="4202723"/>
            <a:ext cx="599636" cy="1034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890A3AA6-B63B-45F8-8968-06B57E052508}"/>
              </a:ext>
            </a:extLst>
          </p:cNvPr>
          <p:cNvSpPr/>
          <p:nvPr/>
        </p:nvSpPr>
        <p:spPr>
          <a:xfrm>
            <a:off x="5522743" y="2911719"/>
            <a:ext cx="1537480" cy="1034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68AB9A4C-3926-422E-94B8-B846C555D84A}"/>
              </a:ext>
            </a:extLst>
          </p:cNvPr>
          <p:cNvSpPr/>
          <p:nvPr/>
        </p:nvSpPr>
        <p:spPr>
          <a:xfrm>
            <a:off x="5518933" y="4057650"/>
            <a:ext cx="1537480" cy="1034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D8B18DBD-1C04-494D-8831-E8C6DD380085}"/>
              </a:ext>
            </a:extLst>
          </p:cNvPr>
          <p:cNvSpPr/>
          <p:nvPr/>
        </p:nvSpPr>
        <p:spPr>
          <a:xfrm>
            <a:off x="4018085" y="1360296"/>
            <a:ext cx="1397978" cy="23984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E8205450-3949-431F-B320-81075E299BE5}"/>
              </a:ext>
            </a:extLst>
          </p:cNvPr>
          <p:cNvSpPr/>
          <p:nvPr/>
        </p:nvSpPr>
        <p:spPr>
          <a:xfrm>
            <a:off x="5416063" y="1360297"/>
            <a:ext cx="6216159" cy="14400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03DBC448-ECBC-4F0B-90D8-19E8A15D656C}"/>
              </a:ext>
            </a:extLst>
          </p:cNvPr>
          <p:cNvSpPr/>
          <p:nvPr/>
        </p:nvSpPr>
        <p:spPr>
          <a:xfrm>
            <a:off x="8880230" y="2409092"/>
            <a:ext cx="916589" cy="13105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5717457E-B8DD-495B-BBCE-0D6C966CA597}"/>
              </a:ext>
            </a:extLst>
          </p:cNvPr>
          <p:cNvSpPr/>
          <p:nvPr/>
        </p:nvSpPr>
        <p:spPr>
          <a:xfrm>
            <a:off x="8452199" y="3804837"/>
            <a:ext cx="1537480" cy="10139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89915BBD-95E1-4866-B1AB-26E4133FDF39}"/>
              </a:ext>
            </a:extLst>
          </p:cNvPr>
          <p:cNvSpPr/>
          <p:nvPr/>
        </p:nvSpPr>
        <p:spPr>
          <a:xfrm>
            <a:off x="8452199" y="5123371"/>
            <a:ext cx="1537480" cy="10139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00C19244-2513-4D4C-B430-8C4CE26EE69C}"/>
              </a:ext>
            </a:extLst>
          </p:cNvPr>
          <p:cNvSpPr/>
          <p:nvPr/>
        </p:nvSpPr>
        <p:spPr>
          <a:xfrm>
            <a:off x="3418449" y="5237285"/>
            <a:ext cx="539182" cy="443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683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6A3BA9F3-7394-4BC0-BC98-4FAB5357837F}"/>
              </a:ext>
            </a:extLst>
          </p:cNvPr>
          <p:cNvSpPr txBox="1"/>
          <p:nvPr/>
        </p:nvSpPr>
        <p:spPr>
          <a:xfrm>
            <a:off x="258930" y="393101"/>
            <a:ext cx="8993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地址翻译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——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结合高速缓存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0F8909B-C4D1-43F8-AF06-D93C8B9E1B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3758" y="2030473"/>
            <a:ext cx="8059050" cy="351812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F11A082-6B00-4805-ADDF-D8A04EF221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7510" y="2196061"/>
            <a:ext cx="3494055" cy="3766420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DC9FCEBC-E9AA-4D0A-A0AB-E2A302B372FB}"/>
              </a:ext>
            </a:extLst>
          </p:cNvPr>
          <p:cNvSpPr txBox="1"/>
          <p:nvPr/>
        </p:nvSpPr>
        <p:spPr>
          <a:xfrm>
            <a:off x="258930" y="1587153"/>
            <a:ext cx="41088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latin typeface="+mn-ea"/>
              </a:rPr>
              <a:t>页和页表本身都能被缓存在高速缓存中</a:t>
            </a:r>
            <a:endParaRPr lang="en-US" altLang="zh-CN" b="1" dirty="0">
              <a:latin typeface="+mn-ea"/>
            </a:endParaRPr>
          </a:p>
          <a:p>
            <a:endParaRPr lang="en-US" altLang="zh-CN" b="1" dirty="0">
              <a:latin typeface="+mn-ea"/>
            </a:endParaRPr>
          </a:p>
          <a:p>
            <a:r>
              <a:rPr lang="zh-CN" altLang="en-US" b="1" dirty="0">
                <a:latin typeface="+mn-ea"/>
              </a:rPr>
              <a:t>访问时两者都可能发生不命中</a:t>
            </a:r>
            <a:endParaRPr lang="en-US" altLang="zh-CN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15328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6A3BA9F3-7394-4BC0-BC98-4FAB5357837F}"/>
              </a:ext>
            </a:extLst>
          </p:cNvPr>
          <p:cNvSpPr txBox="1"/>
          <p:nvPr/>
        </p:nvSpPr>
        <p:spPr>
          <a:xfrm>
            <a:off x="258930" y="393101"/>
            <a:ext cx="8993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地址翻译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——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使用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TLB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进行加速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DC9FCEBC-E9AA-4D0A-A0AB-E2A302B372FB}"/>
              </a:ext>
            </a:extLst>
          </p:cNvPr>
          <p:cNvSpPr txBox="1"/>
          <p:nvPr/>
        </p:nvSpPr>
        <p:spPr>
          <a:xfrm>
            <a:off x="300824" y="1266140"/>
            <a:ext cx="12078948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latin typeface="+mn-ea"/>
              </a:rPr>
              <a:t>我们会很频繁的访问</a:t>
            </a:r>
            <a:r>
              <a:rPr lang="en-US" altLang="zh-CN" sz="2400" b="1" dirty="0">
                <a:latin typeface="+mn-ea"/>
              </a:rPr>
              <a:t>PTE</a:t>
            </a:r>
            <a:r>
              <a:rPr lang="zh-CN" altLang="en-US" sz="2400" b="1" dirty="0">
                <a:latin typeface="+mn-ea"/>
              </a:rPr>
              <a:t>，因此需要加快访问</a:t>
            </a:r>
            <a:r>
              <a:rPr lang="en-US" altLang="zh-CN" sz="2400" b="1" dirty="0">
                <a:latin typeface="+mn-ea"/>
              </a:rPr>
              <a:t>PTE</a:t>
            </a:r>
            <a:r>
              <a:rPr lang="zh-CN" altLang="en-US" sz="2400" b="1" dirty="0">
                <a:latin typeface="+mn-ea"/>
              </a:rPr>
              <a:t>的速度</a:t>
            </a:r>
            <a:endParaRPr lang="en-US" altLang="zh-CN" sz="2400" b="1" dirty="0">
              <a:latin typeface="+mn-ea"/>
            </a:endParaRPr>
          </a:p>
          <a:p>
            <a:r>
              <a:rPr lang="en-US" altLang="zh-CN" sz="2400" b="1" dirty="0">
                <a:solidFill>
                  <a:srgbClr val="FF0000"/>
                </a:solidFill>
                <a:latin typeface="+mn-ea"/>
              </a:rPr>
              <a:t>TLB</a:t>
            </a:r>
            <a:r>
              <a:rPr lang="zh-CN" altLang="en-US" sz="2400" b="1" dirty="0">
                <a:latin typeface="+mn-ea"/>
              </a:rPr>
              <a:t>，翻译后备缓冲器，是一种在</a:t>
            </a:r>
            <a:r>
              <a:rPr lang="en-US" altLang="zh-CN" sz="2400" b="1" dirty="0">
                <a:latin typeface="+mn-ea"/>
              </a:rPr>
              <a:t>CPU</a:t>
            </a:r>
            <a:r>
              <a:rPr lang="zh-CN" altLang="en-US" sz="2400" b="1" dirty="0">
                <a:latin typeface="+mn-ea"/>
              </a:rPr>
              <a:t>中的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</a:rPr>
              <a:t>缓存</a:t>
            </a:r>
            <a:r>
              <a:rPr lang="zh-CN" altLang="en-US" sz="2400" b="1" dirty="0">
                <a:latin typeface="+mn-ea"/>
              </a:rPr>
              <a:t>，用来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</a:rPr>
              <a:t>缓存页表项</a:t>
            </a:r>
            <a:endParaRPr lang="en-US" altLang="zh-CN" sz="2400" b="1" dirty="0">
              <a:solidFill>
                <a:srgbClr val="FF0000"/>
              </a:solidFill>
              <a:latin typeface="+mn-ea"/>
            </a:endParaRPr>
          </a:p>
          <a:p>
            <a:endParaRPr lang="en-US" altLang="zh-CN" sz="2400" b="1" dirty="0">
              <a:latin typeface="+mn-ea"/>
            </a:endParaRPr>
          </a:p>
          <a:p>
            <a:r>
              <a:rPr lang="zh-CN" altLang="en-US" sz="2400" b="1" dirty="0">
                <a:latin typeface="+mn-ea"/>
              </a:rPr>
              <a:t>结构是组相联高速缓存，但是每一行是一个</a:t>
            </a:r>
            <a:r>
              <a:rPr lang="en-US" altLang="zh-CN" sz="2400" b="1" dirty="0">
                <a:latin typeface="+mn-ea"/>
              </a:rPr>
              <a:t>PTE</a:t>
            </a:r>
          </a:p>
          <a:p>
            <a:r>
              <a:rPr lang="zh-CN" altLang="en-US" sz="2400" b="1" dirty="0">
                <a:latin typeface="+mn-ea"/>
              </a:rPr>
              <a:t>将</a:t>
            </a:r>
            <a:r>
              <a:rPr lang="en-US" altLang="zh-CN" sz="2400" b="1" dirty="0">
                <a:latin typeface="+mn-ea"/>
              </a:rPr>
              <a:t>VPN</a:t>
            </a:r>
            <a:r>
              <a:rPr lang="zh-CN" altLang="en-US" sz="2400" b="1" dirty="0">
                <a:latin typeface="+mn-ea"/>
              </a:rPr>
              <a:t>划分为标记（</a:t>
            </a:r>
            <a:r>
              <a:rPr lang="en-US" altLang="zh-CN" sz="2400" b="1" dirty="0">
                <a:latin typeface="+mn-ea"/>
              </a:rPr>
              <a:t>TLBT</a:t>
            </a:r>
            <a:r>
              <a:rPr lang="zh-CN" altLang="en-US" sz="2400" b="1" dirty="0">
                <a:latin typeface="+mn-ea"/>
              </a:rPr>
              <a:t>）和组索引（</a:t>
            </a:r>
            <a:r>
              <a:rPr lang="en-US" altLang="zh-CN" sz="2400" b="1" dirty="0">
                <a:latin typeface="+mn-ea"/>
              </a:rPr>
              <a:t>TLBI</a:t>
            </a:r>
            <a:r>
              <a:rPr lang="zh-CN" altLang="en-US" sz="2400" b="1" dirty="0">
                <a:latin typeface="+mn-ea"/>
              </a:rPr>
              <a:t>）</a:t>
            </a:r>
            <a:endParaRPr lang="en-US" altLang="zh-CN" sz="2400" b="1" dirty="0">
              <a:latin typeface="+mn-ea"/>
            </a:endParaRPr>
          </a:p>
          <a:p>
            <a:r>
              <a:rPr lang="zh-CN" altLang="en-US" sz="2400" b="1" dirty="0">
                <a:latin typeface="+mn-ea"/>
              </a:rPr>
              <a:t>（访问</a:t>
            </a:r>
            <a:r>
              <a:rPr lang="en-US" altLang="zh-CN" sz="2400" b="1" dirty="0">
                <a:latin typeface="+mn-ea"/>
              </a:rPr>
              <a:t>TLB</a:t>
            </a:r>
            <a:r>
              <a:rPr lang="zh-CN" altLang="en-US" sz="2400" b="1" dirty="0">
                <a:latin typeface="+mn-ea"/>
              </a:rPr>
              <a:t>时一次访问一行，没有块偏移，</a:t>
            </a:r>
            <a:r>
              <a:rPr lang="en-US" altLang="zh-CN" sz="2400" b="1" dirty="0">
                <a:latin typeface="+mn-ea"/>
              </a:rPr>
              <a:t>VPO</a:t>
            </a:r>
            <a:r>
              <a:rPr lang="zh-CN" altLang="en-US" sz="2400" b="1" dirty="0">
                <a:latin typeface="+mn-ea"/>
              </a:rPr>
              <a:t>不是块偏移而是访问页面时的页偏移）</a:t>
            </a:r>
            <a:endParaRPr lang="en-US" altLang="zh-CN" sz="2400" b="1" dirty="0">
              <a:latin typeface="+mn-ea"/>
            </a:endParaRPr>
          </a:p>
          <a:p>
            <a:endParaRPr lang="en-US" altLang="zh-CN" sz="2400" b="1" dirty="0">
              <a:latin typeface="+mn-ea"/>
            </a:endParaRPr>
          </a:p>
          <a:p>
            <a:r>
              <a:rPr lang="zh-CN" altLang="en-US" sz="2400" b="1" dirty="0">
                <a:latin typeface="+mn-ea"/>
              </a:rPr>
              <a:t>由于不同的进程使用不同的页表，故在上下文切换时，</a:t>
            </a:r>
            <a:r>
              <a:rPr lang="en-US" altLang="zh-CN" sz="2400" b="1" dirty="0">
                <a:latin typeface="+mn-ea"/>
              </a:rPr>
              <a:t>TLB</a:t>
            </a:r>
            <a:r>
              <a:rPr lang="zh-CN" altLang="en-US" sz="2400" b="1" dirty="0">
                <a:latin typeface="+mn-ea"/>
              </a:rPr>
              <a:t>会被刷新（全部标记为无效）</a:t>
            </a:r>
            <a:endParaRPr lang="en-US" altLang="zh-CN" sz="2400" b="1" dirty="0">
              <a:latin typeface="+mn-ea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87E3C84-9C85-4EA8-B296-CD1B579BF6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0983" y="4835334"/>
            <a:ext cx="8593668" cy="1974715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B550E136-1709-4A73-A349-410F3E982B9C}"/>
              </a:ext>
            </a:extLst>
          </p:cNvPr>
          <p:cNvSpPr txBox="1"/>
          <p:nvPr/>
        </p:nvSpPr>
        <p:spPr>
          <a:xfrm>
            <a:off x="679269" y="5361027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latin typeface="+mn-ea"/>
              </a:rPr>
              <a:t>一个虚拟地址：</a:t>
            </a:r>
          </a:p>
        </p:txBody>
      </p:sp>
    </p:spTree>
    <p:extLst>
      <p:ext uri="{BB962C8B-B14F-4D97-AF65-F5344CB8AC3E}">
        <p14:creationId xmlns:p14="http://schemas.microsoft.com/office/powerpoint/2010/main" val="3534316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6A3BA9F3-7394-4BC0-BC98-4FAB5357837F}"/>
              </a:ext>
            </a:extLst>
          </p:cNvPr>
          <p:cNvSpPr txBox="1"/>
          <p:nvPr/>
        </p:nvSpPr>
        <p:spPr>
          <a:xfrm>
            <a:off x="258930" y="393101"/>
            <a:ext cx="8993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地址翻译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——TLB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命中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D7AF417-4E8E-4EBB-BC00-ED09F4BCE2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812" y="1260518"/>
            <a:ext cx="6803115" cy="5329107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97D6F6AD-5398-48FA-822C-40043430E302}"/>
              </a:ext>
            </a:extLst>
          </p:cNvPr>
          <p:cNvSpPr/>
          <p:nvPr/>
        </p:nvSpPr>
        <p:spPr>
          <a:xfrm>
            <a:off x="6945413" y="3720250"/>
            <a:ext cx="1114277" cy="1034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35E4B3A0-E9B2-4799-9465-0DA0A449B864}"/>
              </a:ext>
            </a:extLst>
          </p:cNvPr>
          <p:cNvSpPr/>
          <p:nvPr/>
        </p:nvSpPr>
        <p:spPr>
          <a:xfrm>
            <a:off x="7251970" y="2395249"/>
            <a:ext cx="1295399" cy="7869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465B91ED-434F-4374-B6FE-CCBA802E4995}"/>
              </a:ext>
            </a:extLst>
          </p:cNvPr>
          <p:cNvSpPr/>
          <p:nvPr/>
        </p:nvSpPr>
        <p:spPr>
          <a:xfrm>
            <a:off x="8768350" y="2395249"/>
            <a:ext cx="1295399" cy="7869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FC90E577-7793-4349-83F9-98F46B3B23E4}"/>
              </a:ext>
            </a:extLst>
          </p:cNvPr>
          <p:cNvSpPr/>
          <p:nvPr/>
        </p:nvSpPr>
        <p:spPr>
          <a:xfrm>
            <a:off x="9301751" y="3804583"/>
            <a:ext cx="1257300" cy="8658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756EC256-CBE9-4B55-B6B8-1F7F8952E681}"/>
              </a:ext>
            </a:extLst>
          </p:cNvPr>
          <p:cNvSpPr/>
          <p:nvPr/>
        </p:nvSpPr>
        <p:spPr>
          <a:xfrm>
            <a:off x="9301751" y="5242356"/>
            <a:ext cx="1257300" cy="8658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D8425720-B275-4435-ABCD-23E0E5BA8B48}"/>
              </a:ext>
            </a:extLst>
          </p:cNvPr>
          <p:cNvSpPr/>
          <p:nvPr/>
        </p:nvSpPr>
        <p:spPr>
          <a:xfrm>
            <a:off x="5907802" y="5723729"/>
            <a:ext cx="4117848" cy="7800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164E0E8B-F80F-4F5E-A1CC-A54ECC0D3A13}"/>
              </a:ext>
            </a:extLst>
          </p:cNvPr>
          <p:cNvSpPr/>
          <p:nvPr/>
        </p:nvSpPr>
        <p:spPr>
          <a:xfrm>
            <a:off x="6000766" y="4620074"/>
            <a:ext cx="411246" cy="12405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5673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3" grpId="0" animBg="1"/>
      <p:bldP spid="14" grpId="0" animBg="1"/>
      <p:bldP spid="1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3EEDB4F8-E67C-4A7B-8377-16F84CA85E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580" y="948359"/>
            <a:ext cx="7401184" cy="5931017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6A3BA9F3-7394-4BC0-BC98-4FAB5357837F}"/>
              </a:ext>
            </a:extLst>
          </p:cNvPr>
          <p:cNvSpPr txBox="1"/>
          <p:nvPr/>
        </p:nvSpPr>
        <p:spPr>
          <a:xfrm>
            <a:off x="258930" y="393101"/>
            <a:ext cx="8993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地址翻译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——TLB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不命中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1478D37D-F484-45E8-918A-81C932334A89}"/>
              </a:ext>
            </a:extLst>
          </p:cNvPr>
          <p:cNvSpPr/>
          <p:nvPr/>
        </p:nvSpPr>
        <p:spPr>
          <a:xfrm>
            <a:off x="6673038" y="3700794"/>
            <a:ext cx="1167455" cy="1034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87BAAE48-7A42-4065-BB78-C46CEAEBC053}"/>
              </a:ext>
            </a:extLst>
          </p:cNvPr>
          <p:cNvSpPr/>
          <p:nvPr/>
        </p:nvSpPr>
        <p:spPr>
          <a:xfrm>
            <a:off x="7034415" y="2269501"/>
            <a:ext cx="1332757" cy="835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2CE893E-89FA-4674-82EF-83D8434EBDDE}"/>
              </a:ext>
            </a:extLst>
          </p:cNvPr>
          <p:cNvSpPr/>
          <p:nvPr/>
        </p:nvSpPr>
        <p:spPr>
          <a:xfrm>
            <a:off x="9180572" y="3254118"/>
            <a:ext cx="1332757" cy="835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134A3EDD-0638-4350-87B3-BF2BF663C52F}"/>
              </a:ext>
            </a:extLst>
          </p:cNvPr>
          <p:cNvSpPr/>
          <p:nvPr/>
        </p:nvSpPr>
        <p:spPr>
          <a:xfrm>
            <a:off x="8585631" y="2262647"/>
            <a:ext cx="1927698" cy="835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60664931-B69F-4BFB-8B67-DB81F36EBE0F}"/>
              </a:ext>
            </a:extLst>
          </p:cNvPr>
          <p:cNvSpPr/>
          <p:nvPr/>
        </p:nvSpPr>
        <p:spPr>
          <a:xfrm>
            <a:off x="9191036" y="4201307"/>
            <a:ext cx="1332757" cy="1034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B9317E85-75A4-486F-8098-72CDEB580700}"/>
              </a:ext>
            </a:extLst>
          </p:cNvPr>
          <p:cNvSpPr/>
          <p:nvPr/>
        </p:nvSpPr>
        <p:spPr>
          <a:xfrm>
            <a:off x="5347516" y="4659549"/>
            <a:ext cx="1332757" cy="18053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EC1AB252-5681-4AC2-8D22-8949232E26E0}"/>
              </a:ext>
            </a:extLst>
          </p:cNvPr>
          <p:cNvSpPr/>
          <p:nvPr/>
        </p:nvSpPr>
        <p:spPr>
          <a:xfrm>
            <a:off x="6386625" y="5931017"/>
            <a:ext cx="4126704" cy="835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2B39ABBD-9FDF-4F16-AC73-84728EFB784C}"/>
              </a:ext>
            </a:extLst>
          </p:cNvPr>
          <p:cNvSpPr/>
          <p:nvPr/>
        </p:nvSpPr>
        <p:spPr>
          <a:xfrm>
            <a:off x="9362849" y="1497900"/>
            <a:ext cx="1045747" cy="1755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62BC302F-D498-4954-9FFE-72A9678C23E4}"/>
              </a:ext>
            </a:extLst>
          </p:cNvPr>
          <p:cNvSpPr/>
          <p:nvPr/>
        </p:nvSpPr>
        <p:spPr>
          <a:xfrm>
            <a:off x="9756843" y="5347519"/>
            <a:ext cx="770940" cy="5834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478C4900-5E1F-4FAC-8C02-38316AF9FB14}"/>
              </a:ext>
            </a:extLst>
          </p:cNvPr>
          <p:cNvSpPr/>
          <p:nvPr/>
        </p:nvSpPr>
        <p:spPr>
          <a:xfrm>
            <a:off x="10116766" y="2966935"/>
            <a:ext cx="396563" cy="6381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2105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7" grpId="0" animBg="1"/>
      <p:bldP spid="8" grpId="0" animBg="1"/>
      <p:bldP spid="9" grpId="0" animBg="1"/>
      <p:bldP spid="10" grpId="0" animBg="1"/>
      <p:bldP spid="12" grpId="0" animBg="1"/>
      <p:bldP spid="14" grpId="0" animBg="1"/>
      <p:bldP spid="15" grpId="0" animBg="1"/>
      <p:bldP spid="1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6A3BA9F3-7394-4BC0-BC98-4FAB5357837F}"/>
              </a:ext>
            </a:extLst>
          </p:cNvPr>
          <p:cNvSpPr txBox="1"/>
          <p:nvPr/>
        </p:nvSpPr>
        <p:spPr>
          <a:xfrm>
            <a:off x="258930" y="393101"/>
            <a:ext cx="8993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地址翻译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——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多级页表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5ED756E-F55E-4629-A6B0-493F7E1D56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4616" y="1157969"/>
            <a:ext cx="7907384" cy="5144563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DC9FCEBC-E9AA-4D0A-A0AB-E2A302B372FB}"/>
              </a:ext>
            </a:extLst>
          </p:cNvPr>
          <p:cNvSpPr txBox="1"/>
          <p:nvPr/>
        </p:nvSpPr>
        <p:spPr>
          <a:xfrm>
            <a:off x="258930" y="1157969"/>
            <a:ext cx="4385919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+mn-ea"/>
              </a:rPr>
              <a:t>问题：页表需要常驻在物理内存中，占据一片连续的区域</a:t>
            </a:r>
            <a:endParaRPr lang="en-US" altLang="zh-CN" b="1" dirty="0">
              <a:latin typeface="+mn-ea"/>
            </a:endParaRPr>
          </a:p>
          <a:p>
            <a:r>
              <a:rPr lang="zh-CN" altLang="en-US" b="1" dirty="0">
                <a:latin typeface="+mn-ea"/>
              </a:rPr>
              <a:t>在</a:t>
            </a:r>
            <a:r>
              <a:rPr lang="en-US" altLang="zh-CN" b="1" dirty="0">
                <a:latin typeface="+mn-ea"/>
              </a:rPr>
              <a:t>32</a:t>
            </a:r>
            <a:r>
              <a:rPr lang="zh-CN" altLang="en-US" b="1" dirty="0">
                <a:latin typeface="+mn-ea"/>
              </a:rPr>
              <a:t>位系统中，每个进程需要</a:t>
            </a:r>
            <a:r>
              <a:rPr lang="en-US" altLang="zh-CN" b="1" dirty="0">
                <a:latin typeface="+mn-ea"/>
              </a:rPr>
              <a:t>4MB</a:t>
            </a:r>
            <a:r>
              <a:rPr lang="zh-CN" altLang="en-US" b="1" dirty="0">
                <a:latin typeface="+mn-ea"/>
              </a:rPr>
              <a:t>的页表</a:t>
            </a:r>
            <a:endParaRPr lang="en-US" altLang="zh-CN" b="1" dirty="0">
              <a:latin typeface="+mn-ea"/>
            </a:endParaRPr>
          </a:p>
          <a:p>
            <a:r>
              <a:rPr lang="zh-CN" altLang="en-US" b="1" dirty="0">
                <a:latin typeface="+mn-ea"/>
              </a:rPr>
              <a:t>在</a:t>
            </a:r>
            <a:r>
              <a:rPr lang="en-US" altLang="zh-CN" b="1" dirty="0">
                <a:latin typeface="+mn-ea"/>
              </a:rPr>
              <a:t>64</a:t>
            </a:r>
            <a:r>
              <a:rPr lang="zh-CN" altLang="en-US" b="1" dirty="0">
                <a:latin typeface="+mn-ea"/>
              </a:rPr>
              <a:t>位</a:t>
            </a:r>
            <a:r>
              <a:rPr lang="zh-CN" altLang="en-US" b="1">
                <a:latin typeface="+mn-ea"/>
              </a:rPr>
              <a:t>系统</a:t>
            </a:r>
            <a:r>
              <a:rPr lang="zh-CN" altLang="en-US" b="1" dirty="0">
                <a:latin typeface="+mn-ea"/>
              </a:rPr>
              <a:t>中，页表更大且无法存储</a:t>
            </a:r>
            <a:endParaRPr lang="en-US" altLang="zh-CN" b="1" dirty="0">
              <a:latin typeface="+mn-ea"/>
            </a:endParaRPr>
          </a:p>
          <a:p>
            <a:endParaRPr lang="en-US" altLang="zh-CN" b="1" dirty="0">
              <a:latin typeface="+mn-ea"/>
            </a:endParaRPr>
          </a:p>
          <a:p>
            <a:r>
              <a:rPr lang="zh-CN" altLang="en-US" b="1" dirty="0">
                <a:latin typeface="+mn-ea"/>
              </a:rPr>
              <a:t>观察发现：</a:t>
            </a:r>
            <a:endParaRPr lang="en-US" altLang="zh-CN" b="1" dirty="0">
              <a:latin typeface="+mn-ea"/>
            </a:endParaRPr>
          </a:p>
          <a:p>
            <a:r>
              <a:rPr lang="zh-CN" altLang="en-US" b="1" dirty="0">
                <a:latin typeface="+mn-ea"/>
              </a:rPr>
              <a:t>大部分的虚拟地址空间都是未分配的，因此大部分的</a:t>
            </a:r>
            <a:r>
              <a:rPr lang="en-US" altLang="zh-CN" b="1" dirty="0">
                <a:latin typeface="+mn-ea"/>
              </a:rPr>
              <a:t>PTE</a:t>
            </a:r>
            <a:r>
              <a:rPr lang="zh-CN" altLang="en-US" b="1" dirty="0">
                <a:latin typeface="+mn-ea"/>
              </a:rPr>
              <a:t>也都是未分配的，有一部分页表的</a:t>
            </a:r>
            <a:r>
              <a:rPr lang="en-US" altLang="zh-CN" b="1" dirty="0">
                <a:latin typeface="+mn-ea"/>
              </a:rPr>
              <a:t>PTE</a:t>
            </a:r>
            <a:r>
              <a:rPr lang="zh-CN" altLang="en-US" b="1" dirty="0">
                <a:latin typeface="+mn-ea"/>
              </a:rPr>
              <a:t>全都是未分配的，这种页表就没必要存储</a:t>
            </a:r>
            <a:endParaRPr lang="en-US" altLang="zh-CN" b="1" dirty="0">
              <a:latin typeface="+mn-ea"/>
            </a:endParaRPr>
          </a:p>
          <a:p>
            <a:endParaRPr lang="en-US" altLang="zh-CN" b="1" dirty="0">
              <a:latin typeface="+mn-ea"/>
            </a:endParaRPr>
          </a:p>
          <a:p>
            <a:r>
              <a:rPr lang="zh-CN" altLang="en-US" b="1" dirty="0">
                <a:latin typeface="+mn-ea"/>
              </a:rPr>
              <a:t>解决方案：</a:t>
            </a:r>
            <a:r>
              <a:rPr lang="zh-CN" altLang="en-US" b="1" dirty="0">
                <a:solidFill>
                  <a:srgbClr val="FF0000"/>
                </a:solidFill>
                <a:latin typeface="+mn-ea"/>
              </a:rPr>
              <a:t>多级页表</a:t>
            </a:r>
            <a:r>
              <a:rPr lang="en-US" altLang="zh-CN" b="1" dirty="0">
                <a:solidFill>
                  <a:srgbClr val="FF0000"/>
                </a:solidFill>
                <a:latin typeface="+mn-ea"/>
              </a:rPr>
              <a:t>.</a:t>
            </a:r>
          </a:p>
          <a:p>
            <a:endParaRPr lang="en-US" altLang="zh-CN" b="1" dirty="0">
              <a:solidFill>
                <a:srgbClr val="FF0000"/>
              </a:solidFill>
              <a:latin typeface="+mn-ea"/>
            </a:endParaRPr>
          </a:p>
          <a:p>
            <a:r>
              <a:rPr lang="zh-CN" altLang="en-US" b="1" dirty="0">
                <a:latin typeface="+mn-ea"/>
              </a:rPr>
              <a:t>从数据结构的方面考虑，单级页表</a:t>
            </a:r>
            <a:r>
              <a:rPr lang="en-US" altLang="zh-CN" b="1" dirty="0">
                <a:latin typeface="+mn-ea"/>
              </a:rPr>
              <a:t>-&gt;</a:t>
            </a:r>
            <a:r>
              <a:rPr lang="zh-CN" altLang="en-US" b="1" dirty="0">
                <a:latin typeface="+mn-ea"/>
              </a:rPr>
              <a:t>连续数组，多级页表</a:t>
            </a:r>
            <a:r>
              <a:rPr lang="en-US" altLang="zh-CN" b="1" dirty="0">
                <a:latin typeface="+mn-ea"/>
              </a:rPr>
              <a:t>-&gt;</a:t>
            </a:r>
            <a:r>
              <a:rPr lang="zh-CN" altLang="en-US" b="1" dirty="0">
                <a:latin typeface="+mn-ea"/>
              </a:rPr>
              <a:t>树，只需要分配需要的页表（树节点）</a:t>
            </a:r>
            <a:endParaRPr lang="en-US" altLang="zh-CN" b="1" dirty="0">
              <a:latin typeface="+mn-ea"/>
            </a:endParaRPr>
          </a:p>
          <a:p>
            <a:endParaRPr lang="en-US" altLang="zh-CN" b="1" dirty="0">
              <a:latin typeface="+mn-ea"/>
            </a:endParaRPr>
          </a:p>
          <a:p>
            <a:r>
              <a:rPr lang="zh-CN" altLang="en-US" b="1" dirty="0">
                <a:latin typeface="+mn-ea"/>
              </a:rPr>
              <a:t>右图为二级页表实例，其中第二级只分配了</a:t>
            </a:r>
            <a:r>
              <a:rPr lang="en-US" altLang="zh-CN" b="1" dirty="0">
                <a:latin typeface="+mn-ea"/>
              </a:rPr>
              <a:t>3</a:t>
            </a:r>
            <a:r>
              <a:rPr lang="zh-CN" altLang="en-US" b="1" dirty="0">
                <a:latin typeface="+mn-ea"/>
              </a:rPr>
              <a:t>个表就可以满足要求，而不是</a:t>
            </a:r>
            <a:r>
              <a:rPr lang="en-US" altLang="zh-CN" b="1" dirty="0">
                <a:latin typeface="+mn-ea"/>
              </a:rPr>
              <a:t>1024</a:t>
            </a:r>
            <a:r>
              <a:rPr lang="zh-CN" altLang="en-US" b="1" dirty="0">
                <a:latin typeface="+mn-ea"/>
              </a:rPr>
              <a:t>个</a:t>
            </a:r>
            <a:endParaRPr lang="en-US" altLang="zh-CN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95829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6A3BA9F3-7394-4BC0-BC98-4FAB5357837F}"/>
              </a:ext>
            </a:extLst>
          </p:cNvPr>
          <p:cNvSpPr txBox="1"/>
          <p:nvPr/>
        </p:nvSpPr>
        <p:spPr>
          <a:xfrm>
            <a:off x="258930" y="393101"/>
            <a:ext cx="8993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地址翻译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——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多级页表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3EC205D6-26E6-4872-A3AB-465D2E3776DC}"/>
              </a:ext>
            </a:extLst>
          </p:cNvPr>
          <p:cNvSpPr txBox="1"/>
          <p:nvPr/>
        </p:nvSpPr>
        <p:spPr>
          <a:xfrm>
            <a:off x="258931" y="1216403"/>
            <a:ext cx="511002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一般情况下，每个页表正好占据一个页</a:t>
            </a:r>
            <a:endParaRPr lang="en-US" altLang="zh-CN" b="1" dirty="0"/>
          </a:p>
          <a:p>
            <a:endParaRPr lang="en-US" altLang="zh-CN" b="1" dirty="0"/>
          </a:p>
          <a:p>
            <a:r>
              <a:rPr lang="en-US" altLang="zh-CN" b="1" dirty="0"/>
              <a:t>VPN</a:t>
            </a:r>
            <a:r>
              <a:rPr lang="zh-CN" altLang="en-US" b="1" dirty="0"/>
              <a:t>被分成</a:t>
            </a:r>
            <a:r>
              <a:rPr lang="en-US" altLang="zh-CN" b="1" dirty="0"/>
              <a:t>k</a:t>
            </a:r>
            <a:r>
              <a:rPr lang="zh-CN" altLang="en-US" b="1" dirty="0"/>
              <a:t>份</a:t>
            </a:r>
            <a:endParaRPr lang="en-US" altLang="zh-CN" b="1" dirty="0"/>
          </a:p>
          <a:p>
            <a:endParaRPr lang="en-US" altLang="zh-CN" b="1" dirty="0"/>
          </a:p>
          <a:p>
            <a:r>
              <a:rPr lang="zh-CN" altLang="en-US" b="1" dirty="0"/>
              <a:t>先从页表地址寄存器获得第一级页表的物理地址</a:t>
            </a:r>
            <a:endParaRPr lang="en-US" altLang="zh-CN" b="1" dirty="0"/>
          </a:p>
          <a:p>
            <a:endParaRPr lang="en-US" altLang="zh-CN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b="1" dirty="0"/>
              <a:t>利用</a:t>
            </a:r>
            <a:r>
              <a:rPr lang="en-US" altLang="zh-CN" b="1" dirty="0"/>
              <a:t>VPN1</a:t>
            </a:r>
            <a:r>
              <a:rPr lang="zh-CN" altLang="en-US" b="1" dirty="0"/>
              <a:t>在一级页表上索引，找到一个</a:t>
            </a:r>
            <a:r>
              <a:rPr lang="en-US" altLang="zh-CN" b="1" dirty="0"/>
              <a:t>PTE</a:t>
            </a:r>
            <a:r>
              <a:rPr lang="zh-CN" altLang="en-US" b="1" dirty="0"/>
              <a:t>，获得二级页表的物理地址</a:t>
            </a:r>
            <a:endParaRPr lang="en-US" altLang="zh-CN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zh-CN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b="1" dirty="0"/>
              <a:t>利用</a:t>
            </a:r>
            <a:r>
              <a:rPr lang="en-US" altLang="zh-CN" b="1" dirty="0"/>
              <a:t>VPN2</a:t>
            </a:r>
            <a:r>
              <a:rPr lang="zh-CN" altLang="en-US" b="1" dirty="0"/>
              <a:t>在二级页表上索引，找到一个</a:t>
            </a:r>
            <a:r>
              <a:rPr lang="en-US" altLang="zh-CN" b="1" dirty="0"/>
              <a:t>PTE</a:t>
            </a:r>
            <a:r>
              <a:rPr lang="zh-CN" altLang="en-US" b="1" dirty="0"/>
              <a:t>，获得三级页表的物理地址</a:t>
            </a:r>
            <a:endParaRPr lang="en-US" altLang="zh-CN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zh-CN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b="1" dirty="0"/>
              <a:t>……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b="1" dirty="0"/>
              <a:t>……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zh-CN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b="1" dirty="0"/>
              <a:t>利用</a:t>
            </a:r>
            <a:r>
              <a:rPr lang="en-US" altLang="zh-CN" b="1" dirty="0" err="1"/>
              <a:t>VPNk</a:t>
            </a:r>
            <a:r>
              <a:rPr lang="zh-CN" altLang="en-US" b="1" dirty="0"/>
              <a:t>在</a:t>
            </a:r>
            <a:r>
              <a:rPr lang="en-US" altLang="zh-CN" b="1" dirty="0"/>
              <a:t>k</a:t>
            </a:r>
            <a:r>
              <a:rPr lang="zh-CN" altLang="en-US" b="1" dirty="0"/>
              <a:t>级页表上索引，找到一个</a:t>
            </a:r>
            <a:r>
              <a:rPr lang="en-US" altLang="zh-CN" b="1" dirty="0"/>
              <a:t>PTE</a:t>
            </a:r>
            <a:r>
              <a:rPr lang="zh-CN" altLang="en-US" b="1" dirty="0"/>
              <a:t>，获得要查找的页的物理地址</a:t>
            </a:r>
            <a:endParaRPr lang="en-US" altLang="zh-CN" b="1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43ABDE47-E3DE-4948-A1ED-DA6B659EA1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1992" y="1544389"/>
            <a:ext cx="6790008" cy="4473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252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6A3BA9F3-7394-4BC0-BC98-4FAB5357837F}"/>
              </a:ext>
            </a:extLst>
          </p:cNvPr>
          <p:cNvSpPr txBox="1"/>
          <p:nvPr/>
        </p:nvSpPr>
        <p:spPr>
          <a:xfrm>
            <a:off x="258930" y="393101"/>
            <a:ext cx="8993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虚拟内存之前曾经使用过的内存机制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8800A01-1843-4241-9337-A29EE03FCC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93" y="1343765"/>
            <a:ext cx="2686050" cy="29718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659E202-ECAA-4BC9-8006-209CC67936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6432" y="1177078"/>
            <a:ext cx="3105150" cy="330517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367AC98-7A0C-476F-93EF-AFC3E505512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428" r="51173"/>
          <a:stretch/>
        </p:blipFill>
        <p:spPr>
          <a:xfrm>
            <a:off x="8521815" y="1082177"/>
            <a:ext cx="2753598" cy="3667125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DB9D905A-E75C-4343-A928-EFAEAFB4B9ED}"/>
              </a:ext>
            </a:extLst>
          </p:cNvPr>
          <p:cNvSpPr txBox="1"/>
          <p:nvPr/>
        </p:nvSpPr>
        <p:spPr>
          <a:xfrm>
            <a:off x="759207" y="4721450"/>
            <a:ext cx="29109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轮到谁谁就占据全部内存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把其他进程扔进磁盘里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66719046-70E7-4F37-A956-4EB2A9175923}"/>
              </a:ext>
            </a:extLst>
          </p:cNvPr>
          <p:cNvSpPr txBox="1"/>
          <p:nvPr/>
        </p:nvSpPr>
        <p:spPr>
          <a:xfrm>
            <a:off x="5071146" y="4743010"/>
            <a:ext cx="21853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把内存划分成块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每个进程用一个块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大小不一定合适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5E35DE38-F634-4AC5-B92B-87B2D37024B7}"/>
              </a:ext>
            </a:extLst>
          </p:cNvPr>
          <p:cNvSpPr txBox="1"/>
          <p:nvPr/>
        </p:nvSpPr>
        <p:spPr>
          <a:xfrm>
            <a:off x="8139111" y="4844203"/>
            <a:ext cx="37900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每个进程分配一个段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访存时使用段寄存器寻址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需要碎片整理：复制内存同时修改段寄存器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开销太大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7481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6A3BA9F3-7394-4BC0-BC98-4FAB5357837F}"/>
              </a:ext>
            </a:extLst>
          </p:cNvPr>
          <p:cNvSpPr txBox="1"/>
          <p:nvPr/>
        </p:nvSpPr>
        <p:spPr>
          <a:xfrm>
            <a:off x="258930" y="393101"/>
            <a:ext cx="8993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Core i7 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地址翻译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6E2E70F7-9A11-4757-A682-8A4A9CE6DD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2142" y="1277951"/>
            <a:ext cx="6416596" cy="500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776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6A3BA9F3-7394-4BC0-BC98-4FAB5357837F}"/>
              </a:ext>
            </a:extLst>
          </p:cNvPr>
          <p:cNvSpPr txBox="1"/>
          <p:nvPr/>
        </p:nvSpPr>
        <p:spPr>
          <a:xfrm>
            <a:off x="258929" y="393101"/>
            <a:ext cx="11007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Core i7 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一二三级页表的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PTE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（用来索引下一级页表）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2E7560F-73D6-46C7-9486-3EF4058119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770" b="8090"/>
          <a:stretch/>
        </p:blipFill>
        <p:spPr>
          <a:xfrm>
            <a:off x="804862" y="1055633"/>
            <a:ext cx="10582275" cy="1532709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3FFDA4F8-0811-47B2-944E-35976751504E}"/>
              </a:ext>
            </a:extLst>
          </p:cNvPr>
          <p:cNvSpPr txBox="1"/>
          <p:nvPr/>
        </p:nvSpPr>
        <p:spPr>
          <a:xfrm>
            <a:off x="1319691" y="2671643"/>
            <a:ext cx="9552615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200" b="1" dirty="0"/>
              <a:t>P</a:t>
            </a:r>
            <a:r>
              <a:rPr lang="zh-CN" altLang="en-US" sz="2200" b="1" dirty="0"/>
              <a:t>：子页表在</a:t>
            </a:r>
            <a:r>
              <a:rPr lang="en-US" altLang="zh-CN" sz="2200" b="1" dirty="0"/>
              <a:t>/</a:t>
            </a:r>
            <a:r>
              <a:rPr lang="zh-CN" altLang="en-US" sz="2200" b="1" dirty="0"/>
              <a:t>不在物理内存</a:t>
            </a:r>
            <a:endParaRPr lang="en-US" altLang="zh-CN" sz="2200" b="1" dirty="0"/>
          </a:p>
          <a:p>
            <a:r>
              <a:rPr lang="en-US" altLang="zh-CN" sz="2200" b="1" dirty="0"/>
              <a:t>R/W: </a:t>
            </a:r>
            <a:r>
              <a:rPr lang="zh-CN" altLang="en-US" sz="2200" b="1" dirty="0"/>
              <a:t>所有可访问页的只读或读写权限</a:t>
            </a:r>
            <a:endParaRPr lang="en-US" altLang="zh-CN" sz="2200" b="1" dirty="0"/>
          </a:p>
          <a:p>
            <a:r>
              <a:rPr lang="en-US" altLang="zh-CN" sz="2200" b="1" dirty="0"/>
              <a:t>U/S: </a:t>
            </a:r>
            <a:r>
              <a:rPr lang="zh-CN" altLang="en-US" sz="2200" b="1" dirty="0"/>
              <a:t>所有可访问页的用户或超级用户（内核）访问权限</a:t>
            </a:r>
            <a:endParaRPr lang="en-US" altLang="zh-CN" sz="2200" b="1" dirty="0"/>
          </a:p>
          <a:p>
            <a:r>
              <a:rPr lang="en-US" altLang="zh-CN" sz="2200" b="1" dirty="0"/>
              <a:t>WT</a:t>
            </a:r>
            <a:r>
              <a:rPr lang="zh-CN" altLang="en-US" sz="2200" b="1" dirty="0"/>
              <a:t>：子页表直写</a:t>
            </a:r>
            <a:r>
              <a:rPr lang="en-US" altLang="zh-CN" sz="2200" b="1" dirty="0"/>
              <a:t>/</a:t>
            </a:r>
            <a:r>
              <a:rPr lang="zh-CN" altLang="en-US" sz="2200" b="1" dirty="0"/>
              <a:t>写回缓存策略</a:t>
            </a:r>
            <a:endParaRPr lang="en-US" altLang="zh-CN" sz="2200" b="1" dirty="0"/>
          </a:p>
          <a:p>
            <a:r>
              <a:rPr lang="en-US" altLang="zh-CN" sz="2200" b="1" dirty="0"/>
              <a:t>CD</a:t>
            </a:r>
            <a:r>
              <a:rPr lang="zh-CN" altLang="en-US" sz="2200" b="1" dirty="0"/>
              <a:t>：能</a:t>
            </a:r>
            <a:r>
              <a:rPr lang="en-US" altLang="zh-CN" sz="2200" b="1" dirty="0"/>
              <a:t>/</a:t>
            </a:r>
            <a:r>
              <a:rPr lang="zh-CN" altLang="en-US" sz="2200" b="1" dirty="0"/>
              <a:t>不能缓存子页表</a:t>
            </a:r>
            <a:endParaRPr lang="en-US" altLang="zh-CN" sz="2200" b="1" dirty="0"/>
          </a:p>
          <a:p>
            <a:r>
              <a:rPr lang="en-US" altLang="zh-CN" sz="2200" b="1" dirty="0">
                <a:solidFill>
                  <a:srgbClr val="FF0000"/>
                </a:solidFill>
              </a:rPr>
              <a:t>A: </a:t>
            </a:r>
            <a:r>
              <a:rPr lang="zh-CN" altLang="en-US" sz="2200" b="1" dirty="0">
                <a:solidFill>
                  <a:srgbClr val="FF0000"/>
                </a:solidFill>
              </a:rPr>
              <a:t>引用位（每次访问都会设置，可以用它实现页替换算法）</a:t>
            </a:r>
            <a:endParaRPr lang="en-US" altLang="zh-CN" sz="2200" b="1" dirty="0">
              <a:solidFill>
                <a:srgbClr val="FF0000"/>
              </a:solidFill>
            </a:endParaRPr>
          </a:p>
          <a:p>
            <a:r>
              <a:rPr lang="en-US" altLang="zh-CN" sz="2200" b="1" dirty="0"/>
              <a:t>PS</a:t>
            </a:r>
            <a:r>
              <a:rPr lang="zh-CN" altLang="en-US" sz="2200" b="1" dirty="0"/>
              <a:t>：</a:t>
            </a:r>
            <a:r>
              <a:rPr lang="en-US" altLang="zh-CN" sz="2200" b="1" dirty="0"/>
              <a:t>4KB</a:t>
            </a:r>
            <a:r>
              <a:rPr lang="zh-CN" altLang="en-US" sz="2200" b="1" dirty="0"/>
              <a:t>或</a:t>
            </a:r>
            <a:r>
              <a:rPr lang="en-US" altLang="zh-CN" sz="2200" b="1" dirty="0"/>
              <a:t>4MB</a:t>
            </a:r>
            <a:r>
              <a:rPr lang="zh-CN" altLang="en-US" sz="2200" b="1" dirty="0"/>
              <a:t>页大小（只对第一层</a:t>
            </a:r>
            <a:r>
              <a:rPr lang="en-US" altLang="zh-CN" sz="2200" b="1" dirty="0"/>
              <a:t>PTE</a:t>
            </a:r>
            <a:r>
              <a:rPr lang="zh-CN" altLang="en-US" sz="2200" b="1" dirty="0"/>
              <a:t>定义）</a:t>
            </a:r>
            <a:endParaRPr lang="en-US" altLang="zh-CN" sz="2200" b="1" dirty="0"/>
          </a:p>
          <a:p>
            <a:r>
              <a:rPr lang="en-US" altLang="zh-CN" sz="2200" b="1" dirty="0"/>
              <a:t>Base </a:t>
            </a:r>
            <a:r>
              <a:rPr lang="en-US" altLang="zh-CN" sz="2200" b="1" dirty="0" err="1"/>
              <a:t>addr</a:t>
            </a:r>
            <a:r>
              <a:rPr lang="zh-CN" altLang="en-US" sz="2200" b="1" dirty="0"/>
              <a:t>：子页表物理地址的高</a:t>
            </a:r>
            <a:r>
              <a:rPr lang="en-US" altLang="zh-CN" sz="2200" b="1" dirty="0"/>
              <a:t>40</a:t>
            </a:r>
            <a:r>
              <a:rPr lang="zh-CN" altLang="en-US" sz="2200" b="1" dirty="0"/>
              <a:t>位</a:t>
            </a:r>
            <a:r>
              <a:rPr lang="zh-CN" altLang="en-US" sz="2200" b="1" dirty="0">
                <a:solidFill>
                  <a:srgbClr val="FF0000"/>
                </a:solidFill>
              </a:rPr>
              <a:t>（物理页表</a:t>
            </a:r>
            <a:r>
              <a:rPr lang="en-US" altLang="zh-CN" sz="2200" b="1" dirty="0">
                <a:solidFill>
                  <a:srgbClr val="FF0000"/>
                </a:solidFill>
              </a:rPr>
              <a:t>4KB</a:t>
            </a:r>
            <a:r>
              <a:rPr lang="zh-CN" altLang="en-US" sz="2200" b="1" dirty="0">
                <a:solidFill>
                  <a:srgbClr val="FF0000"/>
                </a:solidFill>
              </a:rPr>
              <a:t>对齐）</a:t>
            </a:r>
            <a:endParaRPr lang="en-US" altLang="zh-CN" sz="2200" b="1" dirty="0">
              <a:solidFill>
                <a:srgbClr val="FF0000"/>
              </a:solidFill>
            </a:endParaRPr>
          </a:p>
          <a:p>
            <a:r>
              <a:rPr lang="en-US" altLang="zh-CN" sz="2200" b="1" dirty="0"/>
              <a:t>XD</a:t>
            </a:r>
            <a:r>
              <a:rPr lang="zh-CN" altLang="en-US" sz="2200" b="1" dirty="0"/>
              <a:t>：能</a:t>
            </a:r>
            <a:r>
              <a:rPr lang="en-US" altLang="zh-CN" sz="2200" b="1" dirty="0"/>
              <a:t>/</a:t>
            </a:r>
            <a:r>
              <a:rPr lang="zh-CN" altLang="en-US" sz="2200" b="1" dirty="0"/>
              <a:t>不能从这个</a:t>
            </a:r>
            <a:r>
              <a:rPr lang="en-US" altLang="zh-CN" sz="2200" b="1" dirty="0"/>
              <a:t>PTE</a:t>
            </a:r>
            <a:r>
              <a:rPr lang="zh-CN" altLang="en-US" sz="2200" b="1" dirty="0"/>
              <a:t>可访问的所有页中取指令</a:t>
            </a:r>
            <a:endParaRPr lang="en-US" altLang="zh-CN" sz="2200" b="1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5FE5A17-9C49-4B30-A8C7-1F8777E498D5}"/>
              </a:ext>
            </a:extLst>
          </p:cNvPr>
          <p:cNvSpPr txBox="1"/>
          <p:nvPr/>
        </p:nvSpPr>
        <p:spPr>
          <a:xfrm>
            <a:off x="1053098" y="6171265"/>
            <a:ext cx="942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存储</a:t>
            </a:r>
            <a:r>
              <a:rPr lang="en-US" altLang="zh-CN" b="1" dirty="0">
                <a:solidFill>
                  <a:srgbClr val="FF0000"/>
                </a:solidFill>
              </a:rPr>
              <a:t>Base </a:t>
            </a:r>
            <a:r>
              <a:rPr lang="en-US" altLang="zh-CN" b="1" dirty="0" err="1">
                <a:solidFill>
                  <a:srgbClr val="FF0000"/>
                </a:solidFill>
              </a:rPr>
              <a:t>Addr</a:t>
            </a:r>
            <a:r>
              <a:rPr lang="zh-CN" altLang="en-US" b="1" dirty="0">
                <a:solidFill>
                  <a:srgbClr val="FF0000"/>
                </a:solidFill>
              </a:rPr>
              <a:t>的空间用不到</a:t>
            </a:r>
            <a:r>
              <a:rPr lang="en-US" altLang="zh-CN" b="1" dirty="0">
                <a:solidFill>
                  <a:srgbClr val="FF0000"/>
                </a:solidFill>
              </a:rPr>
              <a:t>64</a:t>
            </a:r>
            <a:r>
              <a:rPr lang="zh-CN" altLang="en-US" b="1" dirty="0">
                <a:solidFill>
                  <a:srgbClr val="FF0000"/>
                </a:solidFill>
              </a:rPr>
              <a:t>位，高位有空余（因为物理地址没那么大），低位也有空余（因为物理页</a:t>
            </a:r>
            <a:r>
              <a:rPr lang="en-US" altLang="zh-CN" b="1" dirty="0">
                <a:solidFill>
                  <a:srgbClr val="FF0000"/>
                </a:solidFill>
              </a:rPr>
              <a:t>4K</a:t>
            </a:r>
            <a:r>
              <a:rPr lang="zh-CN" altLang="en-US" b="1" dirty="0">
                <a:solidFill>
                  <a:srgbClr val="FF0000"/>
                </a:solidFill>
              </a:rPr>
              <a:t>对齐，这些位必是</a:t>
            </a:r>
            <a:r>
              <a:rPr lang="en-US" altLang="zh-CN" b="1" dirty="0">
                <a:solidFill>
                  <a:srgbClr val="FF0000"/>
                </a:solidFill>
              </a:rPr>
              <a:t>0</a:t>
            </a:r>
            <a:r>
              <a:rPr lang="zh-CN" altLang="en-US" b="1" dirty="0">
                <a:solidFill>
                  <a:srgbClr val="FF0000"/>
                </a:solidFill>
              </a:rPr>
              <a:t>），可以在这些位上存储一些信息。</a:t>
            </a:r>
          </a:p>
        </p:txBody>
      </p:sp>
    </p:spTree>
    <p:extLst>
      <p:ext uri="{BB962C8B-B14F-4D97-AF65-F5344CB8AC3E}">
        <p14:creationId xmlns:p14="http://schemas.microsoft.com/office/powerpoint/2010/main" val="83700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6A3BA9F3-7394-4BC0-BC98-4FAB5357837F}"/>
              </a:ext>
            </a:extLst>
          </p:cNvPr>
          <p:cNvSpPr txBox="1"/>
          <p:nvPr/>
        </p:nvSpPr>
        <p:spPr>
          <a:xfrm>
            <a:off x="258930" y="393101"/>
            <a:ext cx="8993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Core i7 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四级页表的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PTE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（用来索引物理页）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FFDA4F8-0811-47B2-944E-35976751504E}"/>
              </a:ext>
            </a:extLst>
          </p:cNvPr>
          <p:cNvSpPr txBox="1"/>
          <p:nvPr/>
        </p:nvSpPr>
        <p:spPr>
          <a:xfrm>
            <a:off x="1319687" y="2679247"/>
            <a:ext cx="9552615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200" b="1" dirty="0"/>
              <a:t>P</a:t>
            </a:r>
            <a:r>
              <a:rPr lang="zh-CN" altLang="en-US" sz="2200" b="1" dirty="0"/>
              <a:t>：子页在</a:t>
            </a:r>
            <a:r>
              <a:rPr lang="en-US" altLang="zh-CN" sz="2200" b="1" dirty="0"/>
              <a:t>/</a:t>
            </a:r>
            <a:r>
              <a:rPr lang="zh-CN" altLang="en-US" sz="2200" b="1" dirty="0"/>
              <a:t>不在物理内存</a:t>
            </a:r>
            <a:endParaRPr lang="en-US" altLang="zh-CN" sz="2200" b="1" dirty="0"/>
          </a:p>
          <a:p>
            <a:r>
              <a:rPr lang="en-US" altLang="zh-CN" sz="2200" b="1" dirty="0"/>
              <a:t>R/W: </a:t>
            </a:r>
            <a:r>
              <a:rPr lang="zh-CN" altLang="en-US" sz="2200" b="1" dirty="0"/>
              <a:t>子页的只读或读写权限</a:t>
            </a:r>
            <a:endParaRPr lang="en-US" altLang="zh-CN" sz="2200" b="1" dirty="0"/>
          </a:p>
          <a:p>
            <a:r>
              <a:rPr lang="en-US" altLang="zh-CN" sz="2200" b="1" dirty="0"/>
              <a:t>U/S: </a:t>
            </a:r>
            <a:r>
              <a:rPr lang="zh-CN" altLang="en-US" sz="2200" b="1" dirty="0"/>
              <a:t>子页的用户或超级用户（内核）访问权限</a:t>
            </a:r>
            <a:endParaRPr lang="en-US" altLang="zh-CN" sz="2200" b="1" dirty="0"/>
          </a:p>
          <a:p>
            <a:r>
              <a:rPr lang="en-US" altLang="zh-CN" sz="2200" b="1" dirty="0"/>
              <a:t>WT</a:t>
            </a:r>
            <a:r>
              <a:rPr lang="zh-CN" altLang="en-US" sz="2200" b="1" dirty="0"/>
              <a:t>：子页直写</a:t>
            </a:r>
            <a:r>
              <a:rPr lang="en-US" altLang="zh-CN" sz="2200" b="1" dirty="0"/>
              <a:t>/</a:t>
            </a:r>
            <a:r>
              <a:rPr lang="zh-CN" altLang="en-US" sz="2200" b="1" dirty="0"/>
              <a:t>写回缓存策略</a:t>
            </a:r>
            <a:endParaRPr lang="en-US" altLang="zh-CN" sz="2200" b="1" dirty="0"/>
          </a:p>
          <a:p>
            <a:r>
              <a:rPr lang="en-US" altLang="zh-CN" sz="2200" b="1" dirty="0"/>
              <a:t>CD</a:t>
            </a:r>
            <a:r>
              <a:rPr lang="zh-CN" altLang="en-US" sz="2200" b="1" dirty="0"/>
              <a:t>：能</a:t>
            </a:r>
            <a:r>
              <a:rPr lang="en-US" altLang="zh-CN" sz="2200" b="1" dirty="0"/>
              <a:t>/</a:t>
            </a:r>
            <a:r>
              <a:rPr lang="zh-CN" altLang="en-US" sz="2200" b="1" dirty="0"/>
              <a:t>不能缓存子页</a:t>
            </a:r>
            <a:endParaRPr lang="en-US" altLang="zh-CN" sz="2200" b="1" dirty="0"/>
          </a:p>
          <a:p>
            <a:r>
              <a:rPr lang="en-US" altLang="zh-CN" sz="2200" b="1" dirty="0">
                <a:solidFill>
                  <a:srgbClr val="FF0000"/>
                </a:solidFill>
              </a:rPr>
              <a:t>A: </a:t>
            </a:r>
            <a:r>
              <a:rPr lang="zh-CN" altLang="en-US" sz="2200" b="1" dirty="0">
                <a:solidFill>
                  <a:srgbClr val="FF0000"/>
                </a:solidFill>
              </a:rPr>
              <a:t>引用位（每次访问都会设置，可以用它实现页替换算法）</a:t>
            </a:r>
            <a:endParaRPr lang="en-US" altLang="zh-CN" sz="2200" b="1" dirty="0">
              <a:solidFill>
                <a:srgbClr val="FF0000"/>
              </a:solidFill>
            </a:endParaRPr>
          </a:p>
          <a:p>
            <a:r>
              <a:rPr lang="en-US" altLang="zh-CN" sz="2200" b="1" dirty="0">
                <a:solidFill>
                  <a:srgbClr val="FF0000"/>
                </a:solidFill>
              </a:rPr>
              <a:t>D: </a:t>
            </a:r>
            <a:r>
              <a:rPr lang="zh-CN" altLang="en-US" sz="2200" b="1" dirty="0">
                <a:solidFill>
                  <a:srgbClr val="FF0000"/>
                </a:solidFill>
              </a:rPr>
              <a:t>修改位（写后设置，决定是否写回牺牲页）</a:t>
            </a:r>
            <a:endParaRPr lang="en-US" altLang="zh-CN" sz="2200" b="1" dirty="0">
              <a:solidFill>
                <a:srgbClr val="FF0000"/>
              </a:solidFill>
            </a:endParaRPr>
          </a:p>
          <a:p>
            <a:r>
              <a:rPr lang="en-US" altLang="zh-CN" sz="2200" b="1" dirty="0"/>
              <a:t>G: </a:t>
            </a:r>
            <a:r>
              <a:rPr lang="zh-CN" altLang="en-US" sz="2200" b="1" dirty="0"/>
              <a:t>全局位（任务切换时，不从</a:t>
            </a:r>
            <a:r>
              <a:rPr lang="en-US" altLang="zh-CN" sz="2200" b="1" dirty="0"/>
              <a:t>TLB</a:t>
            </a:r>
            <a:r>
              <a:rPr lang="zh-CN" altLang="en-US" sz="2200" b="1" dirty="0"/>
              <a:t>中驱逐出去）</a:t>
            </a:r>
            <a:endParaRPr lang="en-US" altLang="zh-CN" sz="2200" b="1" dirty="0"/>
          </a:p>
          <a:p>
            <a:r>
              <a:rPr lang="en-US" altLang="zh-CN" sz="2200" b="1" dirty="0"/>
              <a:t>Base </a:t>
            </a:r>
            <a:r>
              <a:rPr lang="en-US" altLang="zh-CN" sz="2200" b="1" dirty="0" err="1"/>
              <a:t>addr</a:t>
            </a:r>
            <a:r>
              <a:rPr lang="zh-CN" altLang="en-US" sz="2200" b="1" dirty="0"/>
              <a:t>：子页物理地址的高</a:t>
            </a:r>
            <a:r>
              <a:rPr lang="en-US" altLang="zh-CN" sz="2200" b="1" dirty="0"/>
              <a:t>40</a:t>
            </a:r>
            <a:r>
              <a:rPr lang="zh-CN" altLang="en-US" sz="2200" b="1" dirty="0"/>
              <a:t>位</a:t>
            </a:r>
            <a:r>
              <a:rPr lang="zh-CN" altLang="en-US" sz="2200" b="1" dirty="0">
                <a:solidFill>
                  <a:srgbClr val="FF0000"/>
                </a:solidFill>
              </a:rPr>
              <a:t>（物理页</a:t>
            </a:r>
            <a:r>
              <a:rPr lang="en-US" altLang="zh-CN" sz="2200" b="1" dirty="0">
                <a:solidFill>
                  <a:srgbClr val="FF0000"/>
                </a:solidFill>
              </a:rPr>
              <a:t>4KB</a:t>
            </a:r>
            <a:r>
              <a:rPr lang="zh-CN" altLang="en-US" sz="2200" b="1" dirty="0">
                <a:solidFill>
                  <a:srgbClr val="FF0000"/>
                </a:solidFill>
              </a:rPr>
              <a:t>对齐）</a:t>
            </a:r>
            <a:endParaRPr lang="en-US" altLang="zh-CN" sz="2200" b="1" dirty="0">
              <a:solidFill>
                <a:srgbClr val="FF0000"/>
              </a:solidFill>
            </a:endParaRPr>
          </a:p>
          <a:p>
            <a:r>
              <a:rPr lang="en-US" altLang="zh-CN" sz="2200" b="1" dirty="0"/>
              <a:t>XD</a:t>
            </a:r>
            <a:r>
              <a:rPr lang="zh-CN" altLang="en-US" sz="2200" b="1" dirty="0"/>
              <a:t>：能</a:t>
            </a:r>
            <a:r>
              <a:rPr lang="en-US" altLang="zh-CN" sz="2200" b="1" dirty="0"/>
              <a:t>/</a:t>
            </a:r>
            <a:r>
              <a:rPr lang="zh-CN" altLang="en-US" sz="2200" b="1" dirty="0"/>
              <a:t>不能从这个子页中取指令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4F2959E6-CD90-49BD-88C7-7C6F978F47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908" y="1043707"/>
            <a:ext cx="10544175" cy="1628775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A626E494-DCB3-4535-B4F2-B7334AC5E456}"/>
              </a:ext>
            </a:extLst>
          </p:cNvPr>
          <p:cNvSpPr txBox="1"/>
          <p:nvPr/>
        </p:nvSpPr>
        <p:spPr>
          <a:xfrm>
            <a:off x="1053098" y="6171265"/>
            <a:ext cx="942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存储</a:t>
            </a:r>
            <a:r>
              <a:rPr lang="en-US" altLang="zh-CN" b="1" dirty="0">
                <a:solidFill>
                  <a:srgbClr val="FF0000"/>
                </a:solidFill>
              </a:rPr>
              <a:t>Base </a:t>
            </a:r>
            <a:r>
              <a:rPr lang="en-US" altLang="zh-CN" b="1" dirty="0" err="1">
                <a:solidFill>
                  <a:srgbClr val="FF0000"/>
                </a:solidFill>
              </a:rPr>
              <a:t>Addr</a:t>
            </a:r>
            <a:r>
              <a:rPr lang="zh-CN" altLang="en-US" b="1" dirty="0">
                <a:solidFill>
                  <a:srgbClr val="FF0000"/>
                </a:solidFill>
              </a:rPr>
              <a:t>的空间用不到</a:t>
            </a:r>
            <a:r>
              <a:rPr lang="en-US" altLang="zh-CN" b="1" dirty="0">
                <a:solidFill>
                  <a:srgbClr val="FF0000"/>
                </a:solidFill>
              </a:rPr>
              <a:t>64</a:t>
            </a:r>
            <a:r>
              <a:rPr lang="zh-CN" altLang="en-US" b="1" dirty="0">
                <a:solidFill>
                  <a:srgbClr val="FF0000"/>
                </a:solidFill>
              </a:rPr>
              <a:t>位，高位有空余（因为物理地址没那么大），低位也有空余（因为物理页</a:t>
            </a:r>
            <a:r>
              <a:rPr lang="en-US" altLang="zh-CN" b="1" dirty="0">
                <a:solidFill>
                  <a:srgbClr val="FF0000"/>
                </a:solidFill>
              </a:rPr>
              <a:t>4K</a:t>
            </a:r>
            <a:r>
              <a:rPr lang="zh-CN" altLang="en-US" b="1" dirty="0">
                <a:solidFill>
                  <a:srgbClr val="FF0000"/>
                </a:solidFill>
              </a:rPr>
              <a:t>对齐，这些位必是</a:t>
            </a:r>
            <a:r>
              <a:rPr lang="en-US" altLang="zh-CN" b="1" dirty="0">
                <a:solidFill>
                  <a:srgbClr val="FF0000"/>
                </a:solidFill>
              </a:rPr>
              <a:t>0</a:t>
            </a:r>
            <a:r>
              <a:rPr lang="zh-CN" altLang="en-US" b="1" dirty="0">
                <a:solidFill>
                  <a:srgbClr val="FF0000"/>
                </a:solidFill>
              </a:rPr>
              <a:t>），可以在这些位上存储一些信息。</a:t>
            </a:r>
          </a:p>
        </p:txBody>
      </p:sp>
    </p:spTree>
    <p:extLst>
      <p:ext uri="{BB962C8B-B14F-4D97-AF65-F5344CB8AC3E}">
        <p14:creationId xmlns:p14="http://schemas.microsoft.com/office/powerpoint/2010/main" val="6274311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C91E0E37-28DD-4EDE-9339-C10AA3B50BCA}"/>
              </a:ext>
            </a:extLst>
          </p:cNvPr>
          <p:cNvGrpSpPr/>
          <p:nvPr/>
        </p:nvGrpSpPr>
        <p:grpSpPr>
          <a:xfrm>
            <a:off x="263372" y="3075057"/>
            <a:ext cx="9724009" cy="719437"/>
            <a:chOff x="263372" y="3075057"/>
            <a:chExt cx="9724009" cy="719437"/>
          </a:xfrm>
        </p:grpSpPr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5C2BA849-713B-4D75-9B1B-A6D863DFBF4A}"/>
                </a:ext>
              </a:extLst>
            </p:cNvPr>
            <p:cNvSpPr txBox="1"/>
            <p:nvPr/>
          </p:nvSpPr>
          <p:spPr>
            <a:xfrm>
              <a:off x="994301" y="3075057"/>
              <a:ext cx="89930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Linux</a:t>
              </a:r>
              <a:r>
                <a:rPr lang="zh-CN" alt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虚拟内存</a:t>
              </a:r>
              <a:endPara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503079F1-9056-4427-963D-4729090BD7BA}"/>
                </a:ext>
              </a:extLst>
            </p:cNvPr>
            <p:cNvSpPr/>
            <p:nvPr/>
          </p:nvSpPr>
          <p:spPr>
            <a:xfrm>
              <a:off x="263372" y="3086608"/>
              <a:ext cx="464596" cy="70788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A6FAB87A-70C8-486A-91A3-3BC345D58853}"/>
                </a:ext>
              </a:extLst>
            </p:cNvPr>
            <p:cNvSpPr/>
            <p:nvPr/>
          </p:nvSpPr>
          <p:spPr>
            <a:xfrm>
              <a:off x="798991" y="3086608"/>
              <a:ext cx="124287" cy="70788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783513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6A3BA9F3-7394-4BC0-BC98-4FAB5357837F}"/>
              </a:ext>
            </a:extLst>
          </p:cNvPr>
          <p:cNvSpPr txBox="1"/>
          <p:nvPr/>
        </p:nvSpPr>
        <p:spPr>
          <a:xfrm>
            <a:off x="258930" y="393101"/>
            <a:ext cx="8993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Linux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虚拟内存系统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5C5ABAB5-B46C-401D-83FA-F509BB1A29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3976" y="1149292"/>
            <a:ext cx="5076068" cy="5442054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B35CEDD3-58FE-4805-AC14-AD4549E28FED}"/>
              </a:ext>
            </a:extLst>
          </p:cNvPr>
          <p:cNvSpPr txBox="1"/>
          <p:nvPr/>
        </p:nvSpPr>
        <p:spPr>
          <a:xfrm>
            <a:off x="552262" y="1480305"/>
            <a:ext cx="6242821" cy="46112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b="1" dirty="0"/>
              <a:t>进程相关的结构</a:t>
            </a:r>
            <a:endParaRPr lang="en-US" altLang="zh-CN" sz="2200" b="1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200" b="1" dirty="0"/>
              <a:t>用户地址空间</a:t>
            </a:r>
            <a:endParaRPr lang="en-US" altLang="zh-CN" sz="2200" b="1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200" b="1" dirty="0"/>
              <a:t>内核中与进程相关的结构</a:t>
            </a:r>
            <a:endParaRPr lang="en-US" altLang="zh-CN" sz="2200" b="1" dirty="0"/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200" b="1" dirty="0"/>
              <a:t>包括页表，</a:t>
            </a:r>
            <a:r>
              <a:rPr lang="en-US" altLang="zh-CN" sz="2200" b="1" dirty="0"/>
              <a:t>task</a:t>
            </a:r>
            <a:r>
              <a:rPr lang="zh-CN" altLang="en-US" sz="2200" b="1" dirty="0"/>
              <a:t>和</a:t>
            </a:r>
            <a:r>
              <a:rPr lang="en-US" altLang="zh-CN" sz="2200" b="1" dirty="0"/>
              <a:t>mm</a:t>
            </a:r>
            <a:r>
              <a:rPr lang="zh-CN" altLang="en-US" sz="2200" b="1" dirty="0"/>
              <a:t>结构，内核栈等</a:t>
            </a:r>
            <a:endParaRPr lang="en-US" altLang="zh-CN" sz="2200" b="1" dirty="0"/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zh-CN" sz="2200" b="1" dirty="0"/>
          </a:p>
          <a:p>
            <a:pPr>
              <a:lnSpc>
                <a:spcPct val="150000"/>
              </a:lnSpc>
            </a:pPr>
            <a:r>
              <a:rPr lang="zh-CN" altLang="en-US" sz="2200" b="1" dirty="0"/>
              <a:t>进程无关的结构</a:t>
            </a:r>
            <a:endParaRPr lang="en-US" altLang="zh-CN" sz="2200" b="1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200" b="1" dirty="0"/>
              <a:t>和物理内存直接对应的部分</a:t>
            </a:r>
            <a:endParaRPr lang="en-US" altLang="zh-CN" sz="2200" b="1" dirty="0"/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200" b="1" dirty="0"/>
              <a:t>便于内核直接访问物理内存</a:t>
            </a:r>
            <a:endParaRPr lang="en-US" altLang="zh-CN" sz="2200" b="1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200" b="1" dirty="0"/>
              <a:t>内核自身的代码和数据</a:t>
            </a:r>
            <a:endParaRPr lang="en-US" altLang="zh-CN" sz="2200" b="1" dirty="0"/>
          </a:p>
        </p:txBody>
      </p:sp>
    </p:spTree>
    <p:extLst>
      <p:ext uri="{BB962C8B-B14F-4D97-AF65-F5344CB8AC3E}">
        <p14:creationId xmlns:p14="http://schemas.microsoft.com/office/powerpoint/2010/main" val="1130550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6A3BA9F3-7394-4BC0-BC98-4FAB5357837F}"/>
              </a:ext>
            </a:extLst>
          </p:cNvPr>
          <p:cNvSpPr txBox="1"/>
          <p:nvPr/>
        </p:nvSpPr>
        <p:spPr>
          <a:xfrm>
            <a:off x="258930" y="393101"/>
            <a:ext cx="8993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Linux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虚拟内存区域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D4485C0-4AC9-4BE5-923D-3EA722EE8A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8437" y="1800028"/>
            <a:ext cx="5784081" cy="4130398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AAA1BA01-8696-4E21-89B5-253A186AE66A}"/>
              </a:ext>
            </a:extLst>
          </p:cNvPr>
          <p:cNvSpPr txBox="1"/>
          <p:nvPr/>
        </p:nvSpPr>
        <p:spPr>
          <a:xfrm>
            <a:off x="186655" y="1434084"/>
            <a:ext cx="6423870" cy="4392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b="1" dirty="0"/>
              <a:t>每个进程有一个</a:t>
            </a:r>
            <a:r>
              <a:rPr lang="en-US" altLang="zh-CN" b="1" dirty="0" err="1"/>
              <a:t>task_struct</a:t>
            </a:r>
            <a:r>
              <a:rPr lang="zh-CN" altLang="en-US" b="1" dirty="0"/>
              <a:t>，包含</a:t>
            </a:r>
            <a:r>
              <a:rPr lang="en-US" altLang="zh-CN" b="1" dirty="0"/>
              <a:t>PID</a:t>
            </a:r>
            <a:r>
              <a:rPr lang="zh-CN" altLang="en-US" b="1" dirty="0"/>
              <a:t>、指向用户栈的指针、可执行目标文件的名字、以及程序计数器等。</a:t>
            </a:r>
            <a:endParaRPr lang="en-US" altLang="zh-CN" b="1" dirty="0"/>
          </a:p>
          <a:p>
            <a:pPr>
              <a:lnSpc>
                <a:spcPct val="120000"/>
              </a:lnSpc>
            </a:pPr>
            <a:endParaRPr lang="en-US" altLang="zh-CN" b="1" i="1" dirty="0"/>
          </a:p>
          <a:p>
            <a:pPr>
              <a:lnSpc>
                <a:spcPct val="120000"/>
              </a:lnSpc>
            </a:pPr>
            <a:r>
              <a:rPr lang="en-US" altLang="zh-CN" b="1" dirty="0" err="1"/>
              <a:t>pgd</a:t>
            </a:r>
            <a:r>
              <a:rPr lang="zh-CN" altLang="en-US" b="1" dirty="0"/>
              <a:t>指向第一级页表</a:t>
            </a:r>
            <a:r>
              <a:rPr lang="en-US" altLang="zh-CN" b="1" dirty="0"/>
              <a:t>(</a:t>
            </a:r>
            <a:r>
              <a:rPr lang="zh-CN" altLang="en-US" b="1" dirty="0"/>
              <a:t>页全局目录</a:t>
            </a:r>
            <a:r>
              <a:rPr lang="en-US" altLang="zh-CN" b="1" dirty="0"/>
              <a:t>)</a:t>
            </a:r>
            <a:r>
              <a:rPr lang="zh-CN" altLang="en-US" b="1" dirty="0"/>
              <a:t>的基址。</a:t>
            </a:r>
            <a:endParaRPr lang="en-US" altLang="zh-CN" b="1" dirty="0"/>
          </a:p>
          <a:p>
            <a:pPr>
              <a:lnSpc>
                <a:spcPct val="120000"/>
              </a:lnSpc>
            </a:pPr>
            <a:endParaRPr lang="en-US" altLang="zh-CN" b="1" dirty="0"/>
          </a:p>
          <a:p>
            <a:pPr>
              <a:lnSpc>
                <a:spcPct val="120000"/>
              </a:lnSpc>
            </a:pPr>
            <a:r>
              <a:rPr lang="en-US" altLang="zh-CN" b="1" dirty="0" err="1"/>
              <a:t>mmap</a:t>
            </a:r>
            <a:r>
              <a:rPr lang="zh-CN" altLang="en-US" b="1" dirty="0"/>
              <a:t>指向一个</a:t>
            </a:r>
            <a:r>
              <a:rPr lang="en-US" altLang="zh-CN" b="1" dirty="0" err="1"/>
              <a:t>vm_area_structs</a:t>
            </a:r>
            <a:r>
              <a:rPr lang="en-US" altLang="zh-CN" b="1" dirty="0"/>
              <a:t>(</a:t>
            </a:r>
            <a:r>
              <a:rPr lang="zh-CN" altLang="en-US" b="1" dirty="0"/>
              <a:t>区域结构</a:t>
            </a:r>
            <a:r>
              <a:rPr lang="en-US" altLang="zh-CN" b="1" dirty="0"/>
              <a:t>)</a:t>
            </a:r>
            <a:r>
              <a:rPr lang="zh-CN" altLang="en-US" b="1" dirty="0"/>
              <a:t>的链表。</a:t>
            </a:r>
            <a:endParaRPr lang="en-US" altLang="zh-CN" b="1" dirty="0"/>
          </a:p>
          <a:p>
            <a:pPr>
              <a:lnSpc>
                <a:spcPct val="120000"/>
              </a:lnSpc>
            </a:pPr>
            <a:endParaRPr lang="en-US" altLang="zh-CN" b="1" dirty="0"/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zh-CN" b="1" dirty="0" err="1"/>
              <a:t>vm_start</a:t>
            </a:r>
            <a:r>
              <a:rPr lang="en-US" altLang="zh-CN" b="1" dirty="0"/>
              <a:t>:</a:t>
            </a:r>
            <a:r>
              <a:rPr lang="zh-CN" altLang="en-US" b="1" dirty="0"/>
              <a:t>指向这个区域的起始处。</a:t>
            </a:r>
            <a:endParaRPr lang="en-US" altLang="zh-CN" b="1" dirty="0"/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zh-CN" b="1" dirty="0" err="1"/>
              <a:t>vm_end</a:t>
            </a:r>
            <a:r>
              <a:rPr lang="en-US" altLang="zh-CN" b="1" dirty="0"/>
              <a:t>:</a:t>
            </a:r>
            <a:r>
              <a:rPr lang="zh-CN" altLang="en-US" b="1" dirty="0"/>
              <a:t>指向这个区域的结束处。</a:t>
            </a:r>
            <a:endParaRPr lang="en-US" altLang="zh-CN" b="1" dirty="0"/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zh-CN" b="1" dirty="0" err="1"/>
              <a:t>vm_prot</a:t>
            </a:r>
            <a:r>
              <a:rPr lang="en-US" altLang="zh-CN" b="1" dirty="0"/>
              <a:t>:</a:t>
            </a:r>
            <a:r>
              <a:rPr lang="zh-CN" altLang="en-US" b="1" dirty="0"/>
              <a:t>描述这个区域内包含的所有页的读写许可权限。</a:t>
            </a:r>
            <a:endParaRPr lang="en-US" altLang="zh-CN" b="1" dirty="0"/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zh-CN" b="1" dirty="0" err="1"/>
              <a:t>vm_flags</a:t>
            </a:r>
            <a:r>
              <a:rPr lang="en-US" altLang="zh-CN" b="1" dirty="0"/>
              <a:t>:</a:t>
            </a:r>
            <a:r>
              <a:rPr lang="zh-CN" altLang="en-US" b="1" dirty="0"/>
              <a:t>描述这个区域内的页面是与其他进程共享的，还是这个进程私有的</a:t>
            </a:r>
            <a:r>
              <a:rPr lang="en-US" altLang="zh-CN" b="1" dirty="0"/>
              <a:t>(</a:t>
            </a:r>
            <a:r>
              <a:rPr lang="zh-CN" altLang="en-US" b="1" dirty="0"/>
              <a:t>还描述了其他一些信息</a:t>
            </a:r>
            <a:r>
              <a:rPr lang="en-US" altLang="zh-CN" b="1" dirty="0"/>
              <a:t>)</a:t>
            </a:r>
            <a:r>
              <a:rPr lang="zh-CN" altLang="en-US" b="1" dirty="0"/>
              <a:t>。</a:t>
            </a:r>
            <a:endParaRPr lang="en-US" altLang="zh-CN" b="1" dirty="0"/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zh-CN" b="1" dirty="0" err="1"/>
              <a:t>vm_next</a:t>
            </a:r>
            <a:r>
              <a:rPr lang="en-US" altLang="zh-CN" b="1" dirty="0"/>
              <a:t>:</a:t>
            </a:r>
            <a:r>
              <a:rPr lang="zh-CN" altLang="en-US" b="1" dirty="0"/>
              <a:t>指向链表中下一个区域结构。</a:t>
            </a:r>
          </a:p>
        </p:txBody>
      </p:sp>
    </p:spTree>
    <p:extLst>
      <p:ext uri="{BB962C8B-B14F-4D97-AF65-F5344CB8AC3E}">
        <p14:creationId xmlns:p14="http://schemas.microsoft.com/office/powerpoint/2010/main" val="894041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6A3BA9F3-7394-4BC0-BC98-4FAB5357837F}"/>
              </a:ext>
            </a:extLst>
          </p:cNvPr>
          <p:cNvSpPr txBox="1"/>
          <p:nvPr/>
        </p:nvSpPr>
        <p:spPr>
          <a:xfrm>
            <a:off x="258930" y="393101"/>
            <a:ext cx="8993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Linux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页故障处理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B35CEDD3-58FE-4805-AC14-AD4549E28FED}"/>
              </a:ext>
            </a:extLst>
          </p:cNvPr>
          <p:cNvSpPr txBox="1"/>
          <p:nvPr/>
        </p:nvSpPr>
        <p:spPr>
          <a:xfrm>
            <a:off x="535484" y="1481465"/>
            <a:ext cx="624282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dirty="0"/>
              <a:t>1. </a:t>
            </a:r>
            <a:r>
              <a:rPr lang="zh-CN" altLang="en-US" sz="2000" b="1" dirty="0"/>
              <a:t>判断地址是不是存在的 </a:t>
            </a:r>
            <a:endParaRPr lang="en-US" altLang="zh-CN" sz="20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000" b="1" dirty="0"/>
              <a:t>和每个段的起始位置作比较，如果没有找到在某个段中，则终止</a:t>
            </a:r>
            <a:endParaRPr lang="en-US" altLang="zh-CN" sz="2000" b="1" dirty="0"/>
          </a:p>
          <a:p>
            <a:endParaRPr lang="en-US" altLang="zh-CN" sz="2000" b="1" dirty="0"/>
          </a:p>
          <a:p>
            <a:r>
              <a:rPr lang="en-US" altLang="zh-CN" sz="2000" b="1" dirty="0"/>
              <a:t>2. </a:t>
            </a:r>
            <a:r>
              <a:rPr lang="zh-CN" altLang="en-US" sz="2000" b="1" dirty="0"/>
              <a:t>判断访问是不是合法的</a:t>
            </a:r>
            <a:endParaRPr lang="en-US" altLang="zh-CN" sz="20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000" b="1" dirty="0"/>
              <a:t>查看读</a:t>
            </a:r>
            <a:r>
              <a:rPr lang="en-US" altLang="zh-CN" sz="2000" b="1" dirty="0"/>
              <a:t>/</a:t>
            </a:r>
            <a:r>
              <a:rPr lang="zh-CN" altLang="en-US" sz="2000" b="1" dirty="0"/>
              <a:t>写</a:t>
            </a:r>
            <a:r>
              <a:rPr lang="en-US" altLang="zh-CN" sz="2000" b="1" dirty="0"/>
              <a:t>/</a:t>
            </a:r>
            <a:r>
              <a:rPr lang="zh-CN" altLang="en-US" sz="2000" b="1" dirty="0"/>
              <a:t>执行位</a:t>
            </a:r>
            <a:endParaRPr lang="en-US" altLang="zh-CN" sz="2000" b="1" dirty="0"/>
          </a:p>
          <a:p>
            <a:endParaRPr lang="en-US" altLang="zh-CN" sz="2000" b="1" dirty="0"/>
          </a:p>
          <a:p>
            <a:r>
              <a:rPr lang="en-US" altLang="zh-CN" sz="2000" b="1" dirty="0"/>
              <a:t>3. </a:t>
            </a:r>
            <a:r>
              <a:rPr lang="zh-CN" altLang="en-US" sz="2000" b="1" dirty="0"/>
              <a:t>前两个都不是，则页故障是缺页导致的</a:t>
            </a:r>
            <a:endParaRPr lang="en-US" altLang="zh-CN" sz="20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000" b="1" dirty="0"/>
              <a:t>将页面调入</a:t>
            </a:r>
            <a:endParaRPr lang="en-US" altLang="zh-CN" sz="2000" b="1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A583188-653D-41A2-BDE6-702E4EB543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9141" y="1176906"/>
            <a:ext cx="5603780" cy="461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61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>
            <a:extLst>
              <a:ext uri="{FF2B5EF4-FFF2-40B4-BE49-F238E27FC236}">
                <a16:creationId xmlns:a16="http://schemas.microsoft.com/office/drawing/2014/main" id="{B35CEDD3-58FE-4805-AC14-AD4549E28FED}"/>
              </a:ext>
            </a:extLst>
          </p:cNvPr>
          <p:cNvSpPr txBox="1"/>
          <p:nvPr/>
        </p:nvSpPr>
        <p:spPr>
          <a:xfrm>
            <a:off x="661319" y="1322074"/>
            <a:ext cx="1049603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b="1" dirty="0"/>
              <a:t>虚拟内存区域可以和一个磁盘上的对象关联起来，以初始化这个虚拟内存区域的内容</a:t>
            </a:r>
            <a:endParaRPr lang="en-US" altLang="zh-CN" sz="20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000" b="1" dirty="0"/>
              <a:t>普通文件（如</a:t>
            </a:r>
            <a:r>
              <a:rPr lang="en-US" altLang="zh-CN" sz="2000" b="1" dirty="0" err="1"/>
              <a:t>execve</a:t>
            </a:r>
            <a:r>
              <a:rPr lang="zh-CN" altLang="en-US" sz="2000" b="1" dirty="0"/>
              <a:t>加载的可执行目标文件）</a:t>
            </a:r>
            <a:endParaRPr lang="en-US" altLang="zh-CN" sz="20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000" b="1" dirty="0"/>
              <a:t>匿名文件（请求二进制</a:t>
            </a:r>
            <a:r>
              <a:rPr lang="en-US" altLang="zh-CN" sz="2000" b="1" dirty="0"/>
              <a:t>0</a:t>
            </a:r>
            <a:r>
              <a:rPr lang="zh-CN" altLang="en-US" sz="2000" b="1" dirty="0"/>
              <a:t>，不是真的在磁盘上）</a:t>
            </a:r>
            <a:endParaRPr lang="en-US" altLang="zh-CN" sz="20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altLang="zh-CN" sz="2000" b="1" dirty="0"/>
          </a:p>
          <a:p>
            <a:r>
              <a:rPr lang="zh-CN" altLang="en-US" sz="2000" b="1" dirty="0"/>
              <a:t>虚拟页面被初始化后，会与交换空间</a:t>
            </a:r>
            <a:r>
              <a:rPr lang="en-US" altLang="zh-CN" sz="2000" b="1" dirty="0"/>
              <a:t>swap file</a:t>
            </a:r>
            <a:r>
              <a:rPr lang="zh-CN" altLang="en-US" sz="2000" b="1" dirty="0"/>
              <a:t>换来换去</a:t>
            </a:r>
            <a:endParaRPr lang="en-US" altLang="zh-CN" sz="2000" b="1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BC76DE7C-C0A8-4FD9-9C35-89888CBC8065}"/>
              </a:ext>
            </a:extLst>
          </p:cNvPr>
          <p:cNvSpPr txBox="1"/>
          <p:nvPr/>
        </p:nvSpPr>
        <p:spPr>
          <a:xfrm>
            <a:off x="258930" y="393101"/>
            <a:ext cx="8993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内存映射和共享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41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>
            <a:extLst>
              <a:ext uri="{FF2B5EF4-FFF2-40B4-BE49-F238E27FC236}">
                <a16:creationId xmlns:a16="http://schemas.microsoft.com/office/drawing/2014/main" id="{B35CEDD3-58FE-4805-AC14-AD4549E28FED}"/>
              </a:ext>
            </a:extLst>
          </p:cNvPr>
          <p:cNvSpPr txBox="1"/>
          <p:nvPr/>
        </p:nvSpPr>
        <p:spPr>
          <a:xfrm>
            <a:off x="258930" y="1213018"/>
            <a:ext cx="6678765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b="1" dirty="0"/>
              <a:t>对于每个进程，对象有两类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000" b="1" dirty="0"/>
              <a:t>共享对象</a:t>
            </a:r>
            <a:r>
              <a:rPr lang="en-US" altLang="zh-CN" sz="2000" b="1" dirty="0"/>
              <a:t>-</a:t>
            </a:r>
            <a:r>
              <a:rPr lang="zh-CN" altLang="en-US" sz="2000" b="1" dirty="0"/>
              <a:t>共享区域：和其他共享这个对象的进程共享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000" b="1" dirty="0"/>
              <a:t>私有对象</a:t>
            </a:r>
            <a:r>
              <a:rPr lang="en-US" altLang="zh-CN" sz="2000" b="1" dirty="0"/>
              <a:t>-</a:t>
            </a:r>
            <a:r>
              <a:rPr lang="zh-CN" altLang="en-US" sz="2000" b="1" dirty="0"/>
              <a:t>私有区域：对其他所有进程都不可见</a:t>
            </a:r>
            <a:endParaRPr lang="en-US" altLang="zh-CN" sz="20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zh-CN" altLang="en-US" sz="2000" b="1" dirty="0"/>
          </a:p>
          <a:p>
            <a:r>
              <a:rPr lang="zh-CN" altLang="en-US" sz="2000" b="1" dirty="0"/>
              <a:t>共享对象的映射：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000" b="1" dirty="0"/>
              <a:t>多个进程共享同一个对象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000" b="1" dirty="0"/>
              <a:t>物理内存中只留一份，各个进程用自己的虚拟地址</a:t>
            </a:r>
            <a:r>
              <a:rPr lang="en-US" altLang="zh-CN" sz="2000" b="1" dirty="0"/>
              <a:t>/VP</a:t>
            </a:r>
            <a:r>
              <a:rPr lang="zh-CN" altLang="en-US" sz="2000" b="1" dirty="0"/>
              <a:t>对应到它</a:t>
            </a:r>
            <a:endParaRPr lang="en-US" altLang="zh-CN" sz="20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zh-CN" altLang="en-US" sz="2000" b="1" dirty="0"/>
          </a:p>
          <a:p>
            <a:r>
              <a:rPr lang="zh-CN" altLang="en-US" sz="2000" b="1" dirty="0"/>
              <a:t>私有对象的映射：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000" b="1" dirty="0"/>
              <a:t>COW: copy-on-write——</a:t>
            </a:r>
            <a:r>
              <a:rPr lang="zh-CN" altLang="en-US" sz="2000" b="1" dirty="0"/>
              <a:t>保护故障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000" b="1" dirty="0"/>
              <a:t>私有对象一开始是只读的</a:t>
            </a:r>
            <a:endParaRPr lang="en-US" altLang="zh-CN" sz="20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000" b="1" dirty="0"/>
              <a:t>当有进程尝试写的时候，被写的页面在物理内存中复制，新复制的页面标记为可写，并且与虚拟页面关联。</a:t>
            </a:r>
            <a:endParaRPr lang="en-US" altLang="zh-CN" sz="20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000" b="1" dirty="0"/>
              <a:t>既实现了私有性，又最大限度的保留了内存</a:t>
            </a:r>
            <a:endParaRPr lang="en-US" altLang="zh-CN" sz="2000" b="1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BC76DE7C-C0A8-4FD9-9C35-89888CBC8065}"/>
              </a:ext>
            </a:extLst>
          </p:cNvPr>
          <p:cNvSpPr txBox="1"/>
          <p:nvPr/>
        </p:nvSpPr>
        <p:spPr>
          <a:xfrm>
            <a:off x="258930" y="393101"/>
            <a:ext cx="8993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共享对象和私有对象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0BF2265-9E9F-4169-B3BC-980BE99C71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8946" y="1462784"/>
            <a:ext cx="4482032" cy="226192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A09D142-2944-4B08-9B55-FBB24A4B66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9032" y="4488110"/>
            <a:ext cx="4944386" cy="2163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9547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BC76DE7C-C0A8-4FD9-9C35-89888CBC8065}"/>
              </a:ext>
            </a:extLst>
          </p:cNvPr>
          <p:cNvSpPr txBox="1"/>
          <p:nvPr/>
        </p:nvSpPr>
        <p:spPr>
          <a:xfrm>
            <a:off x="258930" y="393101"/>
            <a:ext cx="8993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fork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和</a:t>
            </a:r>
            <a:r>
              <a:rPr lang="en-US" altLang="zh-CN" sz="2800" b="1" dirty="0" err="1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execve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9A09D142-2944-4B08-9B55-FBB24A4B66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7087" y="1107346"/>
            <a:ext cx="4944386" cy="2163593"/>
          </a:xfrm>
          <a:prstGeom prst="rect">
            <a:avLst/>
          </a:prstGeom>
        </p:spPr>
      </p:pic>
      <p:sp>
        <p:nvSpPr>
          <p:cNvPr id="6" name="标题 1">
            <a:extLst>
              <a:ext uri="{FF2B5EF4-FFF2-40B4-BE49-F238E27FC236}">
                <a16:creationId xmlns:a16="http://schemas.microsoft.com/office/drawing/2014/main" id="{FA13B730-8919-49E0-98BC-6F50AC22B5F2}"/>
              </a:ext>
            </a:extLst>
          </p:cNvPr>
          <p:cNvSpPr txBox="1">
            <a:spLocks/>
          </p:cNvSpPr>
          <p:nvPr/>
        </p:nvSpPr>
        <p:spPr>
          <a:xfrm>
            <a:off x="737532" y="1598306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81B86322-EDC7-4A7D-AA2B-6934415E83BC}"/>
              </a:ext>
            </a:extLst>
          </p:cNvPr>
          <p:cNvSpPr txBox="1"/>
          <p:nvPr/>
        </p:nvSpPr>
        <p:spPr>
          <a:xfrm>
            <a:off x="429411" y="1543981"/>
            <a:ext cx="6094602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dirty="0"/>
              <a:t>fork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000" b="1" dirty="0"/>
              <a:t>为新进程创建数据结构，分配</a:t>
            </a:r>
            <a:r>
              <a:rPr lang="en-US" altLang="zh-CN" sz="2000" b="1" dirty="0" err="1"/>
              <a:t>pid</a:t>
            </a:r>
            <a:r>
              <a:rPr lang="zh-CN" altLang="en-US" sz="2000" b="1" dirty="0"/>
              <a:t>，创建当前区域结构的原样副本。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000" b="1" dirty="0"/>
              <a:t>所有页都标记为只读、私有的写时复制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000" b="1" dirty="0"/>
              <a:t>当任意一个进程进行写操作时，会创建新页面</a:t>
            </a:r>
          </a:p>
          <a:p>
            <a:endParaRPr lang="en-US" altLang="zh-CN" sz="2000" b="1" dirty="0"/>
          </a:p>
          <a:p>
            <a:r>
              <a:rPr lang="en-US" altLang="zh-CN" sz="2000" b="1" dirty="0" err="1"/>
              <a:t>execve</a:t>
            </a:r>
            <a:endParaRPr lang="zh-CN" altLang="en-US" sz="20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000" b="1" dirty="0"/>
              <a:t>删除已存在的用户区域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000" b="1" dirty="0"/>
              <a:t>映射私有区域</a:t>
            </a:r>
            <a:endParaRPr lang="en-US" altLang="zh-CN" sz="2000" b="1" dirty="0"/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zh-CN" altLang="en-US" sz="2000" b="1" dirty="0"/>
              <a:t>代码、数据、</a:t>
            </a:r>
            <a:r>
              <a:rPr lang="en-US" altLang="zh-CN" sz="2000" b="1" dirty="0"/>
              <a:t>.</a:t>
            </a:r>
            <a:r>
              <a:rPr lang="en-US" altLang="zh-CN" sz="2000" b="1" dirty="0" err="1"/>
              <a:t>bss</a:t>
            </a:r>
            <a:r>
              <a:rPr lang="zh-CN" altLang="en-US" sz="2000" b="1" dirty="0"/>
              <a:t>、栈</a:t>
            </a:r>
            <a:endParaRPr lang="en-US" altLang="zh-CN" sz="20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000" b="1" dirty="0"/>
              <a:t>映射共享区域，</a:t>
            </a:r>
            <a:endParaRPr lang="en-US" altLang="zh-CN" sz="2000" b="1" dirty="0"/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zh-CN" altLang="en-US" sz="2000" b="1" dirty="0"/>
              <a:t>共享对象（或目标）链接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000" b="1" dirty="0"/>
              <a:t>设置程序计数器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C700D6AF-6D19-4E8C-B24C-A4A8F2E9D3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3119" y="3414829"/>
            <a:ext cx="3695553" cy="3086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2939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6A3BA9F3-7394-4BC0-BC98-4FAB5357837F}"/>
              </a:ext>
            </a:extLst>
          </p:cNvPr>
          <p:cNvSpPr txBox="1"/>
          <p:nvPr/>
        </p:nvSpPr>
        <p:spPr>
          <a:xfrm>
            <a:off x="258930" y="393101"/>
            <a:ext cx="8993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物理寻址，物理地址空间，虚拟寻址，虚拟地址空间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23ACFAF-182A-4DAA-878A-7C8BE2D672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748" y="1128062"/>
            <a:ext cx="3924168" cy="322385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32829DD-558D-4554-A7D3-FD130BFC70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6049" y="1128062"/>
            <a:ext cx="6634804" cy="2988705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3F32F57C-9203-4B0A-8EB5-CC95775BFB4F}"/>
              </a:ext>
            </a:extLst>
          </p:cNvPr>
          <p:cNvSpPr txBox="1"/>
          <p:nvPr/>
        </p:nvSpPr>
        <p:spPr>
          <a:xfrm>
            <a:off x="6937696" y="4622334"/>
            <a:ext cx="34115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设虚拟地址的地址长度为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n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位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则虚拟地址空间大小为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7E7F2C2E-AA1F-440F-9C50-492B6B5FD4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4857" y="4966854"/>
            <a:ext cx="838273" cy="419136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002A9BAD-5377-4211-9030-90D7ACB2C070}"/>
              </a:ext>
            </a:extLst>
          </p:cNvPr>
          <p:cNvSpPr txBox="1"/>
          <p:nvPr/>
        </p:nvSpPr>
        <p:spPr>
          <a:xfrm>
            <a:off x="873112" y="4799040"/>
            <a:ext cx="4450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物理地址空间大小：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M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（不要求是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2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的幂）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BF6F5520-5C47-4A09-B93C-D47453418E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5759" y="5451184"/>
            <a:ext cx="2537680" cy="53344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B687CE82-B176-4252-B063-85BD779B25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47769" y="5178271"/>
            <a:ext cx="2385267" cy="449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69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BC76DE7C-C0A8-4FD9-9C35-89888CBC8065}"/>
              </a:ext>
            </a:extLst>
          </p:cNvPr>
          <p:cNvSpPr txBox="1"/>
          <p:nvPr/>
        </p:nvSpPr>
        <p:spPr>
          <a:xfrm>
            <a:off x="258930" y="393101"/>
            <a:ext cx="8993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err="1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mmap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和</a:t>
            </a:r>
            <a:r>
              <a:rPr lang="en-US" altLang="zh-CN" sz="2800" b="1" dirty="0" err="1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munmap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标题 1">
            <a:extLst>
              <a:ext uri="{FF2B5EF4-FFF2-40B4-BE49-F238E27FC236}">
                <a16:creationId xmlns:a16="http://schemas.microsoft.com/office/drawing/2014/main" id="{FA13B730-8919-49E0-98BC-6F50AC22B5F2}"/>
              </a:ext>
            </a:extLst>
          </p:cNvPr>
          <p:cNvSpPr txBox="1">
            <a:spLocks/>
          </p:cNvSpPr>
          <p:nvPr/>
        </p:nvSpPr>
        <p:spPr>
          <a:xfrm>
            <a:off x="737532" y="1598306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028528A5-3606-486E-A19E-89CB70B0B7EC}"/>
              </a:ext>
            </a:extLst>
          </p:cNvPr>
          <p:cNvSpPr txBox="1"/>
          <p:nvPr/>
        </p:nvSpPr>
        <p:spPr>
          <a:xfrm>
            <a:off x="258930" y="917912"/>
            <a:ext cx="11841761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dirty="0">
                <a:latin typeface="Consolas" panose="020B0609020204030204" pitchFamily="49" charset="0"/>
              </a:rPr>
              <a:t>void *</a:t>
            </a:r>
            <a:r>
              <a:rPr lang="en-US" altLang="zh-CN" sz="2000" b="1" dirty="0" err="1">
                <a:latin typeface="Consolas" panose="020B0609020204030204" pitchFamily="49" charset="0"/>
              </a:rPr>
              <a:t>mmap</a:t>
            </a:r>
            <a:r>
              <a:rPr lang="en-US" altLang="zh-CN" sz="2000" b="1" dirty="0">
                <a:latin typeface="Consolas" panose="020B0609020204030204" pitchFamily="49" charset="0"/>
              </a:rPr>
              <a:t>(void *</a:t>
            </a:r>
            <a:r>
              <a:rPr lang="en-US" altLang="zh-CN" sz="2000" b="1" dirty="0" err="1">
                <a:latin typeface="Consolas" panose="020B0609020204030204" pitchFamily="49" charset="0"/>
              </a:rPr>
              <a:t>addr</a:t>
            </a:r>
            <a:r>
              <a:rPr lang="en-US" altLang="zh-CN" sz="2000" b="1" dirty="0">
                <a:latin typeface="Consolas" panose="020B0609020204030204" pitchFamily="49" charset="0"/>
              </a:rPr>
              <a:t>, </a:t>
            </a:r>
            <a:r>
              <a:rPr lang="en-US" altLang="zh-CN" sz="2000" b="1" dirty="0" err="1">
                <a:latin typeface="Consolas" panose="020B0609020204030204" pitchFamily="49" charset="0"/>
              </a:rPr>
              <a:t>size_t</a:t>
            </a:r>
            <a:r>
              <a:rPr lang="en-US" altLang="zh-CN" sz="2000" b="1" dirty="0">
                <a:latin typeface="Consolas" panose="020B0609020204030204" pitchFamily="49" charset="0"/>
              </a:rPr>
              <a:t> length, int </a:t>
            </a:r>
            <a:r>
              <a:rPr lang="en-US" altLang="zh-CN" sz="2000" b="1" dirty="0" err="1">
                <a:latin typeface="Consolas" panose="020B0609020204030204" pitchFamily="49" charset="0"/>
              </a:rPr>
              <a:t>prot</a:t>
            </a:r>
            <a:r>
              <a:rPr lang="en-US" altLang="zh-CN" sz="2000" b="1" dirty="0">
                <a:latin typeface="Consolas" panose="020B0609020204030204" pitchFamily="49" charset="0"/>
              </a:rPr>
              <a:t>, int flags, int </a:t>
            </a:r>
            <a:r>
              <a:rPr lang="en-US" altLang="zh-CN" sz="2000" b="1" dirty="0" err="1">
                <a:latin typeface="Consolas" panose="020B0609020204030204" pitchFamily="49" charset="0"/>
              </a:rPr>
              <a:t>fd</a:t>
            </a:r>
            <a:r>
              <a:rPr lang="en-US" altLang="zh-CN" sz="2000" b="1" dirty="0">
                <a:latin typeface="Consolas" panose="020B0609020204030204" pitchFamily="49" charset="0"/>
              </a:rPr>
              <a:t>, </a:t>
            </a:r>
            <a:r>
              <a:rPr lang="en-US" altLang="zh-CN" sz="2000" b="1" dirty="0" err="1">
                <a:latin typeface="Consolas" panose="020B0609020204030204" pitchFamily="49" charset="0"/>
              </a:rPr>
              <a:t>off_t</a:t>
            </a:r>
            <a:r>
              <a:rPr lang="en-US" altLang="zh-CN" sz="2000" b="1" dirty="0">
                <a:latin typeface="Consolas" panose="020B0609020204030204" pitchFamily="49" charset="0"/>
              </a:rPr>
              <a:t> offset);</a:t>
            </a:r>
          </a:p>
          <a:p>
            <a:r>
              <a:rPr lang="zh-CN" altLang="en-US" sz="2000" b="1" dirty="0"/>
              <a:t>在进程的地址空间中创建映射区域</a:t>
            </a:r>
            <a:endParaRPr lang="en-US" altLang="zh-CN" sz="2000" b="1" dirty="0"/>
          </a:p>
          <a:p>
            <a:endParaRPr lang="en-US" altLang="zh-CN" sz="20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000" b="1" dirty="0" err="1"/>
              <a:t>addr</a:t>
            </a:r>
            <a:r>
              <a:rPr lang="en-US" altLang="zh-CN" sz="2000" b="1" dirty="0"/>
              <a:t>: </a:t>
            </a:r>
            <a:r>
              <a:rPr lang="zh-CN" altLang="en-US" sz="2000" b="1" dirty="0"/>
              <a:t>指定映射区域的首地址，通常设为</a:t>
            </a:r>
            <a:r>
              <a:rPr lang="en-US" altLang="zh-CN" sz="2000" b="1" dirty="0"/>
              <a:t>NULL</a:t>
            </a:r>
            <a:r>
              <a:rPr lang="zh-CN" altLang="en-US" sz="2000" b="1" dirty="0"/>
              <a:t>，让系统自动选择合适的地址。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000" b="1" dirty="0"/>
              <a:t>length: </a:t>
            </a:r>
            <a:r>
              <a:rPr lang="zh-CN" altLang="en-US" sz="2000" b="1" dirty="0"/>
              <a:t>映射区域的长度（字节数）。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000" b="1" dirty="0" err="1"/>
              <a:t>prot</a:t>
            </a:r>
            <a:r>
              <a:rPr lang="en-US" altLang="zh-CN" sz="2000" b="1" dirty="0"/>
              <a:t>: </a:t>
            </a:r>
            <a:r>
              <a:rPr lang="zh-CN" altLang="en-US" sz="2000" b="1" dirty="0"/>
              <a:t>保护标志，指定对映射区域的访问权限，如 </a:t>
            </a:r>
            <a:r>
              <a:rPr lang="en-US" altLang="zh-CN" sz="2000" b="1" dirty="0"/>
              <a:t>PROT_READ</a:t>
            </a:r>
            <a:r>
              <a:rPr lang="zh-CN" altLang="en-US" sz="2000" b="1" dirty="0"/>
              <a:t>、</a:t>
            </a:r>
            <a:r>
              <a:rPr lang="en-US" altLang="zh-CN" sz="2000" b="1" dirty="0"/>
              <a:t>PROT_WRITE</a:t>
            </a:r>
            <a:r>
              <a:rPr lang="zh-CN" altLang="en-US" sz="2000" b="1" dirty="0"/>
              <a:t>、</a:t>
            </a:r>
            <a:r>
              <a:rPr lang="en-US" altLang="zh-CN" sz="2000" b="1" dirty="0"/>
              <a:t>PROT_EXEC</a:t>
            </a:r>
            <a:r>
              <a:rPr lang="zh-CN" altLang="en-US" sz="2000" b="1" dirty="0"/>
              <a:t>等。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000" b="1" dirty="0"/>
              <a:t>flags: </a:t>
            </a:r>
            <a:r>
              <a:rPr lang="zh-CN" altLang="en-US" sz="2000" b="1" dirty="0"/>
              <a:t>控制映射区域的属性，如 </a:t>
            </a:r>
            <a:r>
              <a:rPr lang="en-US" altLang="zh-CN" sz="2000" b="1" dirty="0"/>
              <a:t>MAP_SHARED</a:t>
            </a:r>
            <a:r>
              <a:rPr lang="zh-CN" altLang="en-US" sz="2000" b="1" dirty="0"/>
              <a:t>、</a:t>
            </a:r>
            <a:r>
              <a:rPr lang="en-US" altLang="zh-CN" sz="2000" b="1" dirty="0"/>
              <a:t>MAP_PRIVATE</a:t>
            </a:r>
            <a:r>
              <a:rPr lang="zh-CN" altLang="en-US" sz="2000" b="1" dirty="0"/>
              <a:t>等。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000" b="1" dirty="0" err="1"/>
              <a:t>fd</a:t>
            </a:r>
            <a:r>
              <a:rPr lang="en-US" altLang="zh-CN" sz="2000" b="1" dirty="0"/>
              <a:t>: </a:t>
            </a:r>
            <a:r>
              <a:rPr lang="zh-CN" altLang="en-US" sz="2000" b="1" dirty="0"/>
              <a:t>文件描述符，指定要映射的文件，如果是匿名映射，则传入 </a:t>
            </a:r>
            <a:r>
              <a:rPr lang="en-US" altLang="zh-CN" sz="2000" b="1" dirty="0"/>
              <a:t>-1</a:t>
            </a:r>
            <a:r>
              <a:rPr lang="zh-CN" altLang="en-US" sz="2000" b="1" dirty="0"/>
              <a:t>。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000" b="1" dirty="0"/>
              <a:t>offset: </a:t>
            </a:r>
            <a:r>
              <a:rPr lang="zh-CN" altLang="en-US" sz="2000" b="1" dirty="0"/>
              <a:t>文件映射的偏移量。</a:t>
            </a:r>
            <a:endParaRPr lang="en-US" altLang="zh-CN" sz="2000" b="1" dirty="0"/>
          </a:p>
          <a:p>
            <a:endParaRPr lang="en-US" altLang="zh-CN" sz="20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000" b="1" dirty="0"/>
              <a:t>成功时返回映射区的起始地址，失败时返回 </a:t>
            </a:r>
            <a:r>
              <a:rPr lang="en-US" altLang="zh-CN" sz="2000" b="1" dirty="0"/>
              <a:t>MAP_FAILED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altLang="zh-CN" sz="2000" b="1" dirty="0"/>
          </a:p>
          <a:p>
            <a:r>
              <a:rPr lang="en-US" altLang="zh-CN" sz="2000" b="1" dirty="0"/>
              <a:t>int </a:t>
            </a:r>
            <a:r>
              <a:rPr lang="en-US" altLang="zh-CN" sz="2000" b="1" dirty="0" err="1"/>
              <a:t>munmap</a:t>
            </a:r>
            <a:r>
              <a:rPr lang="en-US" altLang="zh-CN" sz="2000" b="1" dirty="0"/>
              <a:t>(void *</a:t>
            </a:r>
            <a:r>
              <a:rPr lang="en-US" altLang="zh-CN" sz="2000" b="1" dirty="0" err="1"/>
              <a:t>addr</a:t>
            </a:r>
            <a:r>
              <a:rPr lang="en-US" altLang="zh-CN" sz="2000" b="1" dirty="0"/>
              <a:t>, </a:t>
            </a:r>
            <a:r>
              <a:rPr lang="en-US" altLang="zh-CN" sz="2000" b="1" dirty="0" err="1"/>
              <a:t>size_t</a:t>
            </a:r>
            <a:r>
              <a:rPr lang="en-US" altLang="zh-CN" sz="2000" b="1" dirty="0"/>
              <a:t> length);</a:t>
            </a:r>
          </a:p>
          <a:p>
            <a:r>
              <a:rPr lang="zh-CN" altLang="en-US" sz="2000" b="1" dirty="0"/>
              <a:t>解除内存映射</a:t>
            </a:r>
            <a:endParaRPr lang="en-US" altLang="zh-CN" sz="20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altLang="zh-CN" sz="20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000" b="1" dirty="0" err="1"/>
              <a:t>addr</a:t>
            </a:r>
            <a:r>
              <a:rPr lang="en-US" altLang="zh-CN" sz="2000" b="1" dirty="0"/>
              <a:t>: </a:t>
            </a:r>
            <a:r>
              <a:rPr lang="zh-CN" altLang="en-US" sz="2000" b="1" dirty="0"/>
              <a:t>映射区域的首地址。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000" b="1" dirty="0"/>
              <a:t>length: </a:t>
            </a:r>
            <a:r>
              <a:rPr lang="zh-CN" altLang="en-US" sz="2000" b="1" dirty="0"/>
              <a:t>映射区域的长度。</a:t>
            </a:r>
            <a:endParaRPr lang="en-US" altLang="zh-CN" sz="20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altLang="zh-CN" sz="20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000" b="1" dirty="0"/>
              <a:t>成功时返回 </a:t>
            </a:r>
            <a:r>
              <a:rPr lang="en-US" altLang="zh-CN" sz="2000" b="1" dirty="0"/>
              <a:t>0</a:t>
            </a:r>
            <a:r>
              <a:rPr lang="zh-CN" altLang="en-US" sz="2000" b="1" dirty="0"/>
              <a:t>，失败时返回 </a:t>
            </a:r>
            <a:r>
              <a:rPr lang="en-US" altLang="zh-CN" sz="2000" b="1" dirty="0"/>
              <a:t>-1</a:t>
            </a:r>
            <a:r>
              <a:rPr lang="zh-CN" altLang="en-US" sz="2000" b="1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880057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BC76DE7C-C0A8-4FD9-9C35-89888CBC8065}"/>
              </a:ext>
            </a:extLst>
          </p:cNvPr>
          <p:cNvSpPr txBox="1"/>
          <p:nvPr/>
        </p:nvSpPr>
        <p:spPr>
          <a:xfrm>
            <a:off x="258930" y="393101"/>
            <a:ext cx="8993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err="1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mmap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和</a:t>
            </a:r>
            <a:r>
              <a:rPr lang="en-US" altLang="zh-CN" sz="2800" b="1" dirty="0" err="1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munmap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标题 1">
            <a:extLst>
              <a:ext uri="{FF2B5EF4-FFF2-40B4-BE49-F238E27FC236}">
                <a16:creationId xmlns:a16="http://schemas.microsoft.com/office/drawing/2014/main" id="{FA13B730-8919-49E0-98BC-6F50AC22B5F2}"/>
              </a:ext>
            </a:extLst>
          </p:cNvPr>
          <p:cNvSpPr txBox="1">
            <a:spLocks/>
          </p:cNvSpPr>
          <p:nvPr/>
        </p:nvSpPr>
        <p:spPr>
          <a:xfrm>
            <a:off x="737532" y="1598306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42CC1E7-C3D2-4A02-8838-B3A3F7AD60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1942" y="1182848"/>
            <a:ext cx="5141718" cy="5343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152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911DBED4-8CAA-4DFB-8A0C-F1A9FCA0E4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35" y="1148031"/>
            <a:ext cx="8206261" cy="235874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68529B0-43A5-4383-8D2A-2661770271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8174" y="838986"/>
            <a:ext cx="3585625" cy="6019014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CD854C45-38B5-472A-9CEF-E4C3D42A4E66}"/>
              </a:ext>
            </a:extLst>
          </p:cNvPr>
          <p:cNvSpPr txBox="1"/>
          <p:nvPr/>
        </p:nvSpPr>
        <p:spPr>
          <a:xfrm>
            <a:off x="2073897" y="4506012"/>
            <a:ext cx="3091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</a:rPr>
              <a:t>1024  5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774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9CD3AF12-B786-4A01-9DE7-FCC4B58755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2331" y="389005"/>
            <a:ext cx="9507337" cy="502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377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43D8BE93-FA7E-468C-A0F1-972D5BA21C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6410" y="611193"/>
            <a:ext cx="8860455" cy="4507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201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33DE389-6AB2-45A6-849F-93152BC52B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166" y="267076"/>
            <a:ext cx="10005672" cy="519468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AE6D3F6-E299-4845-BABD-0F47B45BF6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553" y="5382201"/>
            <a:ext cx="10005672" cy="956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905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4D765279-08A9-46AC-B860-856153AAEB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217" y="379009"/>
            <a:ext cx="10037452" cy="5870962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24597C75-CE51-44E6-9EA9-D5570DC376EB}"/>
              </a:ext>
            </a:extLst>
          </p:cNvPr>
          <p:cNvSpPr txBox="1"/>
          <p:nvPr/>
        </p:nvSpPr>
        <p:spPr>
          <a:xfrm>
            <a:off x="7560297" y="2852825"/>
            <a:ext cx="1216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</a:rPr>
              <a:t>6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BB8010E-4F24-4433-ABDD-F070ED16D619}"/>
              </a:ext>
            </a:extLst>
          </p:cNvPr>
          <p:cNvSpPr txBox="1"/>
          <p:nvPr/>
        </p:nvSpPr>
        <p:spPr>
          <a:xfrm>
            <a:off x="3497344" y="3429000"/>
            <a:ext cx="19136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</a:rPr>
              <a:t>0x00A23067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CE50817-3498-43EB-9A8B-9B081F0B3675}"/>
              </a:ext>
            </a:extLst>
          </p:cNvPr>
          <p:cNvSpPr txBox="1"/>
          <p:nvPr/>
        </p:nvSpPr>
        <p:spPr>
          <a:xfrm>
            <a:off x="4854803" y="4072379"/>
            <a:ext cx="801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\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A43FC0EA-5C4D-41AE-9E7B-EDC3D371C0CA}"/>
              </a:ext>
            </a:extLst>
          </p:cNvPr>
          <p:cNvSpPr txBox="1"/>
          <p:nvPr/>
        </p:nvSpPr>
        <p:spPr>
          <a:xfrm>
            <a:off x="8022210" y="4017754"/>
            <a:ext cx="18665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</a:rPr>
              <a:t>0x00A23560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303CFD5-7667-4483-B00A-3909DF808564}"/>
              </a:ext>
            </a:extLst>
          </p:cNvPr>
          <p:cNvSpPr txBox="1"/>
          <p:nvPr/>
        </p:nvSpPr>
        <p:spPr>
          <a:xfrm>
            <a:off x="3497344" y="5231876"/>
            <a:ext cx="8766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</a:rPr>
              <a:t>3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8EA9810D-1BC4-44F2-B293-6C4D0FAE0335}"/>
              </a:ext>
            </a:extLst>
          </p:cNvPr>
          <p:cNvSpPr txBox="1"/>
          <p:nvPr/>
        </p:nvSpPr>
        <p:spPr>
          <a:xfrm>
            <a:off x="8521831" y="5231876"/>
            <a:ext cx="17533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</a:rPr>
              <a:t>0x00BA4067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A83BE685-779C-4040-96E3-605D76666242}"/>
              </a:ext>
            </a:extLst>
          </p:cNvPr>
          <p:cNvSpPr txBox="1"/>
          <p:nvPr/>
        </p:nvSpPr>
        <p:spPr>
          <a:xfrm>
            <a:off x="4374037" y="5788306"/>
            <a:ext cx="17219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</a:rPr>
              <a:t>0x29DE404C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4F273216-639E-4209-B253-31772EFA810C}"/>
              </a:ext>
            </a:extLst>
          </p:cNvPr>
          <p:cNvSpPr txBox="1"/>
          <p:nvPr/>
        </p:nvSpPr>
        <p:spPr>
          <a:xfrm>
            <a:off x="7909089" y="5631986"/>
            <a:ext cx="17533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</a:rPr>
              <a:t>0x00BA469B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48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DA9B43A-D6DE-43B5-96D3-17DDDAE87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练习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2EFD447-AB70-4748-92DA-BCB83A5B60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F67F1A8-3F05-47A4-A298-A141737F02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2463" y="1587531"/>
            <a:ext cx="8367074" cy="4905344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E652D1B4-CB45-49A8-AE2B-E6340719457F}"/>
              </a:ext>
            </a:extLst>
          </p:cNvPr>
          <p:cNvSpPr txBox="1"/>
          <p:nvPr/>
        </p:nvSpPr>
        <p:spPr>
          <a:xfrm>
            <a:off x="5193089" y="5529581"/>
            <a:ext cx="9029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5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3DF520C-CE2A-4829-B6A0-2AF7A46030C5}"/>
              </a:ext>
            </a:extLst>
          </p:cNvPr>
          <p:cNvSpPr txBox="1"/>
          <p:nvPr/>
        </p:nvSpPr>
        <p:spPr>
          <a:xfrm>
            <a:off x="2699159" y="6031210"/>
            <a:ext cx="9029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15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376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2F9D9D3F-5AFD-44A6-8008-7F88474540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521" y="166034"/>
            <a:ext cx="11327906" cy="2727994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59246EF3-47E3-4CF5-AC04-E9498ED78FCC}"/>
              </a:ext>
            </a:extLst>
          </p:cNvPr>
          <p:cNvSpPr/>
          <p:nvPr/>
        </p:nvSpPr>
        <p:spPr>
          <a:xfrm>
            <a:off x="2938153" y="4202246"/>
            <a:ext cx="6030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B</a:t>
            </a:r>
            <a:endParaRPr lang="zh-CN" alt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48774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CD481C5-EE69-402C-A64A-A1BF089ABE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2259" y="128957"/>
            <a:ext cx="4176122" cy="672904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EC8BA90-24E3-4870-AEE2-4C16735596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31260" y="584869"/>
            <a:ext cx="4976291" cy="547925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E42C2806-7029-4EB8-B69C-345B54A822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75984" y="2435628"/>
            <a:ext cx="723963" cy="115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96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6A3BA9F3-7394-4BC0-BC98-4FAB5357837F}"/>
              </a:ext>
            </a:extLst>
          </p:cNvPr>
          <p:cNvSpPr txBox="1"/>
          <p:nvPr/>
        </p:nvSpPr>
        <p:spPr>
          <a:xfrm>
            <a:off x="258930" y="393101"/>
            <a:ext cx="4690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虚拟内存</a:t>
            </a:r>
            <a:r>
              <a:rPr lang="zh-CN" altLang="en-US" sz="28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的主要思路：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B605D3D3-6093-4FFB-B0C6-A8C0A0ADA02B}"/>
              </a:ext>
            </a:extLst>
          </p:cNvPr>
          <p:cNvSpPr txBox="1"/>
          <p:nvPr/>
        </p:nvSpPr>
        <p:spPr>
          <a:xfrm>
            <a:off x="258930" y="1216133"/>
            <a:ext cx="562621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1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1.</a:t>
            </a:r>
            <a:r>
              <a:rPr lang="zh-CN" altLang="en-US" b="1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每个进程都有一个</a:t>
            </a:r>
            <a:r>
              <a:rPr lang="zh-CN" altLang="en-US" b="1" dirty="0">
                <a:solidFill>
                  <a:srgbClr val="FF0000"/>
                </a:solidFill>
                <a:latin typeface="等线" panose="020F0502020204030204"/>
                <a:ea typeface="等线" panose="02010600030101010101" pitchFamily="2" charset="-122"/>
              </a:rPr>
              <a:t>虚拟地址空间</a:t>
            </a:r>
            <a:r>
              <a:rPr lang="zh-CN" altLang="en-US" b="1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，程序运行时使用的地址是</a:t>
            </a:r>
            <a:r>
              <a:rPr lang="zh-CN" altLang="en-US" b="1" dirty="0">
                <a:solidFill>
                  <a:srgbClr val="FF0000"/>
                </a:solidFill>
                <a:latin typeface="等线" panose="020F0502020204030204"/>
                <a:ea typeface="等线" panose="02010600030101010101" pitchFamily="2" charset="-122"/>
              </a:rPr>
              <a:t>虚拟地址</a:t>
            </a:r>
            <a:r>
              <a:rPr lang="zh-CN" altLang="en-US" b="1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，在虚拟地址空间上索引得到数据。</a:t>
            </a:r>
            <a:endParaRPr lang="en-US" altLang="zh-CN" b="1" dirty="0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1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2.</a:t>
            </a:r>
            <a:r>
              <a:rPr lang="zh-CN" altLang="en-US" b="1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不同进程的虚拟地址空间相互隔离，无法直接访问对方数据。</a:t>
            </a:r>
            <a:endParaRPr kumimoji="0" lang="en-US" altLang="zh-C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1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3.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虚拟和物理地址空间</a:t>
            </a:r>
            <a:r>
              <a:rPr lang="zh-CN" altLang="en-US" b="1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都被划分的固定大小的</a:t>
            </a:r>
            <a:r>
              <a:rPr lang="zh-CN" altLang="en-US" b="1" dirty="0">
                <a:solidFill>
                  <a:srgbClr val="FF0000"/>
                </a:solidFill>
                <a:latin typeface="等线" panose="020F0502020204030204"/>
                <a:ea typeface="等线" panose="02010600030101010101" pitchFamily="2" charset="-122"/>
              </a:rPr>
              <a:t>页</a:t>
            </a:r>
            <a:endParaRPr lang="en-US" altLang="zh-CN" b="1" dirty="0">
              <a:solidFill>
                <a:srgbClr val="FF0000"/>
              </a:solidFill>
              <a:latin typeface="等线" panose="020F0502020204030204"/>
              <a:ea typeface="等线" panose="02010600030101010101" pitchFamily="2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4.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虚拟地址空间由物理内存和磁盘作为支持，虚拟内存页可以是不存在的，或者在物理内存上，或者在磁盘上。</a:t>
            </a:r>
            <a:endParaRPr lang="en-US" altLang="zh-CN" b="1" dirty="0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graphicFrame>
        <p:nvGraphicFramePr>
          <p:cNvPr id="3" name="表格 4">
            <a:extLst>
              <a:ext uri="{FF2B5EF4-FFF2-40B4-BE49-F238E27FC236}">
                <a16:creationId xmlns:a16="http://schemas.microsoft.com/office/drawing/2014/main" id="{B7997FA9-FCE0-4F95-A725-4E6B33928D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1407251"/>
              </p:ext>
            </p:extLst>
          </p:nvPr>
        </p:nvGraphicFramePr>
        <p:xfrm>
          <a:off x="6209718" y="399424"/>
          <a:ext cx="1919213" cy="29260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919213">
                  <a:extLst>
                    <a:ext uri="{9D8B030D-6E8A-4147-A177-3AD203B41FA5}">
                      <a16:colId xmlns:a16="http://schemas.microsoft.com/office/drawing/2014/main" val="2477247681"/>
                    </a:ext>
                  </a:extLst>
                </a:gridCol>
              </a:tblGrid>
              <a:tr h="251278">
                <a:tc>
                  <a:txBody>
                    <a:bodyPr/>
                    <a:lstStyle/>
                    <a:p>
                      <a:r>
                        <a:rPr lang="en-US" altLang="zh-CN" b="1" dirty="0"/>
                        <a:t>VP0</a:t>
                      </a:r>
                      <a:r>
                        <a:rPr lang="zh-CN" altLang="en-US" b="1" dirty="0"/>
                        <a:t>：未缓存的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8210207"/>
                  </a:ext>
                </a:extLst>
              </a:tr>
              <a:tr h="2512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>
                          <a:solidFill>
                            <a:srgbClr val="0070C0"/>
                          </a:solidFill>
                        </a:rPr>
                        <a:t>VP1</a:t>
                      </a:r>
                      <a:r>
                        <a:rPr lang="zh-CN" altLang="en-US" b="1" dirty="0">
                          <a:solidFill>
                            <a:srgbClr val="0070C0"/>
                          </a:solidFill>
                        </a:rPr>
                        <a:t>：已缓存的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8138942"/>
                  </a:ext>
                </a:extLst>
              </a:tr>
              <a:tr h="2512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>
                          <a:solidFill>
                            <a:srgbClr val="0070C0"/>
                          </a:solidFill>
                        </a:rPr>
                        <a:t>VP2</a:t>
                      </a:r>
                      <a:r>
                        <a:rPr lang="zh-CN" altLang="en-US" b="1" dirty="0">
                          <a:solidFill>
                            <a:srgbClr val="0070C0"/>
                          </a:solidFill>
                        </a:rPr>
                        <a:t>：已缓存的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2234533"/>
                  </a:ext>
                </a:extLst>
              </a:tr>
              <a:tr h="2512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VP3</a:t>
                      </a:r>
                      <a:r>
                        <a:rPr lang="zh-CN" altLang="en-US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：未分配的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9380086"/>
                  </a:ext>
                </a:extLst>
              </a:tr>
              <a:tr h="2512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>
                          <a:solidFill>
                            <a:srgbClr val="0070C0"/>
                          </a:solidFill>
                        </a:rPr>
                        <a:t>VP4</a:t>
                      </a:r>
                      <a:r>
                        <a:rPr lang="zh-CN" altLang="en-US" b="1" dirty="0">
                          <a:solidFill>
                            <a:srgbClr val="0070C0"/>
                          </a:solidFill>
                        </a:rPr>
                        <a:t>：已缓存的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1773083"/>
                  </a:ext>
                </a:extLst>
              </a:tr>
              <a:tr h="2512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VP5</a:t>
                      </a:r>
                      <a:r>
                        <a:rPr lang="zh-CN" altLang="en-US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：未分配的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610678"/>
                  </a:ext>
                </a:extLst>
              </a:tr>
              <a:tr h="2512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/>
                        <a:t>VP6</a:t>
                      </a:r>
                      <a:r>
                        <a:rPr lang="zh-CN" altLang="en-US" b="1" dirty="0"/>
                        <a:t>：未缓存的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2861681"/>
                  </a:ext>
                </a:extLst>
              </a:tr>
              <a:tr h="2512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>
                          <a:solidFill>
                            <a:srgbClr val="0070C0"/>
                          </a:solidFill>
                        </a:rPr>
                        <a:t>VP7</a:t>
                      </a:r>
                      <a:r>
                        <a:rPr lang="zh-CN" altLang="en-US" b="1" dirty="0">
                          <a:solidFill>
                            <a:srgbClr val="0070C0"/>
                          </a:solidFill>
                        </a:rPr>
                        <a:t>：已缓存的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6595857"/>
                  </a:ext>
                </a:extLst>
              </a:tr>
            </a:tbl>
          </a:graphicData>
        </a:graphic>
      </p:graphicFrame>
      <p:graphicFrame>
        <p:nvGraphicFramePr>
          <p:cNvPr id="5" name="表格 5">
            <a:extLst>
              <a:ext uri="{FF2B5EF4-FFF2-40B4-BE49-F238E27FC236}">
                <a16:creationId xmlns:a16="http://schemas.microsoft.com/office/drawing/2014/main" id="{C05CF853-68DA-4001-A7EB-04B25B6C8E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8006566"/>
              </p:ext>
            </p:extLst>
          </p:nvPr>
        </p:nvGraphicFramePr>
        <p:xfrm>
          <a:off x="6209719" y="3532497"/>
          <a:ext cx="1919212" cy="296672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919212">
                  <a:extLst>
                    <a:ext uri="{9D8B030D-6E8A-4147-A177-3AD203B41FA5}">
                      <a16:colId xmlns:a16="http://schemas.microsoft.com/office/drawing/2014/main" val="11352134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VP0</a:t>
                      </a:r>
                      <a:r>
                        <a:rPr lang="zh-CN" altLang="en-US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：已缓存的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4964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/>
                        <a:t>VP1</a:t>
                      </a:r>
                      <a:r>
                        <a:rPr lang="zh-CN" altLang="en-US" b="1" dirty="0"/>
                        <a:t>：未缓存的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71681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VP2</a:t>
                      </a:r>
                      <a:r>
                        <a:rPr lang="zh-CN" altLang="en-US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：已缓存的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13048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/>
                        <a:t>VP3</a:t>
                      </a:r>
                      <a:r>
                        <a:rPr lang="zh-CN" altLang="en-US" b="1" dirty="0"/>
                        <a:t>：未缓存的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9255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/>
                        <a:t>VP4</a:t>
                      </a:r>
                      <a:r>
                        <a:rPr lang="zh-CN" altLang="en-US" b="1" dirty="0"/>
                        <a:t>：未缓存的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51630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VP5</a:t>
                      </a:r>
                      <a:r>
                        <a:rPr lang="zh-CN" altLang="en-US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：未分配的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30017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VP6</a:t>
                      </a:r>
                      <a:r>
                        <a:rPr lang="zh-CN" altLang="en-US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：已缓存的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84595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VP7</a:t>
                      </a:r>
                      <a:r>
                        <a:rPr lang="zh-CN" altLang="en-US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：未分配的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2150293"/>
                  </a:ext>
                </a:extLst>
              </a:tr>
            </a:tbl>
          </a:graphicData>
        </a:graphic>
      </p:graphicFrame>
      <p:graphicFrame>
        <p:nvGraphicFramePr>
          <p:cNvPr id="7" name="表格 7">
            <a:extLst>
              <a:ext uri="{FF2B5EF4-FFF2-40B4-BE49-F238E27FC236}">
                <a16:creationId xmlns:a16="http://schemas.microsoft.com/office/drawing/2014/main" id="{5CF5812B-5E3D-4D83-9D7C-A89E62D411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834990"/>
              </p:ext>
            </p:extLst>
          </p:nvPr>
        </p:nvGraphicFramePr>
        <p:xfrm>
          <a:off x="10226179" y="661764"/>
          <a:ext cx="1560352" cy="370840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560352">
                  <a:extLst>
                    <a:ext uri="{9D8B030D-6E8A-4147-A177-3AD203B41FA5}">
                      <a16:colId xmlns:a16="http://schemas.microsoft.com/office/drawing/2014/main" val="26506934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PP0</a:t>
                      </a:r>
                      <a:endParaRPr lang="zh-CN" altLang="en-US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1069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/>
                        <a:t>PP1</a:t>
                      </a:r>
                      <a:endParaRPr lang="zh-CN" alt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1017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PP2</a:t>
                      </a:r>
                      <a:endParaRPr lang="zh-CN" altLang="en-US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77061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/>
                        <a:t>PP3</a:t>
                      </a:r>
                      <a:endParaRPr lang="zh-CN" alt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962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/>
                        <a:t>PP4</a:t>
                      </a:r>
                      <a:endParaRPr lang="zh-CN" alt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89884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/>
                        <a:t>PP5</a:t>
                      </a:r>
                      <a:endParaRPr lang="zh-CN" alt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83949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PP6</a:t>
                      </a:r>
                      <a:endParaRPr lang="zh-CN" altLang="en-US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49155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/>
                        <a:t>PP7</a:t>
                      </a:r>
                      <a:endParaRPr lang="zh-CN" alt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16194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/>
                        <a:t>PP8</a:t>
                      </a:r>
                      <a:endParaRPr lang="zh-CN" alt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4299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PP9</a:t>
                      </a:r>
                      <a:endParaRPr lang="zh-CN" altLang="en-US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6489759"/>
                  </a:ext>
                </a:extLst>
              </a:tr>
            </a:tbl>
          </a:graphicData>
        </a:graphic>
      </p:graphicFrame>
      <p:sp>
        <p:nvSpPr>
          <p:cNvPr id="8" name="椭圆 7">
            <a:extLst>
              <a:ext uri="{FF2B5EF4-FFF2-40B4-BE49-F238E27FC236}">
                <a16:creationId xmlns:a16="http://schemas.microsoft.com/office/drawing/2014/main" id="{8CD49914-2361-4F90-BA41-04165623C26E}"/>
              </a:ext>
            </a:extLst>
          </p:cNvPr>
          <p:cNvSpPr/>
          <p:nvPr/>
        </p:nvSpPr>
        <p:spPr>
          <a:xfrm>
            <a:off x="10171650" y="5030535"/>
            <a:ext cx="1669409" cy="478173"/>
          </a:xfrm>
          <a:prstGeom prst="ellipse">
            <a:avLst/>
          </a:prstGeom>
          <a:ln w="44450"/>
          <a:scene3d>
            <a:camera prst="perspectiveRelaxedModerately"/>
            <a:lightRig rig="threePt" dir="t"/>
          </a:scene3d>
          <a:sp3d>
            <a:bevelT h="15240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03A92752-D586-403C-A468-A7355299BD03}"/>
              </a:ext>
            </a:extLst>
          </p:cNvPr>
          <p:cNvSpPr txBox="1"/>
          <p:nvPr/>
        </p:nvSpPr>
        <p:spPr>
          <a:xfrm>
            <a:off x="6209719" y="1442"/>
            <a:ext cx="2417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/>
              <a:t>进程</a:t>
            </a:r>
            <a:r>
              <a:rPr lang="en-US" altLang="zh-CN" b="1" dirty="0"/>
              <a:t>A</a:t>
            </a:r>
            <a:r>
              <a:rPr lang="zh-CN" altLang="en-US" b="1" dirty="0"/>
              <a:t>的虚拟地址空间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183075AD-15F5-4DDD-A5A5-0B7613530F17}"/>
              </a:ext>
            </a:extLst>
          </p:cNvPr>
          <p:cNvSpPr txBox="1"/>
          <p:nvPr/>
        </p:nvSpPr>
        <p:spPr>
          <a:xfrm>
            <a:off x="6209719" y="6480138"/>
            <a:ext cx="2401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/>
              <a:t>进程</a:t>
            </a:r>
            <a:r>
              <a:rPr lang="en-US" altLang="zh-CN" b="1" dirty="0"/>
              <a:t>B</a:t>
            </a:r>
            <a:r>
              <a:rPr lang="zh-CN" altLang="en-US" b="1" dirty="0"/>
              <a:t>的虚拟地址空间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A3A4BC26-1680-4AC9-9ADA-BF44B272216A}"/>
              </a:ext>
            </a:extLst>
          </p:cNvPr>
          <p:cNvSpPr txBox="1"/>
          <p:nvPr/>
        </p:nvSpPr>
        <p:spPr>
          <a:xfrm>
            <a:off x="10703226" y="5508708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disk</a:t>
            </a:r>
            <a:endParaRPr lang="zh-CN" altLang="en-US" b="1" dirty="0"/>
          </a:p>
        </p:txBody>
      </p: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D210A410-AC98-4EEA-B237-59C094B6B960}"/>
              </a:ext>
            </a:extLst>
          </p:cNvPr>
          <p:cNvCxnSpPr>
            <a:cxnSpLocks/>
          </p:cNvCxnSpPr>
          <p:nvPr/>
        </p:nvCxnSpPr>
        <p:spPr>
          <a:xfrm>
            <a:off x="8128931" y="916321"/>
            <a:ext cx="2097248" cy="268667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7DBE0F67-D316-4160-BDBF-F2C21157B5C6}"/>
              </a:ext>
            </a:extLst>
          </p:cNvPr>
          <p:cNvCxnSpPr>
            <a:cxnSpLocks/>
          </p:cNvCxnSpPr>
          <p:nvPr/>
        </p:nvCxnSpPr>
        <p:spPr>
          <a:xfrm>
            <a:off x="8128931" y="1297059"/>
            <a:ext cx="2097248" cy="649406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>
            <a:extLst>
              <a:ext uri="{FF2B5EF4-FFF2-40B4-BE49-F238E27FC236}">
                <a16:creationId xmlns:a16="http://schemas.microsoft.com/office/drawing/2014/main" id="{22EE5F8B-D9E1-40EC-813D-F3CDAAFB7EF9}"/>
              </a:ext>
            </a:extLst>
          </p:cNvPr>
          <p:cNvCxnSpPr>
            <a:cxnSpLocks/>
          </p:cNvCxnSpPr>
          <p:nvPr/>
        </p:nvCxnSpPr>
        <p:spPr>
          <a:xfrm>
            <a:off x="8128931" y="2036911"/>
            <a:ext cx="2097248" cy="290293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D658C4AE-033A-4A2E-8BB4-F13AC90452A7}"/>
              </a:ext>
            </a:extLst>
          </p:cNvPr>
          <p:cNvCxnSpPr>
            <a:cxnSpLocks/>
          </p:cNvCxnSpPr>
          <p:nvPr/>
        </p:nvCxnSpPr>
        <p:spPr>
          <a:xfrm flipV="1">
            <a:off x="8128931" y="2707501"/>
            <a:ext cx="2097248" cy="417228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>
            <a:extLst>
              <a:ext uri="{FF2B5EF4-FFF2-40B4-BE49-F238E27FC236}">
                <a16:creationId xmlns:a16="http://schemas.microsoft.com/office/drawing/2014/main" id="{213E2621-CA01-4B58-A6F3-843A312F5153}"/>
              </a:ext>
            </a:extLst>
          </p:cNvPr>
          <p:cNvCxnSpPr>
            <a:cxnSpLocks/>
          </p:cNvCxnSpPr>
          <p:nvPr/>
        </p:nvCxnSpPr>
        <p:spPr>
          <a:xfrm flipV="1">
            <a:off x="8128931" y="2707501"/>
            <a:ext cx="2097248" cy="3218435"/>
          </a:xfrm>
          <a:prstGeom prst="straightConnector1">
            <a:avLst/>
          </a:prstGeom>
          <a:ln w="317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>
            <a:extLst>
              <a:ext uri="{FF2B5EF4-FFF2-40B4-BE49-F238E27FC236}">
                <a16:creationId xmlns:a16="http://schemas.microsoft.com/office/drawing/2014/main" id="{F14741BC-C272-4461-B05F-A698087B6324}"/>
              </a:ext>
            </a:extLst>
          </p:cNvPr>
          <p:cNvCxnSpPr>
            <a:cxnSpLocks/>
          </p:cNvCxnSpPr>
          <p:nvPr/>
        </p:nvCxnSpPr>
        <p:spPr>
          <a:xfrm flipV="1">
            <a:off x="8137408" y="3429000"/>
            <a:ext cx="2088771" cy="997200"/>
          </a:xfrm>
          <a:prstGeom prst="straightConnector1">
            <a:avLst/>
          </a:prstGeom>
          <a:ln w="317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箭头连接符 29">
            <a:extLst>
              <a:ext uri="{FF2B5EF4-FFF2-40B4-BE49-F238E27FC236}">
                <a16:creationId xmlns:a16="http://schemas.microsoft.com/office/drawing/2014/main" id="{8862FA3E-1C47-4D69-B498-7124647E6D11}"/>
              </a:ext>
            </a:extLst>
          </p:cNvPr>
          <p:cNvCxnSpPr>
            <a:cxnSpLocks/>
          </p:cNvCxnSpPr>
          <p:nvPr/>
        </p:nvCxnSpPr>
        <p:spPr>
          <a:xfrm>
            <a:off x="8145885" y="3692097"/>
            <a:ext cx="2088771" cy="141672"/>
          </a:xfrm>
          <a:prstGeom prst="straightConnector1">
            <a:avLst/>
          </a:prstGeom>
          <a:ln w="317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箭头连接符 32">
            <a:extLst>
              <a:ext uri="{FF2B5EF4-FFF2-40B4-BE49-F238E27FC236}">
                <a16:creationId xmlns:a16="http://schemas.microsoft.com/office/drawing/2014/main" id="{CA492352-A72E-4C87-8880-57996BFCD23D}"/>
              </a:ext>
            </a:extLst>
          </p:cNvPr>
          <p:cNvCxnSpPr/>
          <p:nvPr/>
        </p:nvCxnSpPr>
        <p:spPr>
          <a:xfrm>
            <a:off x="8137408" y="553673"/>
            <a:ext cx="2298497" cy="45720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箭头连接符 33">
            <a:extLst>
              <a:ext uri="{FF2B5EF4-FFF2-40B4-BE49-F238E27FC236}">
                <a16:creationId xmlns:a16="http://schemas.microsoft.com/office/drawing/2014/main" id="{1BF3C1E1-408F-4A24-8912-2B92E963A7AA}"/>
              </a:ext>
            </a:extLst>
          </p:cNvPr>
          <p:cNvCxnSpPr>
            <a:cxnSpLocks/>
          </p:cNvCxnSpPr>
          <p:nvPr/>
        </p:nvCxnSpPr>
        <p:spPr>
          <a:xfrm>
            <a:off x="8153137" y="4090642"/>
            <a:ext cx="2073042" cy="121969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箭头连接符 35">
            <a:extLst>
              <a:ext uri="{FF2B5EF4-FFF2-40B4-BE49-F238E27FC236}">
                <a16:creationId xmlns:a16="http://schemas.microsoft.com/office/drawing/2014/main" id="{4FAEA64A-416B-485F-95BD-82D323DBF2F2}"/>
              </a:ext>
            </a:extLst>
          </p:cNvPr>
          <p:cNvCxnSpPr>
            <a:cxnSpLocks/>
          </p:cNvCxnSpPr>
          <p:nvPr/>
        </p:nvCxnSpPr>
        <p:spPr>
          <a:xfrm>
            <a:off x="8128931" y="4822726"/>
            <a:ext cx="2042718" cy="58800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箭头连接符 37">
            <a:extLst>
              <a:ext uri="{FF2B5EF4-FFF2-40B4-BE49-F238E27FC236}">
                <a16:creationId xmlns:a16="http://schemas.microsoft.com/office/drawing/2014/main" id="{DEE926F4-95FE-4BCC-8416-9055FF079AD0}"/>
              </a:ext>
            </a:extLst>
          </p:cNvPr>
          <p:cNvCxnSpPr>
            <a:cxnSpLocks/>
          </p:cNvCxnSpPr>
          <p:nvPr/>
        </p:nvCxnSpPr>
        <p:spPr>
          <a:xfrm>
            <a:off x="8128931" y="5193580"/>
            <a:ext cx="2105725" cy="43430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文本框 40">
            <a:extLst>
              <a:ext uri="{FF2B5EF4-FFF2-40B4-BE49-F238E27FC236}">
                <a16:creationId xmlns:a16="http://schemas.microsoft.com/office/drawing/2014/main" id="{B063ECA6-D9CA-428A-8716-804BDD97D0C0}"/>
              </a:ext>
            </a:extLst>
          </p:cNvPr>
          <p:cNvSpPr txBox="1"/>
          <p:nvPr/>
        </p:nvSpPr>
        <p:spPr>
          <a:xfrm>
            <a:off x="10234656" y="-18521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/>
              <a:t>物理地址空间</a:t>
            </a:r>
            <a:endParaRPr lang="en-US" altLang="zh-CN" b="1" dirty="0"/>
          </a:p>
          <a:p>
            <a:r>
              <a:rPr lang="zh-CN" altLang="en-US" b="1" dirty="0"/>
              <a:t>（</a:t>
            </a:r>
            <a:r>
              <a:rPr lang="en-US" altLang="zh-CN" b="1" dirty="0"/>
              <a:t>DRAM</a:t>
            </a:r>
            <a:r>
              <a:rPr lang="zh-CN" altLang="en-US" b="1" dirty="0"/>
              <a:t>）</a:t>
            </a: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989E85C1-18D2-4861-8C09-CDE3E6C6FA7B}"/>
              </a:ext>
            </a:extLst>
          </p:cNvPr>
          <p:cNvSpPr txBox="1"/>
          <p:nvPr/>
        </p:nvSpPr>
        <p:spPr>
          <a:xfrm>
            <a:off x="258930" y="4515824"/>
            <a:ext cx="266932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/>
              <a:t>术语：</a:t>
            </a:r>
            <a:endParaRPr lang="en-US" altLang="zh-CN" b="1" dirty="0"/>
          </a:p>
          <a:p>
            <a:pPr lvl="1"/>
            <a:r>
              <a:rPr lang="en-US" altLang="zh-CN" b="1" dirty="0"/>
              <a:t>VP</a:t>
            </a:r>
            <a:r>
              <a:rPr lang="zh-CN" altLang="en-US" b="1" dirty="0"/>
              <a:t>：虚拟页</a:t>
            </a:r>
            <a:endParaRPr lang="en-US" altLang="zh-CN" b="1" dirty="0"/>
          </a:p>
          <a:p>
            <a:pPr lvl="1"/>
            <a:r>
              <a:rPr lang="en-US" altLang="zh-CN" b="1" dirty="0"/>
              <a:t>PP</a:t>
            </a:r>
            <a:r>
              <a:rPr lang="zh-CN" altLang="en-US" b="1" dirty="0"/>
              <a:t>：物理页</a:t>
            </a:r>
            <a:endParaRPr lang="en-US" altLang="zh-CN" b="1" dirty="0"/>
          </a:p>
          <a:p>
            <a:pPr lvl="1"/>
            <a:r>
              <a:rPr lang="en-US" altLang="zh-CN" b="1" dirty="0"/>
              <a:t>VA</a:t>
            </a:r>
            <a:r>
              <a:rPr lang="zh-CN" altLang="en-US" b="1" dirty="0"/>
              <a:t>：虚拟地址</a:t>
            </a:r>
            <a:endParaRPr lang="en-US" altLang="zh-CN" b="1" dirty="0"/>
          </a:p>
          <a:p>
            <a:pPr lvl="1"/>
            <a:r>
              <a:rPr lang="en-US" altLang="zh-CN" b="1" dirty="0"/>
              <a:t>PA</a:t>
            </a:r>
            <a:r>
              <a:rPr lang="zh-CN" altLang="en-US" b="1" dirty="0"/>
              <a:t>：物理地址</a:t>
            </a:r>
            <a:endParaRPr lang="en-US" altLang="zh-CN" b="1" dirty="0"/>
          </a:p>
          <a:p>
            <a:pPr lvl="1"/>
            <a:r>
              <a:rPr lang="en-US" altLang="zh-CN" b="1" dirty="0"/>
              <a:t>SRAM</a:t>
            </a:r>
            <a:r>
              <a:rPr lang="zh-CN" altLang="en-US" b="1" dirty="0"/>
              <a:t>：指高速缓存</a:t>
            </a:r>
            <a:endParaRPr lang="en-US" altLang="zh-CN" b="1" dirty="0"/>
          </a:p>
          <a:p>
            <a:pPr lvl="1"/>
            <a:r>
              <a:rPr lang="en-US" altLang="zh-CN" b="1" dirty="0"/>
              <a:t>DRAM</a:t>
            </a:r>
            <a:r>
              <a:rPr lang="zh-CN" altLang="en-US" b="1" dirty="0"/>
              <a:t>：指主存</a:t>
            </a:r>
          </a:p>
        </p:txBody>
      </p:sp>
    </p:spTree>
    <p:extLst>
      <p:ext uri="{BB962C8B-B14F-4D97-AF65-F5344CB8AC3E}">
        <p14:creationId xmlns:p14="http://schemas.microsoft.com/office/powerpoint/2010/main" val="424805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3CBCD5B4-58BE-41A8-A714-70E603CD4D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10" y="84841"/>
            <a:ext cx="8805333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EA68331-5DDA-4FDC-A8CB-F7944A4195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0722" y="2664250"/>
            <a:ext cx="3571875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315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867CE6B-9C67-466E-A143-C667EF4E32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792" y="339021"/>
            <a:ext cx="10354510" cy="115050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564562B-EEE6-4010-93A4-CD4A0FCF69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539" y="1731782"/>
            <a:ext cx="10263690" cy="2255756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1E53C04F-11C4-4CCF-958A-2320A6E6F226}"/>
              </a:ext>
            </a:extLst>
          </p:cNvPr>
          <p:cNvSpPr txBox="1"/>
          <p:nvPr/>
        </p:nvSpPr>
        <p:spPr>
          <a:xfrm>
            <a:off x="8116479" y="4835951"/>
            <a:ext cx="1951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</a:rPr>
              <a:t>C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264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CC89FF9-CF6D-4607-B866-FDD45CEA5F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089" y="262036"/>
            <a:ext cx="9767712" cy="494156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EBFFC86C-0580-4268-A9C5-4CAED9ED3FCD}"/>
              </a:ext>
            </a:extLst>
          </p:cNvPr>
          <p:cNvSpPr txBox="1"/>
          <p:nvPr/>
        </p:nvSpPr>
        <p:spPr>
          <a:xfrm>
            <a:off x="7484882" y="5684363"/>
            <a:ext cx="2177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</a:rPr>
              <a:t>C A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979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947184BD-8B33-4915-B479-FB3F87176F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491" y="400540"/>
            <a:ext cx="10999452" cy="2887058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4919D0EC-F303-4971-A834-529554079785}"/>
              </a:ext>
            </a:extLst>
          </p:cNvPr>
          <p:cNvSpPr txBox="1"/>
          <p:nvPr/>
        </p:nvSpPr>
        <p:spPr>
          <a:xfrm>
            <a:off x="6605048" y="5024486"/>
            <a:ext cx="15114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</a:rPr>
              <a:t>D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066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58D07FC-163A-425F-91D9-22EB95403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练习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D7E7942-A660-41CD-81AB-811F6C3E4A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7B2B760-C2CA-44AE-873E-EE1CD92BD0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5625"/>
            <a:ext cx="10537249" cy="2298096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5BE8A577-B789-4FDF-A385-F11387B80F63}"/>
              </a:ext>
            </a:extLst>
          </p:cNvPr>
          <p:cNvSpPr txBox="1"/>
          <p:nvPr/>
        </p:nvSpPr>
        <p:spPr>
          <a:xfrm>
            <a:off x="1225485" y="1825625"/>
            <a:ext cx="527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C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5D4CCCE8-0303-4DAF-8FE4-F49CF1778D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335360"/>
            <a:ext cx="10369539" cy="915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359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1BA8A8C-6CFB-4D59-88C2-72C3A3406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练习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7974160-41B4-434C-B77B-7FE1D58D07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F3C80A2-0082-4873-8EA7-F73BF2A801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5624"/>
            <a:ext cx="10248342" cy="2227901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88A961C6-363A-4DA9-8274-EBAB182980DC}"/>
              </a:ext>
            </a:extLst>
          </p:cNvPr>
          <p:cNvSpPr txBox="1"/>
          <p:nvPr/>
        </p:nvSpPr>
        <p:spPr>
          <a:xfrm>
            <a:off x="1178351" y="1825623"/>
            <a:ext cx="527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B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3923C3C-DEBC-4CA3-AEA0-5B3AC8B75E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336772"/>
            <a:ext cx="6619875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674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6A3BA9F3-7394-4BC0-BC98-4FAB5357837F}"/>
              </a:ext>
            </a:extLst>
          </p:cNvPr>
          <p:cNvSpPr txBox="1"/>
          <p:nvPr/>
        </p:nvSpPr>
        <p:spPr>
          <a:xfrm>
            <a:off x="258930" y="393101"/>
            <a:ext cx="4690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8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虚拟内存页的三种状态：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B605D3D3-6093-4FFB-B0C6-A8C0A0ADA02B}"/>
              </a:ext>
            </a:extLst>
          </p:cNvPr>
          <p:cNvSpPr txBox="1"/>
          <p:nvPr/>
        </p:nvSpPr>
        <p:spPr>
          <a:xfrm>
            <a:off x="258930" y="1216133"/>
            <a:ext cx="56262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zh-CN" altLang="en-US" b="1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未分配的，没有分配的页，不占用物理内存或者磁盘空间。</a:t>
            </a:r>
            <a:endParaRPr lang="en-US" altLang="zh-CN" b="1" dirty="0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US" altLang="zh-CN" b="1" dirty="0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已缓存的</a:t>
            </a:r>
            <a:r>
              <a:rPr lang="zh-CN" altLang="en-US" b="1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，虚拟页存在物理内存上。</a:t>
            </a:r>
            <a:endParaRPr lang="en-US" altLang="zh-CN" b="1" dirty="0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US" altLang="zh-CN" b="1" dirty="0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zh-CN" altLang="en-US" b="1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未缓存的，虚拟页没有存在物理内存上。</a:t>
            </a:r>
            <a:endParaRPr kumimoji="0" lang="en-US" altLang="zh-C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aphicFrame>
        <p:nvGraphicFramePr>
          <p:cNvPr id="3" name="表格 4">
            <a:extLst>
              <a:ext uri="{FF2B5EF4-FFF2-40B4-BE49-F238E27FC236}">
                <a16:creationId xmlns:a16="http://schemas.microsoft.com/office/drawing/2014/main" id="{B7997FA9-FCE0-4F95-A725-4E6B33928DDD}"/>
              </a:ext>
            </a:extLst>
          </p:cNvPr>
          <p:cNvGraphicFramePr>
            <a:graphicFrameLocks noGrp="1"/>
          </p:cNvGraphicFramePr>
          <p:nvPr/>
        </p:nvGraphicFramePr>
        <p:xfrm>
          <a:off x="6209718" y="399424"/>
          <a:ext cx="1919213" cy="29260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919213">
                  <a:extLst>
                    <a:ext uri="{9D8B030D-6E8A-4147-A177-3AD203B41FA5}">
                      <a16:colId xmlns:a16="http://schemas.microsoft.com/office/drawing/2014/main" val="2477247681"/>
                    </a:ext>
                  </a:extLst>
                </a:gridCol>
              </a:tblGrid>
              <a:tr h="251278">
                <a:tc>
                  <a:txBody>
                    <a:bodyPr/>
                    <a:lstStyle/>
                    <a:p>
                      <a:r>
                        <a:rPr lang="en-US" altLang="zh-CN" b="1" dirty="0"/>
                        <a:t>VP0</a:t>
                      </a:r>
                      <a:r>
                        <a:rPr lang="zh-CN" altLang="en-US" b="1" dirty="0"/>
                        <a:t>：未缓存的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8210207"/>
                  </a:ext>
                </a:extLst>
              </a:tr>
              <a:tr h="2512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>
                          <a:solidFill>
                            <a:srgbClr val="0070C0"/>
                          </a:solidFill>
                        </a:rPr>
                        <a:t>VP1</a:t>
                      </a:r>
                      <a:r>
                        <a:rPr lang="zh-CN" altLang="en-US" b="1" dirty="0">
                          <a:solidFill>
                            <a:srgbClr val="0070C0"/>
                          </a:solidFill>
                        </a:rPr>
                        <a:t>：已缓存的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8138942"/>
                  </a:ext>
                </a:extLst>
              </a:tr>
              <a:tr h="2512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>
                          <a:solidFill>
                            <a:srgbClr val="0070C0"/>
                          </a:solidFill>
                        </a:rPr>
                        <a:t>VP2</a:t>
                      </a:r>
                      <a:r>
                        <a:rPr lang="zh-CN" altLang="en-US" b="1" dirty="0">
                          <a:solidFill>
                            <a:srgbClr val="0070C0"/>
                          </a:solidFill>
                        </a:rPr>
                        <a:t>：已缓存的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2234533"/>
                  </a:ext>
                </a:extLst>
              </a:tr>
              <a:tr h="2512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VP3</a:t>
                      </a:r>
                      <a:r>
                        <a:rPr lang="zh-CN" altLang="en-US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：未分配的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9380086"/>
                  </a:ext>
                </a:extLst>
              </a:tr>
              <a:tr h="2512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>
                          <a:solidFill>
                            <a:srgbClr val="0070C0"/>
                          </a:solidFill>
                        </a:rPr>
                        <a:t>VP4</a:t>
                      </a:r>
                      <a:r>
                        <a:rPr lang="zh-CN" altLang="en-US" b="1" dirty="0">
                          <a:solidFill>
                            <a:srgbClr val="0070C0"/>
                          </a:solidFill>
                        </a:rPr>
                        <a:t>：已缓存的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1773083"/>
                  </a:ext>
                </a:extLst>
              </a:tr>
              <a:tr h="2512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VP5</a:t>
                      </a:r>
                      <a:r>
                        <a:rPr lang="zh-CN" altLang="en-US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：未分配的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610678"/>
                  </a:ext>
                </a:extLst>
              </a:tr>
              <a:tr h="2512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/>
                        <a:t>VP6</a:t>
                      </a:r>
                      <a:r>
                        <a:rPr lang="zh-CN" altLang="en-US" b="1" dirty="0"/>
                        <a:t>：未缓存的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2861681"/>
                  </a:ext>
                </a:extLst>
              </a:tr>
              <a:tr h="2512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>
                          <a:solidFill>
                            <a:srgbClr val="0070C0"/>
                          </a:solidFill>
                        </a:rPr>
                        <a:t>VP7</a:t>
                      </a:r>
                      <a:r>
                        <a:rPr lang="zh-CN" altLang="en-US" b="1" dirty="0">
                          <a:solidFill>
                            <a:srgbClr val="0070C0"/>
                          </a:solidFill>
                        </a:rPr>
                        <a:t>：已缓存的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6595857"/>
                  </a:ext>
                </a:extLst>
              </a:tr>
            </a:tbl>
          </a:graphicData>
        </a:graphic>
      </p:graphicFrame>
      <p:graphicFrame>
        <p:nvGraphicFramePr>
          <p:cNvPr id="5" name="表格 5">
            <a:extLst>
              <a:ext uri="{FF2B5EF4-FFF2-40B4-BE49-F238E27FC236}">
                <a16:creationId xmlns:a16="http://schemas.microsoft.com/office/drawing/2014/main" id="{C05CF853-68DA-4001-A7EB-04B25B6C8EF9}"/>
              </a:ext>
            </a:extLst>
          </p:cNvPr>
          <p:cNvGraphicFramePr>
            <a:graphicFrameLocks noGrp="1"/>
          </p:cNvGraphicFramePr>
          <p:nvPr/>
        </p:nvGraphicFramePr>
        <p:xfrm>
          <a:off x="6209719" y="3532497"/>
          <a:ext cx="1919212" cy="296672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919212">
                  <a:extLst>
                    <a:ext uri="{9D8B030D-6E8A-4147-A177-3AD203B41FA5}">
                      <a16:colId xmlns:a16="http://schemas.microsoft.com/office/drawing/2014/main" val="11352134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VP0</a:t>
                      </a:r>
                      <a:r>
                        <a:rPr lang="zh-CN" altLang="en-US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：已缓存的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4964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/>
                        <a:t>VP1</a:t>
                      </a:r>
                      <a:r>
                        <a:rPr lang="zh-CN" altLang="en-US" b="1" dirty="0"/>
                        <a:t>：未缓存的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71681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VP2</a:t>
                      </a:r>
                      <a:r>
                        <a:rPr lang="zh-CN" altLang="en-US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：已缓存的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13048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/>
                        <a:t>VP3</a:t>
                      </a:r>
                      <a:r>
                        <a:rPr lang="zh-CN" altLang="en-US" b="1" dirty="0"/>
                        <a:t>：未缓存的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9255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/>
                        <a:t>VP4</a:t>
                      </a:r>
                      <a:r>
                        <a:rPr lang="zh-CN" altLang="en-US" b="1" dirty="0"/>
                        <a:t>：未缓存的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51630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VP5</a:t>
                      </a:r>
                      <a:r>
                        <a:rPr lang="zh-CN" altLang="en-US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：未分配的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30017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VP6</a:t>
                      </a:r>
                      <a:r>
                        <a:rPr lang="zh-CN" altLang="en-US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：已缓存的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84595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VP7</a:t>
                      </a:r>
                      <a:r>
                        <a:rPr lang="zh-CN" altLang="en-US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：未分配的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2150293"/>
                  </a:ext>
                </a:extLst>
              </a:tr>
            </a:tbl>
          </a:graphicData>
        </a:graphic>
      </p:graphicFrame>
      <p:graphicFrame>
        <p:nvGraphicFramePr>
          <p:cNvPr id="7" name="表格 7">
            <a:extLst>
              <a:ext uri="{FF2B5EF4-FFF2-40B4-BE49-F238E27FC236}">
                <a16:creationId xmlns:a16="http://schemas.microsoft.com/office/drawing/2014/main" id="{5CF5812B-5E3D-4D83-9D7C-A89E62D41132}"/>
              </a:ext>
            </a:extLst>
          </p:cNvPr>
          <p:cNvGraphicFramePr>
            <a:graphicFrameLocks noGrp="1"/>
          </p:cNvGraphicFramePr>
          <p:nvPr/>
        </p:nvGraphicFramePr>
        <p:xfrm>
          <a:off x="10226179" y="661764"/>
          <a:ext cx="1560352" cy="370840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560352">
                  <a:extLst>
                    <a:ext uri="{9D8B030D-6E8A-4147-A177-3AD203B41FA5}">
                      <a16:colId xmlns:a16="http://schemas.microsoft.com/office/drawing/2014/main" val="26506934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PP0</a:t>
                      </a:r>
                      <a:endParaRPr lang="zh-CN" altLang="en-US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1069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/>
                        <a:t>PP1</a:t>
                      </a:r>
                      <a:endParaRPr lang="zh-CN" alt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1017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PP2</a:t>
                      </a:r>
                      <a:endParaRPr lang="zh-CN" altLang="en-US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77061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/>
                        <a:t>PP3</a:t>
                      </a:r>
                      <a:endParaRPr lang="zh-CN" alt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962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/>
                        <a:t>PP4</a:t>
                      </a:r>
                      <a:endParaRPr lang="zh-CN" alt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89884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/>
                        <a:t>PP5</a:t>
                      </a:r>
                      <a:endParaRPr lang="zh-CN" alt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83949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PP6</a:t>
                      </a:r>
                      <a:endParaRPr lang="zh-CN" altLang="en-US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49155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/>
                        <a:t>PP7</a:t>
                      </a:r>
                      <a:endParaRPr lang="zh-CN" alt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16194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/>
                        <a:t>PP8</a:t>
                      </a:r>
                      <a:endParaRPr lang="zh-CN" alt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4299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PP9</a:t>
                      </a:r>
                      <a:endParaRPr lang="zh-CN" altLang="en-US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6489759"/>
                  </a:ext>
                </a:extLst>
              </a:tr>
            </a:tbl>
          </a:graphicData>
        </a:graphic>
      </p:graphicFrame>
      <p:sp>
        <p:nvSpPr>
          <p:cNvPr id="8" name="椭圆 7">
            <a:extLst>
              <a:ext uri="{FF2B5EF4-FFF2-40B4-BE49-F238E27FC236}">
                <a16:creationId xmlns:a16="http://schemas.microsoft.com/office/drawing/2014/main" id="{8CD49914-2361-4F90-BA41-04165623C26E}"/>
              </a:ext>
            </a:extLst>
          </p:cNvPr>
          <p:cNvSpPr/>
          <p:nvPr/>
        </p:nvSpPr>
        <p:spPr>
          <a:xfrm>
            <a:off x="10171650" y="5030535"/>
            <a:ext cx="1669409" cy="478173"/>
          </a:xfrm>
          <a:prstGeom prst="ellipse">
            <a:avLst/>
          </a:prstGeom>
          <a:ln w="44450"/>
          <a:scene3d>
            <a:camera prst="perspectiveRelaxedModerately"/>
            <a:lightRig rig="threePt" dir="t"/>
          </a:scene3d>
          <a:sp3d>
            <a:bevelT h="15240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03A92752-D586-403C-A468-A7355299BD03}"/>
              </a:ext>
            </a:extLst>
          </p:cNvPr>
          <p:cNvSpPr txBox="1"/>
          <p:nvPr/>
        </p:nvSpPr>
        <p:spPr>
          <a:xfrm>
            <a:off x="6209719" y="1442"/>
            <a:ext cx="2417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/>
              <a:t>进程</a:t>
            </a:r>
            <a:r>
              <a:rPr lang="en-US" altLang="zh-CN" b="1" dirty="0"/>
              <a:t>A</a:t>
            </a:r>
            <a:r>
              <a:rPr lang="zh-CN" altLang="en-US" b="1" dirty="0"/>
              <a:t>的虚拟地址空间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183075AD-15F5-4DDD-A5A5-0B7613530F17}"/>
              </a:ext>
            </a:extLst>
          </p:cNvPr>
          <p:cNvSpPr txBox="1"/>
          <p:nvPr/>
        </p:nvSpPr>
        <p:spPr>
          <a:xfrm>
            <a:off x="6209719" y="6480138"/>
            <a:ext cx="2401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/>
              <a:t>进程</a:t>
            </a:r>
            <a:r>
              <a:rPr lang="en-US" altLang="zh-CN" b="1" dirty="0"/>
              <a:t>B</a:t>
            </a:r>
            <a:r>
              <a:rPr lang="zh-CN" altLang="en-US" b="1" dirty="0"/>
              <a:t>的虚拟地址空间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A3A4BC26-1680-4AC9-9ADA-BF44B272216A}"/>
              </a:ext>
            </a:extLst>
          </p:cNvPr>
          <p:cNvSpPr txBox="1"/>
          <p:nvPr/>
        </p:nvSpPr>
        <p:spPr>
          <a:xfrm>
            <a:off x="10703226" y="5508708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disk</a:t>
            </a:r>
            <a:endParaRPr lang="zh-CN" altLang="en-US" b="1" dirty="0"/>
          </a:p>
        </p:txBody>
      </p: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D210A410-AC98-4EEA-B237-59C094B6B960}"/>
              </a:ext>
            </a:extLst>
          </p:cNvPr>
          <p:cNvCxnSpPr>
            <a:cxnSpLocks/>
          </p:cNvCxnSpPr>
          <p:nvPr/>
        </p:nvCxnSpPr>
        <p:spPr>
          <a:xfrm>
            <a:off x="8128931" y="916321"/>
            <a:ext cx="2097248" cy="268667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7DBE0F67-D316-4160-BDBF-F2C21157B5C6}"/>
              </a:ext>
            </a:extLst>
          </p:cNvPr>
          <p:cNvCxnSpPr>
            <a:cxnSpLocks/>
          </p:cNvCxnSpPr>
          <p:nvPr/>
        </p:nvCxnSpPr>
        <p:spPr>
          <a:xfrm>
            <a:off x="8128931" y="1297059"/>
            <a:ext cx="2097248" cy="649406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>
            <a:extLst>
              <a:ext uri="{FF2B5EF4-FFF2-40B4-BE49-F238E27FC236}">
                <a16:creationId xmlns:a16="http://schemas.microsoft.com/office/drawing/2014/main" id="{22EE5F8B-D9E1-40EC-813D-F3CDAAFB7EF9}"/>
              </a:ext>
            </a:extLst>
          </p:cNvPr>
          <p:cNvCxnSpPr>
            <a:cxnSpLocks/>
          </p:cNvCxnSpPr>
          <p:nvPr/>
        </p:nvCxnSpPr>
        <p:spPr>
          <a:xfrm>
            <a:off x="8128931" y="2036911"/>
            <a:ext cx="2097248" cy="290293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D658C4AE-033A-4A2E-8BB4-F13AC90452A7}"/>
              </a:ext>
            </a:extLst>
          </p:cNvPr>
          <p:cNvCxnSpPr>
            <a:cxnSpLocks/>
          </p:cNvCxnSpPr>
          <p:nvPr/>
        </p:nvCxnSpPr>
        <p:spPr>
          <a:xfrm flipV="1">
            <a:off x="8128931" y="2707501"/>
            <a:ext cx="2097248" cy="417228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>
            <a:extLst>
              <a:ext uri="{FF2B5EF4-FFF2-40B4-BE49-F238E27FC236}">
                <a16:creationId xmlns:a16="http://schemas.microsoft.com/office/drawing/2014/main" id="{213E2621-CA01-4B58-A6F3-843A312F5153}"/>
              </a:ext>
            </a:extLst>
          </p:cNvPr>
          <p:cNvCxnSpPr>
            <a:cxnSpLocks/>
          </p:cNvCxnSpPr>
          <p:nvPr/>
        </p:nvCxnSpPr>
        <p:spPr>
          <a:xfrm flipV="1">
            <a:off x="8128931" y="2707501"/>
            <a:ext cx="2097248" cy="3218435"/>
          </a:xfrm>
          <a:prstGeom prst="straightConnector1">
            <a:avLst/>
          </a:prstGeom>
          <a:ln w="317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>
            <a:extLst>
              <a:ext uri="{FF2B5EF4-FFF2-40B4-BE49-F238E27FC236}">
                <a16:creationId xmlns:a16="http://schemas.microsoft.com/office/drawing/2014/main" id="{F14741BC-C272-4461-B05F-A698087B6324}"/>
              </a:ext>
            </a:extLst>
          </p:cNvPr>
          <p:cNvCxnSpPr>
            <a:cxnSpLocks/>
          </p:cNvCxnSpPr>
          <p:nvPr/>
        </p:nvCxnSpPr>
        <p:spPr>
          <a:xfrm flipV="1">
            <a:off x="8137408" y="3429000"/>
            <a:ext cx="2088771" cy="997200"/>
          </a:xfrm>
          <a:prstGeom prst="straightConnector1">
            <a:avLst/>
          </a:prstGeom>
          <a:ln w="317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箭头连接符 29">
            <a:extLst>
              <a:ext uri="{FF2B5EF4-FFF2-40B4-BE49-F238E27FC236}">
                <a16:creationId xmlns:a16="http://schemas.microsoft.com/office/drawing/2014/main" id="{8862FA3E-1C47-4D69-B498-7124647E6D11}"/>
              </a:ext>
            </a:extLst>
          </p:cNvPr>
          <p:cNvCxnSpPr>
            <a:cxnSpLocks/>
          </p:cNvCxnSpPr>
          <p:nvPr/>
        </p:nvCxnSpPr>
        <p:spPr>
          <a:xfrm>
            <a:off x="8145885" y="3692097"/>
            <a:ext cx="2088771" cy="141672"/>
          </a:xfrm>
          <a:prstGeom prst="straightConnector1">
            <a:avLst/>
          </a:prstGeom>
          <a:ln w="317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箭头连接符 32">
            <a:extLst>
              <a:ext uri="{FF2B5EF4-FFF2-40B4-BE49-F238E27FC236}">
                <a16:creationId xmlns:a16="http://schemas.microsoft.com/office/drawing/2014/main" id="{CA492352-A72E-4C87-8880-57996BFCD23D}"/>
              </a:ext>
            </a:extLst>
          </p:cNvPr>
          <p:cNvCxnSpPr/>
          <p:nvPr/>
        </p:nvCxnSpPr>
        <p:spPr>
          <a:xfrm>
            <a:off x="8137408" y="553673"/>
            <a:ext cx="2298497" cy="45720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箭头连接符 33">
            <a:extLst>
              <a:ext uri="{FF2B5EF4-FFF2-40B4-BE49-F238E27FC236}">
                <a16:creationId xmlns:a16="http://schemas.microsoft.com/office/drawing/2014/main" id="{1BF3C1E1-408F-4A24-8912-2B92E963A7AA}"/>
              </a:ext>
            </a:extLst>
          </p:cNvPr>
          <p:cNvCxnSpPr>
            <a:cxnSpLocks/>
          </p:cNvCxnSpPr>
          <p:nvPr/>
        </p:nvCxnSpPr>
        <p:spPr>
          <a:xfrm>
            <a:off x="8153137" y="4090642"/>
            <a:ext cx="2073042" cy="121969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箭头连接符 35">
            <a:extLst>
              <a:ext uri="{FF2B5EF4-FFF2-40B4-BE49-F238E27FC236}">
                <a16:creationId xmlns:a16="http://schemas.microsoft.com/office/drawing/2014/main" id="{4FAEA64A-416B-485F-95BD-82D323DBF2F2}"/>
              </a:ext>
            </a:extLst>
          </p:cNvPr>
          <p:cNvCxnSpPr>
            <a:cxnSpLocks/>
          </p:cNvCxnSpPr>
          <p:nvPr/>
        </p:nvCxnSpPr>
        <p:spPr>
          <a:xfrm>
            <a:off x="8128931" y="4822726"/>
            <a:ext cx="2042718" cy="58800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箭头连接符 37">
            <a:extLst>
              <a:ext uri="{FF2B5EF4-FFF2-40B4-BE49-F238E27FC236}">
                <a16:creationId xmlns:a16="http://schemas.microsoft.com/office/drawing/2014/main" id="{DEE926F4-95FE-4BCC-8416-9055FF079AD0}"/>
              </a:ext>
            </a:extLst>
          </p:cNvPr>
          <p:cNvCxnSpPr>
            <a:cxnSpLocks/>
          </p:cNvCxnSpPr>
          <p:nvPr/>
        </p:nvCxnSpPr>
        <p:spPr>
          <a:xfrm>
            <a:off x="8128931" y="5193580"/>
            <a:ext cx="2105725" cy="43430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>
            <a:extLst>
              <a:ext uri="{FF2B5EF4-FFF2-40B4-BE49-F238E27FC236}">
                <a16:creationId xmlns:a16="http://schemas.microsoft.com/office/drawing/2014/main" id="{8527BF13-A90A-4BE3-BF0B-9ED47C11A777}"/>
              </a:ext>
            </a:extLst>
          </p:cNvPr>
          <p:cNvSpPr txBox="1"/>
          <p:nvPr/>
        </p:nvSpPr>
        <p:spPr>
          <a:xfrm>
            <a:off x="10234656" y="-18521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/>
              <a:t>物理地址空间</a:t>
            </a:r>
            <a:endParaRPr lang="en-US" altLang="zh-CN" b="1" dirty="0"/>
          </a:p>
          <a:p>
            <a:r>
              <a:rPr lang="zh-CN" altLang="en-US" b="1" dirty="0"/>
              <a:t>（</a:t>
            </a:r>
            <a:r>
              <a:rPr lang="en-US" altLang="zh-CN" b="1" dirty="0"/>
              <a:t>DRAM</a:t>
            </a:r>
            <a:r>
              <a:rPr lang="zh-CN" altLang="en-US" b="1" dirty="0"/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1666367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6A3BA9F3-7394-4BC0-BC98-4FAB5357837F}"/>
              </a:ext>
            </a:extLst>
          </p:cNvPr>
          <p:cNvSpPr txBox="1"/>
          <p:nvPr/>
        </p:nvSpPr>
        <p:spPr>
          <a:xfrm>
            <a:off x="258930" y="393101"/>
            <a:ext cx="4690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8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页表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aphicFrame>
        <p:nvGraphicFramePr>
          <p:cNvPr id="3" name="表格 4">
            <a:extLst>
              <a:ext uri="{FF2B5EF4-FFF2-40B4-BE49-F238E27FC236}">
                <a16:creationId xmlns:a16="http://schemas.microsoft.com/office/drawing/2014/main" id="{B7997FA9-FCE0-4F95-A725-4E6B33928DDD}"/>
              </a:ext>
            </a:extLst>
          </p:cNvPr>
          <p:cNvGraphicFramePr>
            <a:graphicFrameLocks noGrp="1"/>
          </p:cNvGraphicFramePr>
          <p:nvPr/>
        </p:nvGraphicFramePr>
        <p:xfrm>
          <a:off x="6209718" y="399424"/>
          <a:ext cx="1919213" cy="29260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919213">
                  <a:extLst>
                    <a:ext uri="{9D8B030D-6E8A-4147-A177-3AD203B41FA5}">
                      <a16:colId xmlns:a16="http://schemas.microsoft.com/office/drawing/2014/main" val="2477247681"/>
                    </a:ext>
                  </a:extLst>
                </a:gridCol>
              </a:tblGrid>
              <a:tr h="251278">
                <a:tc>
                  <a:txBody>
                    <a:bodyPr/>
                    <a:lstStyle/>
                    <a:p>
                      <a:r>
                        <a:rPr lang="en-US" altLang="zh-CN" b="1" dirty="0"/>
                        <a:t>VP0</a:t>
                      </a:r>
                      <a:r>
                        <a:rPr lang="zh-CN" altLang="en-US" b="1" dirty="0"/>
                        <a:t>：未缓存的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8210207"/>
                  </a:ext>
                </a:extLst>
              </a:tr>
              <a:tr h="2512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>
                          <a:solidFill>
                            <a:srgbClr val="0070C0"/>
                          </a:solidFill>
                        </a:rPr>
                        <a:t>VP1</a:t>
                      </a:r>
                      <a:r>
                        <a:rPr lang="zh-CN" altLang="en-US" b="1" dirty="0">
                          <a:solidFill>
                            <a:srgbClr val="0070C0"/>
                          </a:solidFill>
                        </a:rPr>
                        <a:t>：已缓存的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8138942"/>
                  </a:ext>
                </a:extLst>
              </a:tr>
              <a:tr h="2512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>
                          <a:solidFill>
                            <a:srgbClr val="0070C0"/>
                          </a:solidFill>
                        </a:rPr>
                        <a:t>VP2</a:t>
                      </a:r>
                      <a:r>
                        <a:rPr lang="zh-CN" altLang="en-US" b="1" dirty="0">
                          <a:solidFill>
                            <a:srgbClr val="0070C0"/>
                          </a:solidFill>
                        </a:rPr>
                        <a:t>：已缓存的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2234533"/>
                  </a:ext>
                </a:extLst>
              </a:tr>
              <a:tr h="2512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VP3</a:t>
                      </a:r>
                      <a:r>
                        <a:rPr lang="zh-CN" altLang="en-US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：未分配的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9380086"/>
                  </a:ext>
                </a:extLst>
              </a:tr>
              <a:tr h="2512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>
                          <a:solidFill>
                            <a:srgbClr val="0070C0"/>
                          </a:solidFill>
                        </a:rPr>
                        <a:t>VP4</a:t>
                      </a:r>
                      <a:r>
                        <a:rPr lang="zh-CN" altLang="en-US" b="1" dirty="0">
                          <a:solidFill>
                            <a:srgbClr val="0070C0"/>
                          </a:solidFill>
                        </a:rPr>
                        <a:t>：已缓存的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1773083"/>
                  </a:ext>
                </a:extLst>
              </a:tr>
              <a:tr h="2512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VP5</a:t>
                      </a:r>
                      <a:r>
                        <a:rPr lang="zh-CN" altLang="en-US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：未分配的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610678"/>
                  </a:ext>
                </a:extLst>
              </a:tr>
              <a:tr h="2512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/>
                        <a:t>VP6</a:t>
                      </a:r>
                      <a:r>
                        <a:rPr lang="zh-CN" altLang="en-US" b="1" dirty="0"/>
                        <a:t>：未缓存的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2861681"/>
                  </a:ext>
                </a:extLst>
              </a:tr>
              <a:tr h="2512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>
                          <a:solidFill>
                            <a:srgbClr val="0070C0"/>
                          </a:solidFill>
                        </a:rPr>
                        <a:t>VP7</a:t>
                      </a:r>
                      <a:r>
                        <a:rPr lang="zh-CN" altLang="en-US" b="1" dirty="0">
                          <a:solidFill>
                            <a:srgbClr val="0070C0"/>
                          </a:solidFill>
                        </a:rPr>
                        <a:t>：已缓存的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6595857"/>
                  </a:ext>
                </a:extLst>
              </a:tr>
            </a:tbl>
          </a:graphicData>
        </a:graphic>
      </p:graphicFrame>
      <p:graphicFrame>
        <p:nvGraphicFramePr>
          <p:cNvPr id="5" name="表格 5">
            <a:extLst>
              <a:ext uri="{FF2B5EF4-FFF2-40B4-BE49-F238E27FC236}">
                <a16:creationId xmlns:a16="http://schemas.microsoft.com/office/drawing/2014/main" id="{C05CF853-68DA-4001-A7EB-04B25B6C8EF9}"/>
              </a:ext>
            </a:extLst>
          </p:cNvPr>
          <p:cNvGraphicFramePr>
            <a:graphicFrameLocks noGrp="1"/>
          </p:cNvGraphicFramePr>
          <p:nvPr/>
        </p:nvGraphicFramePr>
        <p:xfrm>
          <a:off x="6209719" y="3532497"/>
          <a:ext cx="1919212" cy="296672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919212">
                  <a:extLst>
                    <a:ext uri="{9D8B030D-6E8A-4147-A177-3AD203B41FA5}">
                      <a16:colId xmlns:a16="http://schemas.microsoft.com/office/drawing/2014/main" val="11352134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VP0</a:t>
                      </a:r>
                      <a:r>
                        <a:rPr lang="zh-CN" altLang="en-US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：已缓存的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4964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/>
                        <a:t>VP1</a:t>
                      </a:r>
                      <a:r>
                        <a:rPr lang="zh-CN" altLang="en-US" b="1" dirty="0"/>
                        <a:t>：未缓存的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71681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VP2</a:t>
                      </a:r>
                      <a:r>
                        <a:rPr lang="zh-CN" altLang="en-US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：已缓存的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13048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/>
                        <a:t>VP3</a:t>
                      </a:r>
                      <a:r>
                        <a:rPr lang="zh-CN" altLang="en-US" b="1" dirty="0"/>
                        <a:t>：未缓存的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9255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/>
                        <a:t>VP4</a:t>
                      </a:r>
                      <a:r>
                        <a:rPr lang="zh-CN" altLang="en-US" b="1" dirty="0"/>
                        <a:t>：未缓存的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51630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VP5</a:t>
                      </a:r>
                      <a:r>
                        <a:rPr lang="zh-CN" altLang="en-US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：未分配的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30017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VP6</a:t>
                      </a:r>
                      <a:r>
                        <a:rPr lang="zh-CN" altLang="en-US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：已缓存的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84595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VP7</a:t>
                      </a:r>
                      <a:r>
                        <a:rPr lang="zh-CN" altLang="en-US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：未分配的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2150293"/>
                  </a:ext>
                </a:extLst>
              </a:tr>
            </a:tbl>
          </a:graphicData>
        </a:graphic>
      </p:graphicFrame>
      <p:graphicFrame>
        <p:nvGraphicFramePr>
          <p:cNvPr id="7" name="表格 7">
            <a:extLst>
              <a:ext uri="{FF2B5EF4-FFF2-40B4-BE49-F238E27FC236}">
                <a16:creationId xmlns:a16="http://schemas.microsoft.com/office/drawing/2014/main" id="{5CF5812B-5E3D-4D83-9D7C-A89E62D41132}"/>
              </a:ext>
            </a:extLst>
          </p:cNvPr>
          <p:cNvGraphicFramePr>
            <a:graphicFrameLocks noGrp="1"/>
          </p:cNvGraphicFramePr>
          <p:nvPr/>
        </p:nvGraphicFramePr>
        <p:xfrm>
          <a:off x="10226179" y="661764"/>
          <a:ext cx="1560352" cy="370840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560352">
                  <a:extLst>
                    <a:ext uri="{9D8B030D-6E8A-4147-A177-3AD203B41FA5}">
                      <a16:colId xmlns:a16="http://schemas.microsoft.com/office/drawing/2014/main" val="26506934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PP0</a:t>
                      </a:r>
                      <a:endParaRPr lang="zh-CN" altLang="en-US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1069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/>
                        <a:t>PP1</a:t>
                      </a:r>
                      <a:endParaRPr lang="zh-CN" alt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1017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PP2</a:t>
                      </a:r>
                      <a:endParaRPr lang="zh-CN" altLang="en-US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77061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/>
                        <a:t>PP3</a:t>
                      </a:r>
                      <a:endParaRPr lang="zh-CN" alt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962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/>
                        <a:t>PP4</a:t>
                      </a:r>
                      <a:endParaRPr lang="zh-CN" alt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89884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/>
                        <a:t>PP5</a:t>
                      </a:r>
                      <a:endParaRPr lang="zh-CN" alt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83949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PP6</a:t>
                      </a:r>
                      <a:endParaRPr lang="zh-CN" altLang="en-US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49155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/>
                        <a:t>PP7</a:t>
                      </a:r>
                      <a:endParaRPr lang="zh-CN" alt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16194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/>
                        <a:t>PP8</a:t>
                      </a:r>
                      <a:endParaRPr lang="zh-CN" alt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4299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PP9</a:t>
                      </a:r>
                      <a:endParaRPr lang="zh-CN" altLang="en-US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6489759"/>
                  </a:ext>
                </a:extLst>
              </a:tr>
            </a:tbl>
          </a:graphicData>
        </a:graphic>
      </p:graphicFrame>
      <p:sp>
        <p:nvSpPr>
          <p:cNvPr id="8" name="椭圆 7">
            <a:extLst>
              <a:ext uri="{FF2B5EF4-FFF2-40B4-BE49-F238E27FC236}">
                <a16:creationId xmlns:a16="http://schemas.microsoft.com/office/drawing/2014/main" id="{8CD49914-2361-4F90-BA41-04165623C26E}"/>
              </a:ext>
            </a:extLst>
          </p:cNvPr>
          <p:cNvSpPr/>
          <p:nvPr/>
        </p:nvSpPr>
        <p:spPr>
          <a:xfrm>
            <a:off x="10171650" y="5030535"/>
            <a:ext cx="1669409" cy="478173"/>
          </a:xfrm>
          <a:prstGeom prst="ellipse">
            <a:avLst/>
          </a:prstGeom>
          <a:ln w="44450"/>
          <a:scene3d>
            <a:camera prst="perspectiveRelaxedModerately"/>
            <a:lightRig rig="threePt" dir="t"/>
          </a:scene3d>
          <a:sp3d>
            <a:bevelT h="15240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03A92752-D586-403C-A468-A7355299BD03}"/>
              </a:ext>
            </a:extLst>
          </p:cNvPr>
          <p:cNvSpPr txBox="1"/>
          <p:nvPr/>
        </p:nvSpPr>
        <p:spPr>
          <a:xfrm>
            <a:off x="6209719" y="1442"/>
            <a:ext cx="2417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/>
              <a:t>进程</a:t>
            </a:r>
            <a:r>
              <a:rPr lang="en-US" altLang="zh-CN" b="1" dirty="0"/>
              <a:t>A</a:t>
            </a:r>
            <a:r>
              <a:rPr lang="zh-CN" altLang="en-US" b="1" dirty="0"/>
              <a:t>的虚拟地址空间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183075AD-15F5-4DDD-A5A5-0B7613530F17}"/>
              </a:ext>
            </a:extLst>
          </p:cNvPr>
          <p:cNvSpPr txBox="1"/>
          <p:nvPr/>
        </p:nvSpPr>
        <p:spPr>
          <a:xfrm>
            <a:off x="6209719" y="6480138"/>
            <a:ext cx="2401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/>
              <a:t>进程</a:t>
            </a:r>
            <a:r>
              <a:rPr lang="en-US" altLang="zh-CN" b="1" dirty="0"/>
              <a:t>B</a:t>
            </a:r>
            <a:r>
              <a:rPr lang="zh-CN" altLang="en-US" b="1" dirty="0"/>
              <a:t>的虚拟地址空间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A3A4BC26-1680-4AC9-9ADA-BF44B272216A}"/>
              </a:ext>
            </a:extLst>
          </p:cNvPr>
          <p:cNvSpPr txBox="1"/>
          <p:nvPr/>
        </p:nvSpPr>
        <p:spPr>
          <a:xfrm>
            <a:off x="10703226" y="5508708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disk</a:t>
            </a:r>
            <a:endParaRPr lang="zh-CN" altLang="en-US" b="1" dirty="0"/>
          </a:p>
        </p:txBody>
      </p: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D210A410-AC98-4EEA-B237-59C094B6B960}"/>
              </a:ext>
            </a:extLst>
          </p:cNvPr>
          <p:cNvCxnSpPr>
            <a:cxnSpLocks/>
          </p:cNvCxnSpPr>
          <p:nvPr/>
        </p:nvCxnSpPr>
        <p:spPr>
          <a:xfrm>
            <a:off x="8128931" y="916321"/>
            <a:ext cx="2097248" cy="268667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7DBE0F67-D316-4160-BDBF-F2C21157B5C6}"/>
              </a:ext>
            </a:extLst>
          </p:cNvPr>
          <p:cNvCxnSpPr>
            <a:cxnSpLocks/>
          </p:cNvCxnSpPr>
          <p:nvPr/>
        </p:nvCxnSpPr>
        <p:spPr>
          <a:xfrm>
            <a:off x="8128931" y="1297059"/>
            <a:ext cx="2097248" cy="649406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>
            <a:extLst>
              <a:ext uri="{FF2B5EF4-FFF2-40B4-BE49-F238E27FC236}">
                <a16:creationId xmlns:a16="http://schemas.microsoft.com/office/drawing/2014/main" id="{22EE5F8B-D9E1-40EC-813D-F3CDAAFB7EF9}"/>
              </a:ext>
            </a:extLst>
          </p:cNvPr>
          <p:cNvCxnSpPr>
            <a:cxnSpLocks/>
          </p:cNvCxnSpPr>
          <p:nvPr/>
        </p:nvCxnSpPr>
        <p:spPr>
          <a:xfrm>
            <a:off x="8128931" y="2036911"/>
            <a:ext cx="2097248" cy="290293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D658C4AE-033A-4A2E-8BB4-F13AC90452A7}"/>
              </a:ext>
            </a:extLst>
          </p:cNvPr>
          <p:cNvCxnSpPr>
            <a:cxnSpLocks/>
          </p:cNvCxnSpPr>
          <p:nvPr/>
        </p:nvCxnSpPr>
        <p:spPr>
          <a:xfrm flipV="1">
            <a:off x="8128931" y="2707501"/>
            <a:ext cx="2097248" cy="417228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>
            <a:extLst>
              <a:ext uri="{FF2B5EF4-FFF2-40B4-BE49-F238E27FC236}">
                <a16:creationId xmlns:a16="http://schemas.microsoft.com/office/drawing/2014/main" id="{213E2621-CA01-4B58-A6F3-843A312F5153}"/>
              </a:ext>
            </a:extLst>
          </p:cNvPr>
          <p:cNvCxnSpPr>
            <a:cxnSpLocks/>
          </p:cNvCxnSpPr>
          <p:nvPr/>
        </p:nvCxnSpPr>
        <p:spPr>
          <a:xfrm flipV="1">
            <a:off x="8128931" y="2707501"/>
            <a:ext cx="2097248" cy="3218435"/>
          </a:xfrm>
          <a:prstGeom prst="straightConnector1">
            <a:avLst/>
          </a:prstGeom>
          <a:ln w="317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>
            <a:extLst>
              <a:ext uri="{FF2B5EF4-FFF2-40B4-BE49-F238E27FC236}">
                <a16:creationId xmlns:a16="http://schemas.microsoft.com/office/drawing/2014/main" id="{F14741BC-C272-4461-B05F-A698087B6324}"/>
              </a:ext>
            </a:extLst>
          </p:cNvPr>
          <p:cNvCxnSpPr>
            <a:cxnSpLocks/>
          </p:cNvCxnSpPr>
          <p:nvPr/>
        </p:nvCxnSpPr>
        <p:spPr>
          <a:xfrm flipV="1">
            <a:off x="8137408" y="3429000"/>
            <a:ext cx="2088771" cy="997200"/>
          </a:xfrm>
          <a:prstGeom prst="straightConnector1">
            <a:avLst/>
          </a:prstGeom>
          <a:ln w="317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箭头连接符 29">
            <a:extLst>
              <a:ext uri="{FF2B5EF4-FFF2-40B4-BE49-F238E27FC236}">
                <a16:creationId xmlns:a16="http://schemas.microsoft.com/office/drawing/2014/main" id="{8862FA3E-1C47-4D69-B498-7124647E6D11}"/>
              </a:ext>
            </a:extLst>
          </p:cNvPr>
          <p:cNvCxnSpPr>
            <a:cxnSpLocks/>
          </p:cNvCxnSpPr>
          <p:nvPr/>
        </p:nvCxnSpPr>
        <p:spPr>
          <a:xfrm>
            <a:off x="8145885" y="3692097"/>
            <a:ext cx="2088771" cy="141672"/>
          </a:xfrm>
          <a:prstGeom prst="straightConnector1">
            <a:avLst/>
          </a:prstGeom>
          <a:ln w="317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箭头连接符 32">
            <a:extLst>
              <a:ext uri="{FF2B5EF4-FFF2-40B4-BE49-F238E27FC236}">
                <a16:creationId xmlns:a16="http://schemas.microsoft.com/office/drawing/2014/main" id="{CA492352-A72E-4C87-8880-57996BFCD23D}"/>
              </a:ext>
            </a:extLst>
          </p:cNvPr>
          <p:cNvCxnSpPr/>
          <p:nvPr/>
        </p:nvCxnSpPr>
        <p:spPr>
          <a:xfrm>
            <a:off x="8137408" y="553673"/>
            <a:ext cx="2298497" cy="45720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箭头连接符 33">
            <a:extLst>
              <a:ext uri="{FF2B5EF4-FFF2-40B4-BE49-F238E27FC236}">
                <a16:creationId xmlns:a16="http://schemas.microsoft.com/office/drawing/2014/main" id="{1BF3C1E1-408F-4A24-8912-2B92E963A7AA}"/>
              </a:ext>
            </a:extLst>
          </p:cNvPr>
          <p:cNvCxnSpPr>
            <a:cxnSpLocks/>
          </p:cNvCxnSpPr>
          <p:nvPr/>
        </p:nvCxnSpPr>
        <p:spPr>
          <a:xfrm>
            <a:off x="8153137" y="4090642"/>
            <a:ext cx="2073042" cy="121969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箭头连接符 35">
            <a:extLst>
              <a:ext uri="{FF2B5EF4-FFF2-40B4-BE49-F238E27FC236}">
                <a16:creationId xmlns:a16="http://schemas.microsoft.com/office/drawing/2014/main" id="{4FAEA64A-416B-485F-95BD-82D323DBF2F2}"/>
              </a:ext>
            </a:extLst>
          </p:cNvPr>
          <p:cNvCxnSpPr>
            <a:cxnSpLocks/>
          </p:cNvCxnSpPr>
          <p:nvPr/>
        </p:nvCxnSpPr>
        <p:spPr>
          <a:xfrm>
            <a:off x="8128931" y="4822726"/>
            <a:ext cx="2042718" cy="58800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箭头连接符 37">
            <a:extLst>
              <a:ext uri="{FF2B5EF4-FFF2-40B4-BE49-F238E27FC236}">
                <a16:creationId xmlns:a16="http://schemas.microsoft.com/office/drawing/2014/main" id="{DEE926F4-95FE-4BCC-8416-9055FF079AD0}"/>
              </a:ext>
            </a:extLst>
          </p:cNvPr>
          <p:cNvCxnSpPr>
            <a:cxnSpLocks/>
          </p:cNvCxnSpPr>
          <p:nvPr/>
        </p:nvCxnSpPr>
        <p:spPr>
          <a:xfrm>
            <a:off x="8128931" y="5193580"/>
            <a:ext cx="2105725" cy="43430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3C650E55-0E40-401C-8842-01BE753AAD38}"/>
              </a:ext>
            </a:extLst>
          </p:cNvPr>
          <p:cNvSpPr txBox="1"/>
          <p:nvPr/>
        </p:nvSpPr>
        <p:spPr>
          <a:xfrm>
            <a:off x="258930" y="1085347"/>
            <a:ext cx="608314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dk1"/>
                </a:solidFill>
              </a:rPr>
              <a:t>当访问虚拟地址的时候，通过查找页表来确定它的状态和位置</a:t>
            </a:r>
            <a:endParaRPr lang="en-US" altLang="zh-CN" b="1" dirty="0">
              <a:solidFill>
                <a:schemeClr val="dk1"/>
              </a:solidFill>
            </a:endParaRPr>
          </a:p>
          <a:p>
            <a:endParaRPr lang="en-US" altLang="zh-CN" b="1" dirty="0">
              <a:solidFill>
                <a:schemeClr val="dk1"/>
              </a:solidFill>
            </a:endParaRPr>
          </a:p>
          <a:p>
            <a:r>
              <a:rPr lang="zh-CN" altLang="en-US" b="1" dirty="0">
                <a:solidFill>
                  <a:schemeClr val="dk1"/>
                </a:solidFill>
              </a:rPr>
              <a:t>有效位是</a:t>
            </a:r>
            <a:r>
              <a:rPr lang="en-US" altLang="zh-CN" b="1" dirty="0">
                <a:solidFill>
                  <a:schemeClr val="dk1"/>
                </a:solidFill>
              </a:rPr>
              <a:t>1</a:t>
            </a:r>
            <a:r>
              <a:rPr lang="zh-CN" altLang="en-US" b="1" dirty="0">
                <a:solidFill>
                  <a:schemeClr val="dk1"/>
                </a:solidFill>
              </a:rPr>
              <a:t>：虚拟页在</a:t>
            </a:r>
            <a:r>
              <a:rPr lang="en-US" altLang="zh-CN" b="1" dirty="0">
                <a:solidFill>
                  <a:schemeClr val="dk1"/>
                </a:solidFill>
              </a:rPr>
              <a:t>DRAM</a:t>
            </a:r>
            <a:r>
              <a:rPr lang="zh-CN" altLang="en-US" b="1" dirty="0">
                <a:solidFill>
                  <a:schemeClr val="dk1"/>
                </a:solidFill>
              </a:rPr>
              <a:t>上，地址指向磁盘位置</a:t>
            </a:r>
            <a:endParaRPr lang="en-US" altLang="zh-CN" b="1" dirty="0">
              <a:solidFill>
                <a:schemeClr val="dk1"/>
              </a:solidFill>
            </a:endParaRPr>
          </a:p>
          <a:p>
            <a:r>
              <a:rPr lang="zh-CN" altLang="en-US" b="1" dirty="0">
                <a:solidFill>
                  <a:schemeClr val="dk1"/>
                </a:solidFill>
              </a:rPr>
              <a:t>有效位是</a:t>
            </a:r>
            <a:r>
              <a:rPr lang="en-US" altLang="zh-CN" b="1" dirty="0">
                <a:solidFill>
                  <a:schemeClr val="dk1"/>
                </a:solidFill>
              </a:rPr>
              <a:t>0</a:t>
            </a:r>
            <a:r>
              <a:rPr lang="zh-CN" altLang="en-US" b="1" dirty="0">
                <a:solidFill>
                  <a:schemeClr val="dk1"/>
                </a:solidFill>
              </a:rPr>
              <a:t>，地址是</a:t>
            </a:r>
            <a:r>
              <a:rPr lang="en-US" altLang="zh-CN" b="1" dirty="0">
                <a:solidFill>
                  <a:schemeClr val="dk1"/>
                </a:solidFill>
              </a:rPr>
              <a:t>NULL</a:t>
            </a:r>
            <a:r>
              <a:rPr lang="zh-CN" altLang="en-US" b="1" dirty="0">
                <a:solidFill>
                  <a:schemeClr val="dk1"/>
                </a:solidFill>
              </a:rPr>
              <a:t>：页未分配</a:t>
            </a:r>
            <a:endParaRPr lang="en-US" altLang="zh-CN" b="1" dirty="0">
              <a:solidFill>
                <a:schemeClr val="dk1"/>
              </a:solidFill>
            </a:endParaRPr>
          </a:p>
          <a:p>
            <a:r>
              <a:rPr lang="zh-CN" altLang="en-US" b="1" dirty="0">
                <a:solidFill>
                  <a:schemeClr val="bg1"/>
                </a:solidFill>
              </a:rPr>
              <a:t>有效位是</a:t>
            </a:r>
            <a:r>
              <a:rPr lang="en-US" altLang="zh-CN" b="1" dirty="0">
                <a:solidFill>
                  <a:schemeClr val="bg1"/>
                </a:solidFill>
              </a:rPr>
              <a:t>0</a:t>
            </a:r>
            <a:r>
              <a:rPr lang="zh-CN" altLang="en-US" b="1" dirty="0">
                <a:solidFill>
                  <a:schemeClr val="bg1"/>
                </a:solidFill>
              </a:rPr>
              <a:t>，</a:t>
            </a:r>
            <a:r>
              <a:rPr lang="zh-CN" altLang="en-US" b="1" dirty="0">
                <a:solidFill>
                  <a:schemeClr val="dk1"/>
                </a:solidFill>
              </a:rPr>
              <a:t>地址不是</a:t>
            </a:r>
            <a:r>
              <a:rPr lang="en-US" altLang="zh-CN" b="1" dirty="0">
                <a:solidFill>
                  <a:schemeClr val="dk1"/>
                </a:solidFill>
              </a:rPr>
              <a:t>NULL</a:t>
            </a:r>
            <a:r>
              <a:rPr lang="zh-CN" altLang="en-US" b="1" dirty="0">
                <a:solidFill>
                  <a:schemeClr val="dk1"/>
                </a:solidFill>
              </a:rPr>
              <a:t>：指向页在磁盘上的哪个位置</a:t>
            </a:r>
            <a:endParaRPr lang="en-US" altLang="zh-CN" b="1" dirty="0">
              <a:solidFill>
                <a:schemeClr val="dk1"/>
              </a:solidFill>
            </a:endParaRPr>
          </a:p>
          <a:p>
            <a:endParaRPr lang="en-US" altLang="zh-CN" b="1" dirty="0">
              <a:solidFill>
                <a:schemeClr val="dk1"/>
              </a:solidFill>
            </a:endParaRPr>
          </a:p>
          <a:p>
            <a:r>
              <a:rPr lang="zh-CN" altLang="en-US" b="1" dirty="0">
                <a:solidFill>
                  <a:schemeClr val="dk1"/>
                </a:solidFill>
              </a:rPr>
              <a:t>（</a:t>
            </a:r>
            <a:r>
              <a:rPr lang="en-US" altLang="zh-CN" b="1" dirty="0">
                <a:solidFill>
                  <a:schemeClr val="dk1"/>
                </a:solidFill>
              </a:rPr>
              <a:t>PTE</a:t>
            </a:r>
            <a:r>
              <a:rPr lang="zh-CN" altLang="en-US" b="1" dirty="0">
                <a:solidFill>
                  <a:schemeClr val="dk1"/>
                </a:solidFill>
              </a:rPr>
              <a:t>里存储的具体内容稍</a:t>
            </a:r>
            <a:endParaRPr lang="en-US" altLang="zh-CN" b="1" dirty="0">
              <a:solidFill>
                <a:schemeClr val="dk1"/>
              </a:solidFill>
            </a:endParaRPr>
          </a:p>
          <a:p>
            <a:r>
              <a:rPr lang="zh-CN" altLang="en-US" b="1" dirty="0">
                <a:solidFill>
                  <a:schemeClr val="dk1"/>
                </a:solidFill>
              </a:rPr>
              <a:t>    后介绍）</a:t>
            </a:r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933BC818-108B-40FF-9151-BA2A63B82C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6631450"/>
              </p:ext>
            </p:extLst>
          </p:nvPr>
        </p:nvGraphicFramePr>
        <p:xfrm>
          <a:off x="3748696" y="2892417"/>
          <a:ext cx="2401619" cy="3606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89080">
                  <a:extLst>
                    <a:ext uri="{9D8B030D-6E8A-4147-A177-3AD203B41FA5}">
                      <a16:colId xmlns:a16="http://schemas.microsoft.com/office/drawing/2014/main" val="209202458"/>
                    </a:ext>
                  </a:extLst>
                </a:gridCol>
                <a:gridCol w="1712539">
                  <a:extLst>
                    <a:ext uri="{9D8B030D-6E8A-4147-A177-3AD203B41FA5}">
                      <a16:colId xmlns:a16="http://schemas.microsoft.com/office/drawing/2014/main" val="2579823478"/>
                    </a:ext>
                  </a:extLst>
                </a:gridCol>
              </a:tblGrid>
              <a:tr h="369087"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/>
                        <a:t>有效位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/>
                        <a:t>物理页地址</a:t>
                      </a:r>
                      <a:endParaRPr lang="en-US" altLang="zh-CN" b="1" dirty="0"/>
                    </a:p>
                    <a:p>
                      <a:pPr algn="ctr"/>
                      <a:r>
                        <a:rPr lang="zh-CN" altLang="en-US" b="1" dirty="0"/>
                        <a:t>或者磁盘位置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47492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/>
                        <a:t>1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/>
                        <a:t>PP8</a:t>
                      </a:r>
                      <a:endParaRPr lang="zh-CN" alt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73806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/>
                        <a:t>0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b="1" dirty="0"/>
                        <a:t>磁盘</a:t>
                      </a:r>
                      <a:r>
                        <a:rPr lang="en-US" altLang="zh-CN" b="1" dirty="0"/>
                        <a:t>XXX</a:t>
                      </a:r>
                      <a:r>
                        <a:rPr lang="zh-CN" altLang="en-US" b="1" dirty="0"/>
                        <a:t>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7752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/>
                        <a:t>1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/>
                        <a:t>PP7</a:t>
                      </a:r>
                      <a:endParaRPr lang="zh-CN" alt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86854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/>
                        <a:t>0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b="1" dirty="0"/>
                        <a:t>磁盘</a:t>
                      </a:r>
                      <a:r>
                        <a:rPr lang="en-US" altLang="zh-CN" b="1" dirty="0"/>
                        <a:t>YYY</a:t>
                      </a:r>
                      <a:r>
                        <a:rPr lang="zh-CN" altLang="en-US" b="1" dirty="0"/>
                        <a:t>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43702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/>
                        <a:t>0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b="1" dirty="0"/>
                        <a:t>磁盘</a:t>
                      </a:r>
                      <a:r>
                        <a:rPr lang="en-US" altLang="zh-CN" b="1" dirty="0"/>
                        <a:t>ZZZ</a:t>
                      </a:r>
                      <a:r>
                        <a:rPr lang="zh-CN" altLang="en-US" b="1" dirty="0"/>
                        <a:t>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06638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/>
                        <a:t>0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/>
                        <a:t>null</a:t>
                      </a:r>
                      <a:endParaRPr lang="zh-CN" alt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48059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/>
                        <a:t>1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/>
                        <a:t>PP5</a:t>
                      </a:r>
                      <a:endParaRPr lang="zh-CN" alt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0767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/>
                        <a:t>0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/>
                        <a:t>null</a:t>
                      </a:r>
                      <a:endParaRPr lang="zh-CN" alt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9671030"/>
                  </a:ext>
                </a:extLst>
              </a:tr>
            </a:tbl>
          </a:graphicData>
        </a:graphic>
      </p:graphicFrame>
      <p:sp>
        <p:nvSpPr>
          <p:cNvPr id="29" name="文本框 28">
            <a:extLst>
              <a:ext uri="{FF2B5EF4-FFF2-40B4-BE49-F238E27FC236}">
                <a16:creationId xmlns:a16="http://schemas.microsoft.com/office/drawing/2014/main" id="{183F28E4-8E70-40F1-838B-9DEC2E947EF6}"/>
              </a:ext>
            </a:extLst>
          </p:cNvPr>
          <p:cNvSpPr txBox="1"/>
          <p:nvPr/>
        </p:nvSpPr>
        <p:spPr>
          <a:xfrm>
            <a:off x="258930" y="4515824"/>
            <a:ext cx="21820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/>
              <a:t>术语：</a:t>
            </a:r>
            <a:endParaRPr lang="en-US" altLang="zh-CN" b="1" dirty="0"/>
          </a:p>
          <a:p>
            <a:pPr lvl="1"/>
            <a:r>
              <a:rPr lang="en-US" altLang="zh-CN" b="1" dirty="0"/>
              <a:t>PTE</a:t>
            </a:r>
            <a:r>
              <a:rPr lang="zh-CN" altLang="en-US" b="1" dirty="0"/>
              <a:t>：页表条目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44301401-F8F2-4E64-AA89-DAB829912D8D}"/>
              </a:ext>
            </a:extLst>
          </p:cNvPr>
          <p:cNvSpPr txBox="1"/>
          <p:nvPr/>
        </p:nvSpPr>
        <p:spPr>
          <a:xfrm>
            <a:off x="10234656" y="-18521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/>
              <a:t>物理地址空间</a:t>
            </a:r>
            <a:endParaRPr lang="en-US" altLang="zh-CN" b="1" dirty="0"/>
          </a:p>
          <a:p>
            <a:r>
              <a:rPr lang="zh-CN" altLang="en-US" b="1" dirty="0"/>
              <a:t>（</a:t>
            </a:r>
            <a:r>
              <a:rPr lang="en-US" altLang="zh-CN" b="1" dirty="0"/>
              <a:t>DRAM</a:t>
            </a:r>
            <a:r>
              <a:rPr lang="zh-CN" altLang="en-US" b="1" dirty="0"/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886520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6A3BA9F3-7394-4BC0-BC98-4FAB5357837F}"/>
              </a:ext>
            </a:extLst>
          </p:cNvPr>
          <p:cNvSpPr txBox="1"/>
          <p:nvPr/>
        </p:nvSpPr>
        <p:spPr>
          <a:xfrm>
            <a:off x="258930" y="393101"/>
            <a:ext cx="4690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8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页命中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aphicFrame>
        <p:nvGraphicFramePr>
          <p:cNvPr id="3" name="表格 4">
            <a:extLst>
              <a:ext uri="{FF2B5EF4-FFF2-40B4-BE49-F238E27FC236}">
                <a16:creationId xmlns:a16="http://schemas.microsoft.com/office/drawing/2014/main" id="{B7997FA9-FCE0-4F95-A725-4E6B33928D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5249196"/>
              </p:ext>
            </p:extLst>
          </p:nvPr>
        </p:nvGraphicFramePr>
        <p:xfrm>
          <a:off x="6209718" y="399424"/>
          <a:ext cx="1919213" cy="29260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919213">
                  <a:extLst>
                    <a:ext uri="{9D8B030D-6E8A-4147-A177-3AD203B41FA5}">
                      <a16:colId xmlns:a16="http://schemas.microsoft.com/office/drawing/2014/main" val="2477247681"/>
                    </a:ext>
                  </a:extLst>
                </a:gridCol>
              </a:tblGrid>
              <a:tr h="251278">
                <a:tc>
                  <a:txBody>
                    <a:bodyPr/>
                    <a:lstStyle/>
                    <a:p>
                      <a:r>
                        <a:rPr lang="en-US" altLang="zh-CN" b="1" dirty="0"/>
                        <a:t>VP0</a:t>
                      </a:r>
                      <a:r>
                        <a:rPr lang="zh-CN" altLang="en-US" b="1" dirty="0"/>
                        <a:t>：未缓存的</a:t>
                      </a:r>
                    </a:p>
                  </a:txBody>
                  <a:tcPr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8210207"/>
                  </a:ext>
                </a:extLst>
              </a:tr>
              <a:tr h="2512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>
                          <a:solidFill>
                            <a:srgbClr val="0070C0"/>
                          </a:solidFill>
                        </a:rPr>
                        <a:t>VP1</a:t>
                      </a:r>
                      <a:r>
                        <a:rPr lang="zh-CN" altLang="en-US" b="1" dirty="0">
                          <a:solidFill>
                            <a:srgbClr val="0070C0"/>
                          </a:solidFill>
                        </a:rPr>
                        <a:t>：已缓存的</a:t>
                      </a:r>
                    </a:p>
                  </a:txBody>
                  <a:tcPr>
                    <a:solidFill>
                      <a:schemeClr val="accent1">
                        <a:tint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138942"/>
                  </a:ext>
                </a:extLst>
              </a:tr>
              <a:tr h="2512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>
                          <a:solidFill>
                            <a:srgbClr val="0070C0"/>
                          </a:solidFill>
                        </a:rPr>
                        <a:t>VP2</a:t>
                      </a:r>
                      <a:r>
                        <a:rPr lang="zh-CN" altLang="en-US" b="1" dirty="0">
                          <a:solidFill>
                            <a:srgbClr val="0070C0"/>
                          </a:solidFill>
                        </a:rPr>
                        <a:t>：已缓存的</a:t>
                      </a:r>
                    </a:p>
                  </a:txBody>
                  <a:tcPr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2234533"/>
                  </a:ext>
                </a:extLst>
              </a:tr>
              <a:tr h="2512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VP3</a:t>
                      </a:r>
                      <a:r>
                        <a:rPr lang="zh-CN" altLang="en-US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：未分配的</a:t>
                      </a:r>
                    </a:p>
                  </a:txBody>
                  <a:tcPr>
                    <a:solidFill>
                      <a:schemeClr val="accent1">
                        <a:tint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9380086"/>
                  </a:ext>
                </a:extLst>
              </a:tr>
              <a:tr h="2512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>
                          <a:solidFill>
                            <a:srgbClr val="0070C0"/>
                          </a:solidFill>
                        </a:rPr>
                        <a:t>VP4</a:t>
                      </a:r>
                      <a:r>
                        <a:rPr lang="zh-CN" altLang="en-US" b="1" dirty="0">
                          <a:solidFill>
                            <a:srgbClr val="0070C0"/>
                          </a:solidFill>
                        </a:rPr>
                        <a:t>：已缓存的</a:t>
                      </a:r>
                    </a:p>
                  </a:txBody>
                  <a:tcPr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1773083"/>
                  </a:ext>
                </a:extLst>
              </a:tr>
              <a:tr h="2512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VP5</a:t>
                      </a:r>
                      <a:r>
                        <a:rPr lang="zh-CN" altLang="en-US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：未分配的</a:t>
                      </a:r>
                    </a:p>
                  </a:txBody>
                  <a:tcPr>
                    <a:solidFill>
                      <a:schemeClr val="accent1">
                        <a:tint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610678"/>
                  </a:ext>
                </a:extLst>
              </a:tr>
              <a:tr h="2512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/>
                        <a:t>VP6</a:t>
                      </a:r>
                      <a:r>
                        <a:rPr lang="zh-CN" altLang="en-US" b="1" dirty="0"/>
                        <a:t>：未缓存的</a:t>
                      </a:r>
                    </a:p>
                  </a:txBody>
                  <a:tcPr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2861681"/>
                  </a:ext>
                </a:extLst>
              </a:tr>
              <a:tr h="2512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>
                          <a:solidFill>
                            <a:srgbClr val="0070C0"/>
                          </a:solidFill>
                        </a:rPr>
                        <a:t>VP7</a:t>
                      </a:r>
                      <a:r>
                        <a:rPr lang="zh-CN" altLang="en-US" b="1" dirty="0">
                          <a:solidFill>
                            <a:srgbClr val="0070C0"/>
                          </a:solidFill>
                        </a:rPr>
                        <a:t>：已缓存的</a:t>
                      </a:r>
                    </a:p>
                  </a:txBody>
                  <a:tcPr>
                    <a:solidFill>
                      <a:schemeClr val="accent1">
                        <a:tint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6595857"/>
                  </a:ext>
                </a:extLst>
              </a:tr>
            </a:tbl>
          </a:graphicData>
        </a:graphic>
      </p:graphicFrame>
      <p:graphicFrame>
        <p:nvGraphicFramePr>
          <p:cNvPr id="5" name="表格 5">
            <a:extLst>
              <a:ext uri="{FF2B5EF4-FFF2-40B4-BE49-F238E27FC236}">
                <a16:creationId xmlns:a16="http://schemas.microsoft.com/office/drawing/2014/main" id="{C05CF853-68DA-4001-A7EB-04B25B6C8EF9}"/>
              </a:ext>
            </a:extLst>
          </p:cNvPr>
          <p:cNvGraphicFramePr>
            <a:graphicFrameLocks noGrp="1"/>
          </p:cNvGraphicFramePr>
          <p:nvPr/>
        </p:nvGraphicFramePr>
        <p:xfrm>
          <a:off x="6209719" y="3532497"/>
          <a:ext cx="1919212" cy="296672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919212">
                  <a:extLst>
                    <a:ext uri="{9D8B030D-6E8A-4147-A177-3AD203B41FA5}">
                      <a16:colId xmlns:a16="http://schemas.microsoft.com/office/drawing/2014/main" val="11352134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VP0</a:t>
                      </a:r>
                      <a:r>
                        <a:rPr lang="zh-CN" altLang="en-US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：已缓存的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4964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/>
                        <a:t>VP1</a:t>
                      </a:r>
                      <a:r>
                        <a:rPr lang="zh-CN" altLang="en-US" b="1" dirty="0"/>
                        <a:t>：未缓存的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71681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VP2</a:t>
                      </a:r>
                      <a:r>
                        <a:rPr lang="zh-CN" altLang="en-US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：已缓存的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13048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/>
                        <a:t>VP3</a:t>
                      </a:r>
                      <a:r>
                        <a:rPr lang="zh-CN" altLang="en-US" b="1" dirty="0"/>
                        <a:t>：未缓存的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9255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/>
                        <a:t>VP4</a:t>
                      </a:r>
                      <a:r>
                        <a:rPr lang="zh-CN" altLang="en-US" b="1" dirty="0"/>
                        <a:t>：未缓存的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51630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VP5</a:t>
                      </a:r>
                      <a:r>
                        <a:rPr lang="zh-CN" altLang="en-US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：未分配的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30017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VP6</a:t>
                      </a:r>
                      <a:r>
                        <a:rPr lang="zh-CN" altLang="en-US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：已缓存的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84595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VP7</a:t>
                      </a:r>
                      <a:r>
                        <a:rPr lang="zh-CN" altLang="en-US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：未分配的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2150293"/>
                  </a:ext>
                </a:extLst>
              </a:tr>
            </a:tbl>
          </a:graphicData>
        </a:graphic>
      </p:graphicFrame>
      <p:graphicFrame>
        <p:nvGraphicFramePr>
          <p:cNvPr id="7" name="表格 7">
            <a:extLst>
              <a:ext uri="{FF2B5EF4-FFF2-40B4-BE49-F238E27FC236}">
                <a16:creationId xmlns:a16="http://schemas.microsoft.com/office/drawing/2014/main" id="{5CF5812B-5E3D-4D83-9D7C-A89E62D41132}"/>
              </a:ext>
            </a:extLst>
          </p:cNvPr>
          <p:cNvGraphicFramePr>
            <a:graphicFrameLocks noGrp="1"/>
          </p:cNvGraphicFramePr>
          <p:nvPr/>
        </p:nvGraphicFramePr>
        <p:xfrm>
          <a:off x="10226179" y="661764"/>
          <a:ext cx="1560352" cy="370840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560352">
                  <a:extLst>
                    <a:ext uri="{9D8B030D-6E8A-4147-A177-3AD203B41FA5}">
                      <a16:colId xmlns:a16="http://schemas.microsoft.com/office/drawing/2014/main" val="26506934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PP0</a:t>
                      </a:r>
                      <a:endParaRPr lang="zh-CN" altLang="en-US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1069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/>
                        <a:t>PP1</a:t>
                      </a:r>
                      <a:endParaRPr lang="zh-CN" alt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1017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PP2</a:t>
                      </a:r>
                      <a:endParaRPr lang="zh-CN" altLang="en-US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77061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/>
                        <a:t>PP3</a:t>
                      </a:r>
                      <a:endParaRPr lang="zh-CN" alt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962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/>
                        <a:t>PP4</a:t>
                      </a:r>
                      <a:endParaRPr lang="zh-CN" alt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89884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/>
                        <a:t>PP5</a:t>
                      </a:r>
                      <a:endParaRPr lang="zh-CN" alt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83949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PP6</a:t>
                      </a:r>
                      <a:endParaRPr lang="zh-CN" altLang="en-US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49155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/>
                        <a:t>PP7</a:t>
                      </a:r>
                      <a:endParaRPr lang="zh-CN" alt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16194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/>
                        <a:t>PP8</a:t>
                      </a:r>
                      <a:endParaRPr lang="zh-CN" alt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4299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PP9</a:t>
                      </a:r>
                      <a:endParaRPr lang="zh-CN" altLang="en-US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6489759"/>
                  </a:ext>
                </a:extLst>
              </a:tr>
            </a:tbl>
          </a:graphicData>
        </a:graphic>
      </p:graphicFrame>
      <p:sp>
        <p:nvSpPr>
          <p:cNvPr id="8" name="椭圆 7">
            <a:extLst>
              <a:ext uri="{FF2B5EF4-FFF2-40B4-BE49-F238E27FC236}">
                <a16:creationId xmlns:a16="http://schemas.microsoft.com/office/drawing/2014/main" id="{8CD49914-2361-4F90-BA41-04165623C26E}"/>
              </a:ext>
            </a:extLst>
          </p:cNvPr>
          <p:cNvSpPr/>
          <p:nvPr/>
        </p:nvSpPr>
        <p:spPr>
          <a:xfrm>
            <a:off x="10171650" y="5030535"/>
            <a:ext cx="1669409" cy="478173"/>
          </a:xfrm>
          <a:prstGeom prst="ellipse">
            <a:avLst/>
          </a:prstGeom>
          <a:ln w="44450"/>
          <a:scene3d>
            <a:camera prst="perspectiveRelaxedModerately"/>
            <a:lightRig rig="threePt" dir="t"/>
          </a:scene3d>
          <a:sp3d>
            <a:bevelT h="15240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03A92752-D586-403C-A468-A7355299BD03}"/>
              </a:ext>
            </a:extLst>
          </p:cNvPr>
          <p:cNvSpPr txBox="1"/>
          <p:nvPr/>
        </p:nvSpPr>
        <p:spPr>
          <a:xfrm>
            <a:off x="6209719" y="1442"/>
            <a:ext cx="2417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/>
              <a:t>进程</a:t>
            </a:r>
            <a:r>
              <a:rPr lang="en-US" altLang="zh-CN" b="1" dirty="0"/>
              <a:t>A</a:t>
            </a:r>
            <a:r>
              <a:rPr lang="zh-CN" altLang="en-US" b="1" dirty="0"/>
              <a:t>的虚拟地址空间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183075AD-15F5-4DDD-A5A5-0B7613530F17}"/>
              </a:ext>
            </a:extLst>
          </p:cNvPr>
          <p:cNvSpPr txBox="1"/>
          <p:nvPr/>
        </p:nvSpPr>
        <p:spPr>
          <a:xfrm>
            <a:off x="6209719" y="6480138"/>
            <a:ext cx="2401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/>
              <a:t>进程</a:t>
            </a:r>
            <a:r>
              <a:rPr lang="en-US" altLang="zh-CN" b="1" dirty="0"/>
              <a:t>B</a:t>
            </a:r>
            <a:r>
              <a:rPr lang="zh-CN" altLang="en-US" b="1" dirty="0"/>
              <a:t>的虚拟地址空间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A3A4BC26-1680-4AC9-9ADA-BF44B272216A}"/>
              </a:ext>
            </a:extLst>
          </p:cNvPr>
          <p:cNvSpPr txBox="1"/>
          <p:nvPr/>
        </p:nvSpPr>
        <p:spPr>
          <a:xfrm>
            <a:off x="10703226" y="5508708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disk</a:t>
            </a:r>
            <a:endParaRPr lang="zh-CN" altLang="en-US" b="1" dirty="0"/>
          </a:p>
        </p:txBody>
      </p: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D210A410-AC98-4EEA-B237-59C094B6B960}"/>
              </a:ext>
            </a:extLst>
          </p:cNvPr>
          <p:cNvCxnSpPr>
            <a:cxnSpLocks/>
          </p:cNvCxnSpPr>
          <p:nvPr/>
        </p:nvCxnSpPr>
        <p:spPr>
          <a:xfrm>
            <a:off x="8128931" y="916321"/>
            <a:ext cx="2097248" cy="268667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7DBE0F67-D316-4160-BDBF-F2C21157B5C6}"/>
              </a:ext>
            </a:extLst>
          </p:cNvPr>
          <p:cNvCxnSpPr>
            <a:cxnSpLocks/>
          </p:cNvCxnSpPr>
          <p:nvPr/>
        </p:nvCxnSpPr>
        <p:spPr>
          <a:xfrm>
            <a:off x="8128931" y="1297059"/>
            <a:ext cx="2097248" cy="649406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>
            <a:extLst>
              <a:ext uri="{FF2B5EF4-FFF2-40B4-BE49-F238E27FC236}">
                <a16:creationId xmlns:a16="http://schemas.microsoft.com/office/drawing/2014/main" id="{22EE5F8B-D9E1-40EC-813D-F3CDAAFB7EF9}"/>
              </a:ext>
            </a:extLst>
          </p:cNvPr>
          <p:cNvCxnSpPr>
            <a:cxnSpLocks/>
          </p:cNvCxnSpPr>
          <p:nvPr/>
        </p:nvCxnSpPr>
        <p:spPr>
          <a:xfrm>
            <a:off x="8128931" y="2036911"/>
            <a:ext cx="2097248" cy="290293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D658C4AE-033A-4A2E-8BB4-F13AC90452A7}"/>
              </a:ext>
            </a:extLst>
          </p:cNvPr>
          <p:cNvCxnSpPr>
            <a:cxnSpLocks/>
          </p:cNvCxnSpPr>
          <p:nvPr/>
        </p:nvCxnSpPr>
        <p:spPr>
          <a:xfrm flipV="1">
            <a:off x="8128931" y="2707501"/>
            <a:ext cx="2097248" cy="417228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>
            <a:extLst>
              <a:ext uri="{FF2B5EF4-FFF2-40B4-BE49-F238E27FC236}">
                <a16:creationId xmlns:a16="http://schemas.microsoft.com/office/drawing/2014/main" id="{213E2621-CA01-4B58-A6F3-843A312F5153}"/>
              </a:ext>
            </a:extLst>
          </p:cNvPr>
          <p:cNvCxnSpPr>
            <a:cxnSpLocks/>
          </p:cNvCxnSpPr>
          <p:nvPr/>
        </p:nvCxnSpPr>
        <p:spPr>
          <a:xfrm flipV="1">
            <a:off x="8128931" y="2707501"/>
            <a:ext cx="2097248" cy="3218435"/>
          </a:xfrm>
          <a:prstGeom prst="straightConnector1">
            <a:avLst/>
          </a:prstGeom>
          <a:ln w="317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>
            <a:extLst>
              <a:ext uri="{FF2B5EF4-FFF2-40B4-BE49-F238E27FC236}">
                <a16:creationId xmlns:a16="http://schemas.microsoft.com/office/drawing/2014/main" id="{F14741BC-C272-4461-B05F-A698087B6324}"/>
              </a:ext>
            </a:extLst>
          </p:cNvPr>
          <p:cNvCxnSpPr>
            <a:cxnSpLocks/>
          </p:cNvCxnSpPr>
          <p:nvPr/>
        </p:nvCxnSpPr>
        <p:spPr>
          <a:xfrm flipV="1">
            <a:off x="8137408" y="3429000"/>
            <a:ext cx="2088771" cy="997200"/>
          </a:xfrm>
          <a:prstGeom prst="straightConnector1">
            <a:avLst/>
          </a:prstGeom>
          <a:ln w="317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箭头连接符 29">
            <a:extLst>
              <a:ext uri="{FF2B5EF4-FFF2-40B4-BE49-F238E27FC236}">
                <a16:creationId xmlns:a16="http://schemas.microsoft.com/office/drawing/2014/main" id="{8862FA3E-1C47-4D69-B498-7124647E6D11}"/>
              </a:ext>
            </a:extLst>
          </p:cNvPr>
          <p:cNvCxnSpPr>
            <a:cxnSpLocks/>
          </p:cNvCxnSpPr>
          <p:nvPr/>
        </p:nvCxnSpPr>
        <p:spPr>
          <a:xfrm>
            <a:off x="8145885" y="3692097"/>
            <a:ext cx="2088771" cy="141672"/>
          </a:xfrm>
          <a:prstGeom prst="straightConnector1">
            <a:avLst/>
          </a:prstGeom>
          <a:ln w="317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箭头连接符 32">
            <a:extLst>
              <a:ext uri="{FF2B5EF4-FFF2-40B4-BE49-F238E27FC236}">
                <a16:creationId xmlns:a16="http://schemas.microsoft.com/office/drawing/2014/main" id="{CA492352-A72E-4C87-8880-57996BFCD23D}"/>
              </a:ext>
            </a:extLst>
          </p:cNvPr>
          <p:cNvCxnSpPr/>
          <p:nvPr/>
        </p:nvCxnSpPr>
        <p:spPr>
          <a:xfrm>
            <a:off x="8137408" y="553673"/>
            <a:ext cx="2298497" cy="45720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箭头连接符 33">
            <a:extLst>
              <a:ext uri="{FF2B5EF4-FFF2-40B4-BE49-F238E27FC236}">
                <a16:creationId xmlns:a16="http://schemas.microsoft.com/office/drawing/2014/main" id="{1BF3C1E1-408F-4A24-8912-2B92E963A7AA}"/>
              </a:ext>
            </a:extLst>
          </p:cNvPr>
          <p:cNvCxnSpPr>
            <a:cxnSpLocks/>
          </p:cNvCxnSpPr>
          <p:nvPr/>
        </p:nvCxnSpPr>
        <p:spPr>
          <a:xfrm>
            <a:off x="8153137" y="4090642"/>
            <a:ext cx="2073042" cy="121969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箭头连接符 35">
            <a:extLst>
              <a:ext uri="{FF2B5EF4-FFF2-40B4-BE49-F238E27FC236}">
                <a16:creationId xmlns:a16="http://schemas.microsoft.com/office/drawing/2014/main" id="{4FAEA64A-416B-485F-95BD-82D323DBF2F2}"/>
              </a:ext>
            </a:extLst>
          </p:cNvPr>
          <p:cNvCxnSpPr>
            <a:cxnSpLocks/>
          </p:cNvCxnSpPr>
          <p:nvPr/>
        </p:nvCxnSpPr>
        <p:spPr>
          <a:xfrm>
            <a:off x="8128931" y="4822726"/>
            <a:ext cx="2042718" cy="58800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箭头连接符 37">
            <a:extLst>
              <a:ext uri="{FF2B5EF4-FFF2-40B4-BE49-F238E27FC236}">
                <a16:creationId xmlns:a16="http://schemas.microsoft.com/office/drawing/2014/main" id="{DEE926F4-95FE-4BCC-8416-9055FF079AD0}"/>
              </a:ext>
            </a:extLst>
          </p:cNvPr>
          <p:cNvCxnSpPr>
            <a:cxnSpLocks/>
          </p:cNvCxnSpPr>
          <p:nvPr/>
        </p:nvCxnSpPr>
        <p:spPr>
          <a:xfrm>
            <a:off x="8128931" y="5193580"/>
            <a:ext cx="2105725" cy="43430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933BC818-108B-40FF-9151-BA2A63B82C1D}"/>
              </a:ext>
            </a:extLst>
          </p:cNvPr>
          <p:cNvGraphicFramePr>
            <a:graphicFrameLocks noGrp="1"/>
          </p:cNvGraphicFramePr>
          <p:nvPr/>
        </p:nvGraphicFramePr>
        <p:xfrm>
          <a:off x="3748696" y="2892417"/>
          <a:ext cx="2401619" cy="3606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89080">
                  <a:extLst>
                    <a:ext uri="{9D8B030D-6E8A-4147-A177-3AD203B41FA5}">
                      <a16:colId xmlns:a16="http://schemas.microsoft.com/office/drawing/2014/main" val="209202458"/>
                    </a:ext>
                  </a:extLst>
                </a:gridCol>
                <a:gridCol w="1712539">
                  <a:extLst>
                    <a:ext uri="{9D8B030D-6E8A-4147-A177-3AD203B41FA5}">
                      <a16:colId xmlns:a16="http://schemas.microsoft.com/office/drawing/2014/main" val="2579823478"/>
                    </a:ext>
                  </a:extLst>
                </a:gridCol>
              </a:tblGrid>
              <a:tr h="369087"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/>
                        <a:t>有效位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/>
                        <a:t>物理页地址</a:t>
                      </a:r>
                      <a:endParaRPr lang="en-US" altLang="zh-CN" b="1" dirty="0"/>
                    </a:p>
                    <a:p>
                      <a:pPr algn="ctr"/>
                      <a:r>
                        <a:rPr lang="zh-CN" altLang="en-US" b="1" dirty="0"/>
                        <a:t>或者磁盘位置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47492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/>
                        <a:t>1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/>
                        <a:t>PP8</a:t>
                      </a:r>
                      <a:endParaRPr lang="zh-CN" alt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73806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/>
                        <a:t>0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b="1" dirty="0"/>
                        <a:t>磁盘</a:t>
                      </a:r>
                      <a:r>
                        <a:rPr lang="en-US" altLang="zh-CN" b="1" dirty="0"/>
                        <a:t>XXX</a:t>
                      </a:r>
                      <a:r>
                        <a:rPr lang="zh-CN" altLang="en-US" b="1" dirty="0"/>
                        <a:t>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7752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/>
                        <a:t>1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/>
                        <a:t>PP7</a:t>
                      </a:r>
                      <a:endParaRPr lang="zh-CN" alt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86854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/>
                        <a:t>0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b="1" dirty="0"/>
                        <a:t>磁盘</a:t>
                      </a:r>
                      <a:r>
                        <a:rPr lang="en-US" altLang="zh-CN" b="1" dirty="0"/>
                        <a:t>YYY</a:t>
                      </a:r>
                      <a:r>
                        <a:rPr lang="zh-CN" altLang="en-US" b="1" dirty="0"/>
                        <a:t>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43702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/>
                        <a:t>0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b="1" dirty="0"/>
                        <a:t>磁盘</a:t>
                      </a:r>
                      <a:r>
                        <a:rPr lang="en-US" altLang="zh-CN" b="1" dirty="0"/>
                        <a:t>ZZZ</a:t>
                      </a:r>
                      <a:r>
                        <a:rPr lang="zh-CN" altLang="en-US" b="1" dirty="0"/>
                        <a:t>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06638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/>
                        <a:t>0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/>
                        <a:t>null</a:t>
                      </a:r>
                      <a:endParaRPr lang="zh-CN" alt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48059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/>
                        <a:t>1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/>
                        <a:t>PP5</a:t>
                      </a:r>
                      <a:endParaRPr lang="zh-CN" alt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0767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/>
                        <a:t>0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/>
                        <a:t>null</a:t>
                      </a:r>
                      <a:endParaRPr lang="zh-CN" alt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9671030"/>
                  </a:ext>
                </a:extLst>
              </a:tr>
            </a:tbl>
          </a:graphicData>
        </a:graphic>
      </p:graphicFrame>
      <p:sp>
        <p:nvSpPr>
          <p:cNvPr id="2" name="文本框 1">
            <a:extLst>
              <a:ext uri="{FF2B5EF4-FFF2-40B4-BE49-F238E27FC236}">
                <a16:creationId xmlns:a16="http://schemas.microsoft.com/office/drawing/2014/main" id="{3C27DB0E-0B8F-441C-AC35-CF4E093CCCC7}"/>
              </a:ext>
            </a:extLst>
          </p:cNvPr>
          <p:cNvSpPr txBox="1"/>
          <p:nvPr/>
        </p:nvSpPr>
        <p:spPr>
          <a:xfrm>
            <a:off x="258930" y="1230957"/>
            <a:ext cx="364715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/>
              <a:t>运行进程</a:t>
            </a:r>
            <a:r>
              <a:rPr lang="en-US" altLang="zh-CN" b="1" dirty="0"/>
              <a:t>B</a:t>
            </a:r>
            <a:r>
              <a:rPr lang="zh-CN" altLang="en-US" b="1" dirty="0"/>
              <a:t>的</a:t>
            </a:r>
            <a:r>
              <a:rPr lang="en-US" altLang="zh-CN" b="1" dirty="0"/>
              <a:t>CPU</a:t>
            </a:r>
            <a:r>
              <a:rPr lang="zh-CN" altLang="en-US" b="1" dirty="0"/>
              <a:t>：访问</a:t>
            </a:r>
            <a:r>
              <a:rPr lang="en-US" altLang="zh-CN" b="1" dirty="0"/>
              <a:t>VP2</a:t>
            </a:r>
          </a:p>
          <a:p>
            <a:endParaRPr lang="en-US" altLang="zh-CN" b="1" dirty="0"/>
          </a:p>
          <a:p>
            <a:r>
              <a:rPr lang="zh-CN" altLang="en-US" b="1" dirty="0"/>
              <a:t>查表，发现页有效</a:t>
            </a:r>
            <a:endParaRPr lang="en-US" altLang="zh-CN" b="1" dirty="0"/>
          </a:p>
          <a:p>
            <a:endParaRPr lang="en-US" altLang="zh-CN" b="1" dirty="0"/>
          </a:p>
          <a:p>
            <a:r>
              <a:rPr lang="zh-CN" altLang="en-US" b="1" dirty="0"/>
              <a:t>从表中取出物理页地址，进行访问</a:t>
            </a:r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D4B223CE-0140-4A05-B196-2D9C7E4AE7A4}"/>
              </a:ext>
            </a:extLst>
          </p:cNvPr>
          <p:cNvSpPr/>
          <p:nvPr/>
        </p:nvSpPr>
        <p:spPr>
          <a:xfrm>
            <a:off x="3938119" y="4267200"/>
            <a:ext cx="340798" cy="36576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83B501F7-27A5-41C7-A206-DE9EFF6FEE17}"/>
              </a:ext>
            </a:extLst>
          </p:cNvPr>
          <p:cNvSpPr/>
          <p:nvPr/>
        </p:nvSpPr>
        <p:spPr>
          <a:xfrm>
            <a:off x="4805680" y="4267200"/>
            <a:ext cx="921632" cy="36576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B204DB5F-E137-4883-8AC7-89D587CA383A}"/>
              </a:ext>
            </a:extLst>
          </p:cNvPr>
          <p:cNvSpPr txBox="1"/>
          <p:nvPr/>
        </p:nvSpPr>
        <p:spPr>
          <a:xfrm>
            <a:off x="10234656" y="-18521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/>
              <a:t>物理地址空间</a:t>
            </a:r>
            <a:endParaRPr lang="en-US" altLang="zh-CN" b="1" dirty="0"/>
          </a:p>
          <a:p>
            <a:r>
              <a:rPr lang="zh-CN" altLang="en-US" b="1" dirty="0"/>
              <a:t>（</a:t>
            </a:r>
            <a:r>
              <a:rPr lang="en-US" altLang="zh-CN" b="1" dirty="0"/>
              <a:t>DRAM</a:t>
            </a:r>
            <a:r>
              <a:rPr lang="zh-CN" altLang="en-US" b="1" dirty="0"/>
              <a:t>）</a:t>
            </a:r>
          </a:p>
        </p:txBody>
      </p:sp>
      <p:cxnSp>
        <p:nvCxnSpPr>
          <p:cNvPr id="32" name="直接箭头连接符 31">
            <a:extLst>
              <a:ext uri="{FF2B5EF4-FFF2-40B4-BE49-F238E27FC236}">
                <a16:creationId xmlns:a16="http://schemas.microsoft.com/office/drawing/2014/main" id="{117C33EC-CCEB-48AC-9AA3-9EB9509525E5}"/>
              </a:ext>
            </a:extLst>
          </p:cNvPr>
          <p:cNvCxnSpPr/>
          <p:nvPr/>
        </p:nvCxnSpPr>
        <p:spPr>
          <a:xfrm>
            <a:off x="2984360" y="4426200"/>
            <a:ext cx="764336" cy="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矩形 38">
            <a:extLst>
              <a:ext uri="{FF2B5EF4-FFF2-40B4-BE49-F238E27FC236}">
                <a16:creationId xmlns:a16="http://schemas.microsoft.com/office/drawing/2014/main" id="{232B47CD-2A30-497E-8306-A3FF24B69270}"/>
              </a:ext>
            </a:extLst>
          </p:cNvPr>
          <p:cNvSpPr/>
          <p:nvPr/>
        </p:nvSpPr>
        <p:spPr>
          <a:xfrm>
            <a:off x="10558670" y="3246120"/>
            <a:ext cx="921632" cy="36576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6175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3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文本框 28">
            <a:extLst>
              <a:ext uri="{FF2B5EF4-FFF2-40B4-BE49-F238E27FC236}">
                <a16:creationId xmlns:a16="http://schemas.microsoft.com/office/drawing/2014/main" id="{F5389648-DE60-46D9-B07D-852437A3CD34}"/>
              </a:ext>
            </a:extLst>
          </p:cNvPr>
          <p:cNvSpPr txBox="1"/>
          <p:nvPr/>
        </p:nvSpPr>
        <p:spPr>
          <a:xfrm>
            <a:off x="279057" y="1079195"/>
            <a:ext cx="353370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运行进程</a:t>
            </a:r>
            <a:r>
              <a:rPr lang="en-US" altLang="zh-CN" b="1" dirty="0"/>
              <a:t>B</a:t>
            </a:r>
            <a:r>
              <a:rPr lang="zh-CN" altLang="en-US" b="1" dirty="0"/>
              <a:t>的</a:t>
            </a:r>
            <a:r>
              <a:rPr lang="en-US" altLang="zh-CN" b="1" dirty="0"/>
              <a:t>CPU</a:t>
            </a:r>
            <a:r>
              <a:rPr lang="zh-CN" altLang="en-US" b="1" dirty="0"/>
              <a:t>：访问</a:t>
            </a:r>
            <a:r>
              <a:rPr lang="en-US" altLang="zh-CN" b="1" dirty="0"/>
              <a:t>VP1</a:t>
            </a:r>
          </a:p>
          <a:p>
            <a:endParaRPr lang="en-US" altLang="zh-CN" b="1" dirty="0"/>
          </a:p>
          <a:p>
            <a:r>
              <a:rPr lang="zh-CN" altLang="en-US" b="1" dirty="0"/>
              <a:t>查表，发现页无效</a:t>
            </a:r>
            <a:endParaRPr lang="en-US" altLang="zh-CN" b="1" dirty="0"/>
          </a:p>
          <a:p>
            <a:endParaRPr lang="en-US" altLang="zh-CN" b="1" dirty="0"/>
          </a:p>
          <a:p>
            <a:r>
              <a:rPr lang="zh-CN" altLang="en-US" b="1" dirty="0">
                <a:solidFill>
                  <a:schemeClr val="accent4">
                    <a:lumMod val="75000"/>
                  </a:schemeClr>
                </a:solidFill>
              </a:rPr>
              <a:t>触发缺页故障</a:t>
            </a:r>
            <a:endParaRPr lang="en-US" altLang="zh-CN" b="1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en-US" altLang="zh-CN" b="1" dirty="0"/>
          </a:p>
          <a:p>
            <a:r>
              <a:rPr lang="zh-CN" altLang="en-US" b="1" dirty="0"/>
              <a:t>页在磁盘里，尝试调入</a:t>
            </a:r>
            <a:endParaRPr lang="en-US" altLang="zh-CN" b="1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A3BA9F3-7394-4BC0-BC98-4FAB5357837F}"/>
              </a:ext>
            </a:extLst>
          </p:cNvPr>
          <p:cNvSpPr txBox="1"/>
          <p:nvPr/>
        </p:nvSpPr>
        <p:spPr>
          <a:xfrm>
            <a:off x="258930" y="393101"/>
            <a:ext cx="4690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8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缺页（</a:t>
            </a:r>
            <a:r>
              <a:rPr lang="en-US" altLang="zh-CN" sz="28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r>
              <a:rPr lang="zh-CN" altLang="en-US" sz="28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）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aphicFrame>
        <p:nvGraphicFramePr>
          <p:cNvPr id="3" name="表格 4">
            <a:extLst>
              <a:ext uri="{FF2B5EF4-FFF2-40B4-BE49-F238E27FC236}">
                <a16:creationId xmlns:a16="http://schemas.microsoft.com/office/drawing/2014/main" id="{B7997FA9-FCE0-4F95-A725-4E6B33928DDD}"/>
              </a:ext>
            </a:extLst>
          </p:cNvPr>
          <p:cNvGraphicFramePr>
            <a:graphicFrameLocks noGrp="1"/>
          </p:cNvGraphicFramePr>
          <p:nvPr/>
        </p:nvGraphicFramePr>
        <p:xfrm>
          <a:off x="6209718" y="399424"/>
          <a:ext cx="1919213" cy="29260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919213">
                  <a:extLst>
                    <a:ext uri="{9D8B030D-6E8A-4147-A177-3AD203B41FA5}">
                      <a16:colId xmlns:a16="http://schemas.microsoft.com/office/drawing/2014/main" val="2477247681"/>
                    </a:ext>
                  </a:extLst>
                </a:gridCol>
              </a:tblGrid>
              <a:tr h="251278">
                <a:tc>
                  <a:txBody>
                    <a:bodyPr/>
                    <a:lstStyle/>
                    <a:p>
                      <a:r>
                        <a:rPr lang="en-US" altLang="zh-CN" b="1" dirty="0"/>
                        <a:t>VP0</a:t>
                      </a:r>
                      <a:r>
                        <a:rPr lang="zh-CN" altLang="en-US" b="1" dirty="0"/>
                        <a:t>：未缓存的</a:t>
                      </a:r>
                    </a:p>
                  </a:txBody>
                  <a:tcPr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8210207"/>
                  </a:ext>
                </a:extLst>
              </a:tr>
              <a:tr h="2512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>
                          <a:solidFill>
                            <a:srgbClr val="0070C0"/>
                          </a:solidFill>
                        </a:rPr>
                        <a:t>VP1</a:t>
                      </a:r>
                      <a:r>
                        <a:rPr lang="zh-CN" altLang="en-US" b="1" dirty="0">
                          <a:solidFill>
                            <a:srgbClr val="0070C0"/>
                          </a:solidFill>
                        </a:rPr>
                        <a:t>：已缓存的</a:t>
                      </a:r>
                    </a:p>
                  </a:txBody>
                  <a:tcPr>
                    <a:solidFill>
                      <a:schemeClr val="accent1">
                        <a:tint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138942"/>
                  </a:ext>
                </a:extLst>
              </a:tr>
              <a:tr h="2512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>
                          <a:solidFill>
                            <a:srgbClr val="0070C0"/>
                          </a:solidFill>
                        </a:rPr>
                        <a:t>VP2</a:t>
                      </a:r>
                      <a:r>
                        <a:rPr lang="zh-CN" altLang="en-US" b="1" dirty="0">
                          <a:solidFill>
                            <a:srgbClr val="0070C0"/>
                          </a:solidFill>
                        </a:rPr>
                        <a:t>：已缓存的</a:t>
                      </a:r>
                    </a:p>
                  </a:txBody>
                  <a:tcPr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2234533"/>
                  </a:ext>
                </a:extLst>
              </a:tr>
              <a:tr h="2512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VP3</a:t>
                      </a:r>
                      <a:r>
                        <a:rPr lang="zh-CN" altLang="en-US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：未分配的</a:t>
                      </a:r>
                    </a:p>
                  </a:txBody>
                  <a:tcPr>
                    <a:solidFill>
                      <a:schemeClr val="accent1">
                        <a:tint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9380086"/>
                  </a:ext>
                </a:extLst>
              </a:tr>
              <a:tr h="2512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>
                          <a:solidFill>
                            <a:srgbClr val="0070C0"/>
                          </a:solidFill>
                        </a:rPr>
                        <a:t>VP4</a:t>
                      </a:r>
                      <a:r>
                        <a:rPr lang="zh-CN" altLang="en-US" b="1" dirty="0">
                          <a:solidFill>
                            <a:srgbClr val="0070C0"/>
                          </a:solidFill>
                        </a:rPr>
                        <a:t>：已缓存的</a:t>
                      </a:r>
                    </a:p>
                  </a:txBody>
                  <a:tcPr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1773083"/>
                  </a:ext>
                </a:extLst>
              </a:tr>
              <a:tr h="2512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VP5</a:t>
                      </a:r>
                      <a:r>
                        <a:rPr lang="zh-CN" altLang="en-US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：未分配的</a:t>
                      </a:r>
                    </a:p>
                  </a:txBody>
                  <a:tcPr>
                    <a:solidFill>
                      <a:schemeClr val="accent1">
                        <a:tint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610678"/>
                  </a:ext>
                </a:extLst>
              </a:tr>
              <a:tr h="2512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/>
                        <a:t>VP6</a:t>
                      </a:r>
                      <a:r>
                        <a:rPr lang="zh-CN" altLang="en-US" b="1" dirty="0"/>
                        <a:t>：未缓存的</a:t>
                      </a:r>
                    </a:p>
                  </a:txBody>
                  <a:tcPr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2861681"/>
                  </a:ext>
                </a:extLst>
              </a:tr>
              <a:tr h="2512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>
                          <a:solidFill>
                            <a:srgbClr val="0070C0"/>
                          </a:solidFill>
                        </a:rPr>
                        <a:t>VP7</a:t>
                      </a:r>
                      <a:r>
                        <a:rPr lang="zh-CN" altLang="en-US" b="1" dirty="0">
                          <a:solidFill>
                            <a:srgbClr val="0070C0"/>
                          </a:solidFill>
                        </a:rPr>
                        <a:t>：已缓存的</a:t>
                      </a:r>
                    </a:p>
                  </a:txBody>
                  <a:tcPr>
                    <a:solidFill>
                      <a:schemeClr val="accent1">
                        <a:tint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6595857"/>
                  </a:ext>
                </a:extLst>
              </a:tr>
            </a:tbl>
          </a:graphicData>
        </a:graphic>
      </p:graphicFrame>
      <p:graphicFrame>
        <p:nvGraphicFramePr>
          <p:cNvPr id="5" name="表格 5">
            <a:extLst>
              <a:ext uri="{FF2B5EF4-FFF2-40B4-BE49-F238E27FC236}">
                <a16:creationId xmlns:a16="http://schemas.microsoft.com/office/drawing/2014/main" id="{C05CF853-68DA-4001-A7EB-04B25B6C8EF9}"/>
              </a:ext>
            </a:extLst>
          </p:cNvPr>
          <p:cNvGraphicFramePr>
            <a:graphicFrameLocks noGrp="1"/>
          </p:cNvGraphicFramePr>
          <p:nvPr/>
        </p:nvGraphicFramePr>
        <p:xfrm>
          <a:off x="6209719" y="3532497"/>
          <a:ext cx="1919212" cy="296672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919212">
                  <a:extLst>
                    <a:ext uri="{9D8B030D-6E8A-4147-A177-3AD203B41FA5}">
                      <a16:colId xmlns:a16="http://schemas.microsoft.com/office/drawing/2014/main" val="11352134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VP0</a:t>
                      </a:r>
                      <a:r>
                        <a:rPr lang="zh-CN" altLang="en-US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：已缓存的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4964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/>
                        <a:t>VP1</a:t>
                      </a:r>
                      <a:r>
                        <a:rPr lang="zh-CN" altLang="en-US" b="1" dirty="0"/>
                        <a:t>：未缓存的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71681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VP2</a:t>
                      </a:r>
                      <a:r>
                        <a:rPr lang="zh-CN" altLang="en-US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：已缓存的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13048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/>
                        <a:t>VP3</a:t>
                      </a:r>
                      <a:r>
                        <a:rPr lang="zh-CN" altLang="en-US" b="1" dirty="0"/>
                        <a:t>：未缓存的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9255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/>
                        <a:t>VP4</a:t>
                      </a:r>
                      <a:r>
                        <a:rPr lang="zh-CN" altLang="en-US" b="1" dirty="0"/>
                        <a:t>：未缓存的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51630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VP5</a:t>
                      </a:r>
                      <a:r>
                        <a:rPr lang="zh-CN" altLang="en-US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：未分配的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30017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VP6</a:t>
                      </a:r>
                      <a:r>
                        <a:rPr lang="zh-CN" altLang="en-US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：已缓存的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84595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VP7</a:t>
                      </a:r>
                      <a:r>
                        <a:rPr lang="zh-CN" altLang="en-US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：未分配的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2150293"/>
                  </a:ext>
                </a:extLst>
              </a:tr>
            </a:tbl>
          </a:graphicData>
        </a:graphic>
      </p:graphicFrame>
      <p:graphicFrame>
        <p:nvGraphicFramePr>
          <p:cNvPr id="7" name="表格 7">
            <a:extLst>
              <a:ext uri="{FF2B5EF4-FFF2-40B4-BE49-F238E27FC236}">
                <a16:creationId xmlns:a16="http://schemas.microsoft.com/office/drawing/2014/main" id="{5CF5812B-5E3D-4D83-9D7C-A89E62D41132}"/>
              </a:ext>
            </a:extLst>
          </p:cNvPr>
          <p:cNvGraphicFramePr>
            <a:graphicFrameLocks noGrp="1"/>
          </p:cNvGraphicFramePr>
          <p:nvPr/>
        </p:nvGraphicFramePr>
        <p:xfrm>
          <a:off x="10226179" y="661764"/>
          <a:ext cx="1560352" cy="370840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560352">
                  <a:extLst>
                    <a:ext uri="{9D8B030D-6E8A-4147-A177-3AD203B41FA5}">
                      <a16:colId xmlns:a16="http://schemas.microsoft.com/office/drawing/2014/main" val="26506934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PP0</a:t>
                      </a:r>
                      <a:endParaRPr lang="zh-CN" altLang="en-US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1069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/>
                        <a:t>PP1</a:t>
                      </a:r>
                      <a:endParaRPr lang="zh-CN" alt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1017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PP2</a:t>
                      </a:r>
                      <a:endParaRPr lang="zh-CN" altLang="en-US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77061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/>
                        <a:t>PP3</a:t>
                      </a:r>
                      <a:endParaRPr lang="zh-CN" alt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962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/>
                        <a:t>PP4</a:t>
                      </a:r>
                      <a:endParaRPr lang="zh-CN" alt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89884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/>
                        <a:t>PP5</a:t>
                      </a:r>
                      <a:endParaRPr lang="zh-CN" alt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83949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PP6</a:t>
                      </a:r>
                      <a:endParaRPr lang="zh-CN" altLang="en-US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49155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/>
                        <a:t>PP7</a:t>
                      </a:r>
                      <a:endParaRPr lang="zh-CN" alt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16194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/>
                        <a:t>PP8</a:t>
                      </a:r>
                      <a:endParaRPr lang="zh-CN" alt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4299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PP9</a:t>
                      </a:r>
                      <a:endParaRPr lang="zh-CN" altLang="en-US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6489759"/>
                  </a:ext>
                </a:extLst>
              </a:tr>
            </a:tbl>
          </a:graphicData>
        </a:graphic>
      </p:graphicFrame>
      <p:sp>
        <p:nvSpPr>
          <p:cNvPr id="8" name="椭圆 7">
            <a:extLst>
              <a:ext uri="{FF2B5EF4-FFF2-40B4-BE49-F238E27FC236}">
                <a16:creationId xmlns:a16="http://schemas.microsoft.com/office/drawing/2014/main" id="{8CD49914-2361-4F90-BA41-04165623C26E}"/>
              </a:ext>
            </a:extLst>
          </p:cNvPr>
          <p:cNvSpPr/>
          <p:nvPr/>
        </p:nvSpPr>
        <p:spPr>
          <a:xfrm>
            <a:off x="10171650" y="5030535"/>
            <a:ext cx="1669409" cy="478173"/>
          </a:xfrm>
          <a:prstGeom prst="ellipse">
            <a:avLst/>
          </a:prstGeom>
          <a:ln w="44450"/>
          <a:scene3d>
            <a:camera prst="perspectiveRelaxedModerately"/>
            <a:lightRig rig="threePt" dir="t"/>
          </a:scene3d>
          <a:sp3d>
            <a:bevelT h="15240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03A92752-D586-403C-A468-A7355299BD03}"/>
              </a:ext>
            </a:extLst>
          </p:cNvPr>
          <p:cNvSpPr txBox="1"/>
          <p:nvPr/>
        </p:nvSpPr>
        <p:spPr>
          <a:xfrm>
            <a:off x="6209719" y="1442"/>
            <a:ext cx="2417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/>
              <a:t>进程</a:t>
            </a:r>
            <a:r>
              <a:rPr lang="en-US" altLang="zh-CN" b="1" dirty="0"/>
              <a:t>A</a:t>
            </a:r>
            <a:r>
              <a:rPr lang="zh-CN" altLang="en-US" b="1" dirty="0"/>
              <a:t>的虚拟地址空间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183075AD-15F5-4DDD-A5A5-0B7613530F17}"/>
              </a:ext>
            </a:extLst>
          </p:cNvPr>
          <p:cNvSpPr txBox="1"/>
          <p:nvPr/>
        </p:nvSpPr>
        <p:spPr>
          <a:xfrm>
            <a:off x="6209719" y="6480138"/>
            <a:ext cx="2401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/>
              <a:t>进程</a:t>
            </a:r>
            <a:r>
              <a:rPr lang="en-US" altLang="zh-CN" b="1" dirty="0"/>
              <a:t>B</a:t>
            </a:r>
            <a:r>
              <a:rPr lang="zh-CN" altLang="en-US" b="1" dirty="0"/>
              <a:t>的虚拟地址空间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A3A4BC26-1680-4AC9-9ADA-BF44B272216A}"/>
              </a:ext>
            </a:extLst>
          </p:cNvPr>
          <p:cNvSpPr txBox="1"/>
          <p:nvPr/>
        </p:nvSpPr>
        <p:spPr>
          <a:xfrm>
            <a:off x="10703226" y="5508708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disk</a:t>
            </a:r>
            <a:endParaRPr lang="zh-CN" altLang="en-US" b="1" dirty="0"/>
          </a:p>
        </p:txBody>
      </p: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D210A410-AC98-4EEA-B237-59C094B6B960}"/>
              </a:ext>
            </a:extLst>
          </p:cNvPr>
          <p:cNvCxnSpPr>
            <a:cxnSpLocks/>
          </p:cNvCxnSpPr>
          <p:nvPr/>
        </p:nvCxnSpPr>
        <p:spPr>
          <a:xfrm>
            <a:off x="8128931" y="916321"/>
            <a:ext cx="2097248" cy="268667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7DBE0F67-D316-4160-BDBF-F2C21157B5C6}"/>
              </a:ext>
            </a:extLst>
          </p:cNvPr>
          <p:cNvCxnSpPr>
            <a:cxnSpLocks/>
          </p:cNvCxnSpPr>
          <p:nvPr/>
        </p:nvCxnSpPr>
        <p:spPr>
          <a:xfrm>
            <a:off x="8128931" y="1297059"/>
            <a:ext cx="2097248" cy="649406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>
            <a:extLst>
              <a:ext uri="{FF2B5EF4-FFF2-40B4-BE49-F238E27FC236}">
                <a16:creationId xmlns:a16="http://schemas.microsoft.com/office/drawing/2014/main" id="{22EE5F8B-D9E1-40EC-813D-F3CDAAFB7EF9}"/>
              </a:ext>
            </a:extLst>
          </p:cNvPr>
          <p:cNvCxnSpPr>
            <a:cxnSpLocks/>
          </p:cNvCxnSpPr>
          <p:nvPr/>
        </p:nvCxnSpPr>
        <p:spPr>
          <a:xfrm>
            <a:off x="8128931" y="2036911"/>
            <a:ext cx="2097248" cy="290293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D658C4AE-033A-4A2E-8BB4-F13AC90452A7}"/>
              </a:ext>
            </a:extLst>
          </p:cNvPr>
          <p:cNvCxnSpPr>
            <a:cxnSpLocks/>
          </p:cNvCxnSpPr>
          <p:nvPr/>
        </p:nvCxnSpPr>
        <p:spPr>
          <a:xfrm flipV="1">
            <a:off x="8128931" y="2707501"/>
            <a:ext cx="2097248" cy="417228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>
            <a:extLst>
              <a:ext uri="{FF2B5EF4-FFF2-40B4-BE49-F238E27FC236}">
                <a16:creationId xmlns:a16="http://schemas.microsoft.com/office/drawing/2014/main" id="{213E2621-CA01-4B58-A6F3-843A312F5153}"/>
              </a:ext>
            </a:extLst>
          </p:cNvPr>
          <p:cNvCxnSpPr>
            <a:cxnSpLocks/>
          </p:cNvCxnSpPr>
          <p:nvPr/>
        </p:nvCxnSpPr>
        <p:spPr>
          <a:xfrm flipV="1">
            <a:off x="8128931" y="2707501"/>
            <a:ext cx="2097248" cy="3218435"/>
          </a:xfrm>
          <a:prstGeom prst="straightConnector1">
            <a:avLst/>
          </a:prstGeom>
          <a:ln w="317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>
            <a:extLst>
              <a:ext uri="{FF2B5EF4-FFF2-40B4-BE49-F238E27FC236}">
                <a16:creationId xmlns:a16="http://schemas.microsoft.com/office/drawing/2014/main" id="{F14741BC-C272-4461-B05F-A698087B6324}"/>
              </a:ext>
            </a:extLst>
          </p:cNvPr>
          <p:cNvCxnSpPr>
            <a:cxnSpLocks/>
          </p:cNvCxnSpPr>
          <p:nvPr/>
        </p:nvCxnSpPr>
        <p:spPr>
          <a:xfrm flipV="1">
            <a:off x="8137408" y="3429000"/>
            <a:ext cx="2088771" cy="997200"/>
          </a:xfrm>
          <a:prstGeom prst="straightConnector1">
            <a:avLst/>
          </a:prstGeom>
          <a:ln w="317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箭头连接符 29">
            <a:extLst>
              <a:ext uri="{FF2B5EF4-FFF2-40B4-BE49-F238E27FC236}">
                <a16:creationId xmlns:a16="http://schemas.microsoft.com/office/drawing/2014/main" id="{8862FA3E-1C47-4D69-B498-7124647E6D11}"/>
              </a:ext>
            </a:extLst>
          </p:cNvPr>
          <p:cNvCxnSpPr>
            <a:cxnSpLocks/>
          </p:cNvCxnSpPr>
          <p:nvPr/>
        </p:nvCxnSpPr>
        <p:spPr>
          <a:xfrm>
            <a:off x="8145885" y="3692097"/>
            <a:ext cx="2088771" cy="141672"/>
          </a:xfrm>
          <a:prstGeom prst="straightConnector1">
            <a:avLst/>
          </a:prstGeom>
          <a:ln w="317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箭头连接符 32">
            <a:extLst>
              <a:ext uri="{FF2B5EF4-FFF2-40B4-BE49-F238E27FC236}">
                <a16:creationId xmlns:a16="http://schemas.microsoft.com/office/drawing/2014/main" id="{CA492352-A72E-4C87-8880-57996BFCD23D}"/>
              </a:ext>
            </a:extLst>
          </p:cNvPr>
          <p:cNvCxnSpPr/>
          <p:nvPr/>
        </p:nvCxnSpPr>
        <p:spPr>
          <a:xfrm>
            <a:off x="8137408" y="553673"/>
            <a:ext cx="2298497" cy="45720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箭头连接符 33">
            <a:extLst>
              <a:ext uri="{FF2B5EF4-FFF2-40B4-BE49-F238E27FC236}">
                <a16:creationId xmlns:a16="http://schemas.microsoft.com/office/drawing/2014/main" id="{1BF3C1E1-408F-4A24-8912-2B92E963A7AA}"/>
              </a:ext>
            </a:extLst>
          </p:cNvPr>
          <p:cNvCxnSpPr>
            <a:cxnSpLocks/>
          </p:cNvCxnSpPr>
          <p:nvPr/>
        </p:nvCxnSpPr>
        <p:spPr>
          <a:xfrm>
            <a:off x="8153137" y="4090642"/>
            <a:ext cx="2073042" cy="121969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箭头连接符 35">
            <a:extLst>
              <a:ext uri="{FF2B5EF4-FFF2-40B4-BE49-F238E27FC236}">
                <a16:creationId xmlns:a16="http://schemas.microsoft.com/office/drawing/2014/main" id="{4FAEA64A-416B-485F-95BD-82D323DBF2F2}"/>
              </a:ext>
            </a:extLst>
          </p:cNvPr>
          <p:cNvCxnSpPr>
            <a:cxnSpLocks/>
          </p:cNvCxnSpPr>
          <p:nvPr/>
        </p:nvCxnSpPr>
        <p:spPr>
          <a:xfrm>
            <a:off x="8128931" y="4822726"/>
            <a:ext cx="2042718" cy="58800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箭头连接符 37">
            <a:extLst>
              <a:ext uri="{FF2B5EF4-FFF2-40B4-BE49-F238E27FC236}">
                <a16:creationId xmlns:a16="http://schemas.microsoft.com/office/drawing/2014/main" id="{DEE926F4-95FE-4BCC-8416-9055FF079AD0}"/>
              </a:ext>
            </a:extLst>
          </p:cNvPr>
          <p:cNvCxnSpPr>
            <a:cxnSpLocks/>
          </p:cNvCxnSpPr>
          <p:nvPr/>
        </p:nvCxnSpPr>
        <p:spPr>
          <a:xfrm>
            <a:off x="8128931" y="5193580"/>
            <a:ext cx="2105725" cy="43430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933BC818-108B-40FF-9151-BA2A63B82C1D}"/>
              </a:ext>
            </a:extLst>
          </p:cNvPr>
          <p:cNvGraphicFramePr>
            <a:graphicFrameLocks noGrp="1"/>
          </p:cNvGraphicFramePr>
          <p:nvPr/>
        </p:nvGraphicFramePr>
        <p:xfrm>
          <a:off x="3748696" y="2892417"/>
          <a:ext cx="2401619" cy="3606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89080">
                  <a:extLst>
                    <a:ext uri="{9D8B030D-6E8A-4147-A177-3AD203B41FA5}">
                      <a16:colId xmlns:a16="http://schemas.microsoft.com/office/drawing/2014/main" val="209202458"/>
                    </a:ext>
                  </a:extLst>
                </a:gridCol>
                <a:gridCol w="1712539">
                  <a:extLst>
                    <a:ext uri="{9D8B030D-6E8A-4147-A177-3AD203B41FA5}">
                      <a16:colId xmlns:a16="http://schemas.microsoft.com/office/drawing/2014/main" val="2579823478"/>
                    </a:ext>
                  </a:extLst>
                </a:gridCol>
              </a:tblGrid>
              <a:tr h="369087"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/>
                        <a:t>有效位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/>
                        <a:t>物理页地址</a:t>
                      </a:r>
                      <a:endParaRPr lang="en-US" altLang="zh-CN" b="1" dirty="0"/>
                    </a:p>
                    <a:p>
                      <a:pPr algn="ctr"/>
                      <a:r>
                        <a:rPr lang="zh-CN" altLang="en-US" b="1" dirty="0"/>
                        <a:t>或者磁盘位置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47492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/>
                        <a:t>1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/>
                        <a:t>PP8</a:t>
                      </a:r>
                      <a:endParaRPr lang="zh-CN" alt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73806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/>
                        <a:t>0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b="1" dirty="0"/>
                        <a:t>磁盘</a:t>
                      </a:r>
                      <a:r>
                        <a:rPr lang="en-US" altLang="zh-CN" b="1" dirty="0"/>
                        <a:t>XXX</a:t>
                      </a:r>
                      <a:r>
                        <a:rPr lang="zh-CN" altLang="en-US" b="1" dirty="0"/>
                        <a:t>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7752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/>
                        <a:t>1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/>
                        <a:t>PP7</a:t>
                      </a:r>
                      <a:endParaRPr lang="zh-CN" alt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86854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/>
                        <a:t>0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b="1" dirty="0"/>
                        <a:t>磁盘</a:t>
                      </a:r>
                      <a:r>
                        <a:rPr lang="en-US" altLang="zh-CN" b="1" dirty="0"/>
                        <a:t>YYY</a:t>
                      </a:r>
                      <a:r>
                        <a:rPr lang="zh-CN" altLang="en-US" b="1" dirty="0"/>
                        <a:t>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43702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/>
                        <a:t>0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b="1" dirty="0"/>
                        <a:t>磁盘</a:t>
                      </a:r>
                      <a:r>
                        <a:rPr lang="en-US" altLang="zh-CN" b="1" dirty="0"/>
                        <a:t>ZZZ</a:t>
                      </a:r>
                      <a:r>
                        <a:rPr lang="zh-CN" altLang="en-US" b="1" dirty="0"/>
                        <a:t>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06638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/>
                        <a:t>0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/>
                        <a:t>null</a:t>
                      </a:r>
                      <a:endParaRPr lang="zh-CN" alt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48059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/>
                        <a:t>1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/>
                        <a:t>PP5</a:t>
                      </a:r>
                      <a:endParaRPr lang="zh-CN" alt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0767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/>
                        <a:t>0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/>
                        <a:t>null</a:t>
                      </a:r>
                      <a:endParaRPr lang="zh-CN" alt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9671030"/>
                  </a:ext>
                </a:extLst>
              </a:tr>
            </a:tbl>
          </a:graphicData>
        </a:graphic>
      </p:graphicFrame>
      <p:sp>
        <p:nvSpPr>
          <p:cNvPr id="37" name="文本框 36">
            <a:extLst>
              <a:ext uri="{FF2B5EF4-FFF2-40B4-BE49-F238E27FC236}">
                <a16:creationId xmlns:a16="http://schemas.microsoft.com/office/drawing/2014/main" id="{B204DB5F-E137-4883-8AC7-89D587CA383A}"/>
              </a:ext>
            </a:extLst>
          </p:cNvPr>
          <p:cNvSpPr txBox="1"/>
          <p:nvPr/>
        </p:nvSpPr>
        <p:spPr>
          <a:xfrm>
            <a:off x="10234656" y="-18521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/>
              <a:t>物理地址空间</a:t>
            </a:r>
            <a:endParaRPr lang="en-US" altLang="zh-CN" b="1" dirty="0"/>
          </a:p>
          <a:p>
            <a:r>
              <a:rPr lang="zh-CN" altLang="en-US" b="1" dirty="0"/>
              <a:t>（</a:t>
            </a:r>
            <a:r>
              <a:rPr lang="en-US" altLang="zh-CN" b="1" dirty="0"/>
              <a:t>DRAM</a:t>
            </a:r>
            <a:r>
              <a:rPr lang="zh-CN" altLang="en-US" b="1" dirty="0"/>
              <a:t>）</a:t>
            </a:r>
          </a:p>
        </p:txBody>
      </p:sp>
      <p:sp>
        <p:nvSpPr>
          <p:cNvPr id="31" name="椭圆 30">
            <a:extLst>
              <a:ext uri="{FF2B5EF4-FFF2-40B4-BE49-F238E27FC236}">
                <a16:creationId xmlns:a16="http://schemas.microsoft.com/office/drawing/2014/main" id="{DA6945A6-FF77-4881-B39A-33EA4BCA6EF3}"/>
              </a:ext>
            </a:extLst>
          </p:cNvPr>
          <p:cNvSpPr/>
          <p:nvPr/>
        </p:nvSpPr>
        <p:spPr>
          <a:xfrm>
            <a:off x="3942033" y="3917440"/>
            <a:ext cx="340798" cy="36576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DA6FFDF5-EEB2-48FB-A8C9-CAA7CE7A421C}"/>
              </a:ext>
            </a:extLst>
          </p:cNvPr>
          <p:cNvSpPr/>
          <p:nvPr/>
        </p:nvSpPr>
        <p:spPr>
          <a:xfrm>
            <a:off x="4708187" y="3907762"/>
            <a:ext cx="1184867" cy="36576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5" name="直接箭头连接符 34">
            <a:extLst>
              <a:ext uri="{FF2B5EF4-FFF2-40B4-BE49-F238E27FC236}">
                <a16:creationId xmlns:a16="http://schemas.microsoft.com/office/drawing/2014/main" id="{F48BBC1D-3D4B-4E46-B013-3E49AD9C0197}"/>
              </a:ext>
            </a:extLst>
          </p:cNvPr>
          <p:cNvCxnSpPr/>
          <p:nvPr/>
        </p:nvCxnSpPr>
        <p:spPr>
          <a:xfrm>
            <a:off x="2984360" y="4100485"/>
            <a:ext cx="764336" cy="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7967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1631</TotalTime>
  <Words>4135</Words>
  <Application>Microsoft Office PowerPoint</Application>
  <PresentationFormat>宽屏</PresentationFormat>
  <Paragraphs>904</Paragraphs>
  <Slides>55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55</vt:i4>
      </vt:variant>
    </vt:vector>
  </HeadingPairs>
  <TitlesOfParts>
    <vt:vector size="62" baseType="lpstr">
      <vt:lpstr>等线</vt:lpstr>
      <vt:lpstr>等线 Light</vt:lpstr>
      <vt:lpstr>微软雅黑</vt:lpstr>
      <vt:lpstr>Arial</vt:lpstr>
      <vt:lpstr>Consolas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练习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练习</vt:lpstr>
      <vt:lpstr>练习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Ma Wenhan</cp:lastModifiedBy>
  <cp:revision>3</cp:revision>
  <dcterms:created xsi:type="dcterms:W3CDTF">2021-10-09T01:37:22Z</dcterms:created>
  <dcterms:modified xsi:type="dcterms:W3CDTF">2023-12-06T04:24:03Z</dcterms:modified>
</cp:coreProperties>
</file>