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66" r:id="rId12"/>
    <p:sldId id="267" r:id="rId13"/>
    <p:sldId id="268" r:id="rId14"/>
    <p:sldId id="292" r:id="rId15"/>
    <p:sldId id="293" r:id="rId16"/>
    <p:sldId id="256" r:id="rId17"/>
    <p:sldId id="257" r:id="rId18"/>
    <p:sldId id="258" r:id="rId19"/>
    <p:sldId id="259" r:id="rId20"/>
    <p:sldId id="260" r:id="rId21"/>
    <p:sldId id="262" r:id="rId22"/>
    <p:sldId id="261" r:id="rId23"/>
    <p:sldId id="263" r:id="rId24"/>
    <p:sldId id="264" r:id="rId25"/>
    <p:sldId id="265" r:id="rId26"/>
    <p:sldId id="271" r:id="rId27"/>
    <p:sldId id="272" r:id="rId28"/>
    <p:sldId id="273" r:id="rId29"/>
    <p:sldId id="274" r:id="rId30"/>
    <p:sldId id="275" r:id="rId31"/>
    <p:sldId id="279" r:id="rId32"/>
    <p:sldId id="280" r:id="rId33"/>
    <p:sldId id="281" r:id="rId34"/>
    <p:sldId id="276" r:id="rId35"/>
    <p:sldId id="277" r:id="rId36"/>
    <p:sldId id="278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43" y="4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E1EA1F-EEDD-41AB-BAD9-A9FBA4B03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88EE66-731A-4038-845C-5600EFC21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CD858F-E860-450A-BE71-EDE08FDD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AE8B-6C54-42C0-A1EF-32983CC2111E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648354-91AC-4236-BA34-2CF8B5D8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D0C85C-40F4-430A-9062-114FFF95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1113-7D00-4C53-B74C-2C077EE75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24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01209-7C4A-4187-9457-6FD39340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75F34B-FAF5-4290-A90B-F825D7326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81806-7AEC-44D7-A1F3-92C41C20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AE8B-6C54-42C0-A1EF-32983CC2111E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E6512C-6093-4B90-A213-0CBCF918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787BDB-E8B9-4EB7-BFCF-1938E0BC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1113-7D00-4C53-B74C-2C077EE75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02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987FCCC-DAEE-4BE6-A0CB-498477A4A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726478-69A1-4EB5-B668-5D750D093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58A568-B564-4168-902F-347AADD6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AE8B-6C54-42C0-A1EF-32983CC2111E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7CEEA7-49E8-490E-ABF9-B3831058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463D32-B065-464F-B9D6-258B7669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1113-7D00-4C53-B74C-2C077EE75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89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9F5402-BE19-41FB-ABF6-E709A535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111300-BDDB-430D-B361-D32753E96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31D0E6-4731-4BFA-AB66-649AE34B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AE8B-6C54-42C0-A1EF-32983CC2111E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A1E40C-23EB-4D78-9979-CE0E859D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9123BA-ECB8-46AD-85E6-BE46BAEA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1113-7D00-4C53-B74C-2C077EE75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04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51A801-B921-48F3-A986-DCEA12A7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731E33-B798-4BD7-88B7-5A1B451D8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19D66-5AA0-4706-9DDA-921E0A4D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AE8B-6C54-42C0-A1EF-32983CC2111E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3794F4-1797-428E-85B4-3D3C9D72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CD50B3-E53A-4502-9564-ADCC276F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1113-7D00-4C53-B74C-2C077EE75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21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1B2A7-AF2A-4B48-B7BA-881461B8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DC6475-BDFF-463A-9D42-067937690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2A14F8-74EF-40F1-8AFA-517A65493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A57CB0-8C12-4200-9316-90C1FAC1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AE8B-6C54-42C0-A1EF-32983CC2111E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423D81-B8D5-4974-9536-2A04993A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313BF8-C9FA-4E37-9046-3978417D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1113-7D00-4C53-B74C-2C077EE75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4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24D03A-2AEE-4615-88FB-9B7C7B82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BB52EB-EBE3-48E2-9995-CB30ADA0E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878DAD-4E53-4A2D-8421-C8DB64DEB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1DEA83D-2C0D-4E59-A883-5BB9D71B9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B431F97-8EE3-48F2-9F2B-92F591EA1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6D2FCEC-85B3-41D1-B4EE-2040D3F9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AE8B-6C54-42C0-A1EF-32983CC2111E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6733C7D-62EE-472A-9285-2FC20EF8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80F8D2A-39D6-460D-86B1-2EDD327B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1113-7D00-4C53-B74C-2C077EE75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76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C6E6B-0416-4A0B-96F9-DBCCF508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E26D03-CEDD-4F2A-9345-F7F76FF0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AE8B-6C54-42C0-A1EF-32983CC2111E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B3489B-3247-4EF3-840B-DFF12474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8130FA-ACA6-4094-8359-EA1CA4BF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1113-7D00-4C53-B74C-2C077EE75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97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274B52-5397-4FAA-A331-8189A368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AE8B-6C54-42C0-A1EF-32983CC2111E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8EB30A-2A07-495C-9663-EDEF769E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51C4A3-0C4A-453E-AE1D-5064FF48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1113-7D00-4C53-B74C-2C077EE75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37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DA23B-3823-46FD-877C-82626C66F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84510E-EE24-4645-B2A2-1EC57721B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61DA2E-7AAE-42EB-AE3A-436D63186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BE85E2-DC5A-47E5-AF13-65D56F2A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AE8B-6C54-42C0-A1EF-32983CC2111E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CEC471-166A-4BB0-9AAB-3EB152F8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D9A38A-1C5B-4CA2-AFD8-7DD10F6F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1113-7D00-4C53-B74C-2C077EE75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53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1BAE1B-EE2A-48A3-A47A-9C3247D5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B4110B-F1B8-4692-A290-3C22EF0EC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A09179-9375-4FE0-A4B7-D53C8A031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621254-DE2A-4BE0-B036-B64F90A9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AE8B-6C54-42C0-A1EF-32983CC2111E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977D9D-1E70-448E-8C68-56A7F981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C9324E-A882-44E9-94DC-A22719F2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1113-7D00-4C53-B74C-2C077EE75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96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2B1308-BFD8-4DC7-ACAD-3D882A73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EF2E64-07D5-4042-9A42-3FDCA103F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8B46E6-84D7-49AD-BB36-9A2B92EA7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AE8B-6C54-42C0-A1EF-32983CC2111E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E77272-DA2E-4B18-B0D1-B8BDF462D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E26487-98B4-460E-AF4F-7626B557F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1113-7D00-4C53-B74C-2C077EE75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08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747C4E-A68F-B59E-9CAA-59ED50A84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ECF II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BE39CB-7016-6536-06AC-B8E24AD26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77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D407A-21CC-F39D-97AF-793A3AE0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信号处理注意事项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48C6BA-D2C8-E964-9BBC-7A8431FC4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同种信号不排队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不能通过信号判断事件发生的次数</a:t>
            </a:r>
          </a:p>
        </p:txBody>
      </p:sp>
    </p:spTree>
    <p:extLst>
      <p:ext uri="{BB962C8B-B14F-4D97-AF65-F5344CB8AC3E}">
        <p14:creationId xmlns:p14="http://schemas.microsoft.com/office/powerpoint/2010/main" val="281753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928285-3148-89F5-38B3-A676E03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并发流同步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DB4DD3-F71C-67A1-9054-407D105F3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并发流执行顺序任意</a:t>
            </a:r>
            <a:endParaRPr lang="en-US" altLang="zh-CN" dirty="0"/>
          </a:p>
          <a:p>
            <a:r>
              <a:rPr lang="zh-CN" altLang="en-US" dirty="0"/>
              <a:t>竞争</a:t>
            </a:r>
            <a:r>
              <a:rPr lang="en-US" altLang="zh-CN" dirty="0"/>
              <a:t>(race)</a:t>
            </a:r>
            <a:r>
              <a:rPr lang="zh-CN" altLang="en-US" dirty="0"/>
              <a:t>：运行结果和具体执行顺序有关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3DCE1DF-C9B5-F643-B598-CFC8AB24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4" y="3316140"/>
            <a:ext cx="6073188" cy="16657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9E26C8-8B0F-1335-E081-286FCFB43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600" y="4357491"/>
            <a:ext cx="6764494" cy="22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6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4893AC-2978-EEAA-C24E-12AB4338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等待信号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48DCDE-C071-487E-81A5-B63D22A68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错误方法：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正确但不好的方法：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正确方法：</a:t>
            </a:r>
            <a:r>
              <a:rPr lang="en-US" altLang="zh-CN" dirty="0" err="1"/>
              <a:t>sigsuspend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2535581-8AED-E4F7-DA32-96DE28FC7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014" y="2729738"/>
            <a:ext cx="1467055" cy="6287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28DA62-9955-BF48-7C59-FA7EF467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865" y="2710685"/>
            <a:ext cx="1571844" cy="6668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5BB7489-BAA8-8564-0031-4616B264D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620" y="1622811"/>
            <a:ext cx="1686160" cy="7430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21609A7-233F-E6C7-E067-0B8863D1F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531" y="4403246"/>
            <a:ext cx="6954220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39173-2E49-4C8D-F6E0-387F1E72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非本地跳转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24F3FA-B667-A29D-C47F-41C4869E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0531" cy="4351338"/>
          </a:xfrm>
        </p:spPr>
        <p:txBody>
          <a:bodyPr/>
          <a:lstStyle/>
          <a:p>
            <a:r>
              <a:rPr lang="en-US" altLang="zh-CN" dirty="0" err="1"/>
              <a:t>setjmp</a:t>
            </a:r>
            <a:r>
              <a:rPr lang="zh-CN" altLang="en-US" dirty="0"/>
              <a:t>：保存当前调用环境（</a:t>
            </a:r>
            <a:r>
              <a:rPr lang="en-US" altLang="zh-CN" dirty="0"/>
              <a:t>PC</a:t>
            </a:r>
            <a:r>
              <a:rPr lang="zh-CN" altLang="en-US" dirty="0"/>
              <a:t>，栈指针，通用目的寄存器）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longjmp</a:t>
            </a:r>
            <a:r>
              <a:rPr lang="zh-CN" altLang="en-US" dirty="0"/>
              <a:t>：恢复调用环境，返回到初始化</a:t>
            </a:r>
            <a:r>
              <a:rPr lang="en-US" altLang="zh-CN" dirty="0"/>
              <a:t>env</a:t>
            </a:r>
            <a:r>
              <a:rPr lang="zh-CN" altLang="en-US" dirty="0"/>
              <a:t>的</a:t>
            </a:r>
            <a:r>
              <a:rPr lang="en-US" altLang="zh-CN" dirty="0" err="1"/>
              <a:t>setjmp</a:t>
            </a:r>
            <a:r>
              <a:rPr lang="zh-CN" altLang="en-US" dirty="0"/>
              <a:t>，返回值</a:t>
            </a:r>
            <a:r>
              <a:rPr lang="en-US" altLang="zh-CN" dirty="0" err="1"/>
              <a:t>retval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带</a:t>
            </a:r>
            <a:r>
              <a:rPr lang="en-US" altLang="zh-CN" dirty="0"/>
              <a:t>sig</a:t>
            </a:r>
            <a:r>
              <a:rPr lang="zh-CN" altLang="en-US" dirty="0"/>
              <a:t>的可在信号处理程序中使用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0DC5F8-9ADB-789D-35C7-8608AA6B5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76" y="2222801"/>
            <a:ext cx="5363323" cy="7049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10A1138-92EF-015C-89AC-BDEA0CCD5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85" y="3324925"/>
            <a:ext cx="5401429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905E72-7659-4849-A35B-70D67814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5D521A-8F78-432B-92E9-EFD0A651C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200" dirty="0"/>
              <a:t>判断下列说法正确性</a:t>
            </a:r>
            <a:endParaRPr lang="en-US" altLang="zh-CN" sz="2200" dirty="0"/>
          </a:p>
          <a:p>
            <a:endParaRPr lang="en-US" altLang="zh-CN" sz="2200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2200" dirty="0"/>
              <a:t>SIGTSTP</a:t>
            </a:r>
            <a:r>
              <a:rPr lang="zh-CN" altLang="en-US" sz="2200" dirty="0"/>
              <a:t>信号既不能被捕获，也不能被忽略</a:t>
            </a:r>
            <a:endParaRPr lang="zh-CN" altLang="en-US" sz="2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2200" dirty="0"/>
              <a:t>存在信号的默认处理行为是进程停止直到被</a:t>
            </a:r>
            <a:r>
              <a:rPr lang="en-US" altLang="zh-CN" sz="2200" dirty="0"/>
              <a:t>SIGCONT</a:t>
            </a:r>
            <a:r>
              <a:rPr lang="zh-CN" altLang="en-US" sz="2200" dirty="0"/>
              <a:t>信号重启</a:t>
            </a:r>
            <a:endParaRPr lang="zh-CN" altLang="en-US" sz="2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2200" dirty="0"/>
              <a:t>系统调用不能被中断，因为那是操作系统的工作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2200" dirty="0"/>
              <a:t>在任何时刻，一种类型至多只会有一个待处理信号</a:t>
            </a:r>
            <a:endParaRPr lang="zh-CN" altLang="en-US" sz="2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2200" dirty="0"/>
              <a:t>信号既可以发送给一个进程，也可以发送给一个进程组</a:t>
            </a:r>
            <a:endParaRPr lang="zh-CN" altLang="en-US" sz="2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200" dirty="0"/>
              <a:t>SIGTERM</a:t>
            </a:r>
            <a:r>
              <a:rPr lang="zh-CN" altLang="en-US" sz="2200" dirty="0"/>
              <a:t>和</a:t>
            </a:r>
            <a:r>
              <a:rPr lang="en-US" altLang="zh-CN" sz="2200" dirty="0"/>
              <a:t>SIGKILL</a:t>
            </a:r>
            <a:r>
              <a:rPr lang="zh-CN" altLang="en-US" sz="2200" dirty="0"/>
              <a:t>信号既不能被捕获，也不能被忽略</a:t>
            </a:r>
            <a:endParaRPr lang="zh-CN" altLang="en-US" sz="2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2200" dirty="0"/>
              <a:t>当进程在前台运行时键入</a:t>
            </a:r>
            <a:r>
              <a:rPr lang="en-US" altLang="zh-CN" sz="2200" dirty="0"/>
              <a:t>Ctrl-C</a:t>
            </a:r>
            <a:r>
              <a:rPr lang="zh-CN" altLang="en-US" sz="2200" dirty="0"/>
              <a:t>，内核就会发一个</a:t>
            </a:r>
            <a:r>
              <a:rPr lang="en-US" altLang="zh-CN" sz="2200" dirty="0"/>
              <a:t>SIGINT</a:t>
            </a:r>
            <a:r>
              <a:rPr lang="zh-CN" altLang="en-US" sz="2200" dirty="0"/>
              <a:t>信号给这个前台进程</a:t>
            </a:r>
            <a:endParaRPr lang="zh-CN" altLang="en-US" sz="2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2200" dirty="0"/>
              <a:t>子进程能给父进程发送信号，但不能发送给兄弟进程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AB210FF4-7301-4517-A195-F21DC314B814}"/>
              </a:ext>
            </a:extLst>
          </p:cNvPr>
          <p:cNvSpPr txBox="1">
            <a:spLocks/>
          </p:cNvSpPr>
          <p:nvPr/>
        </p:nvSpPr>
        <p:spPr>
          <a:xfrm>
            <a:off x="10660380" y="2440479"/>
            <a:ext cx="138684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（错）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（对）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（错）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（对）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（对）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（错）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（对）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（错）</a:t>
            </a:r>
          </a:p>
        </p:txBody>
      </p:sp>
    </p:spTree>
    <p:extLst>
      <p:ext uri="{BB962C8B-B14F-4D97-AF65-F5344CB8AC3E}">
        <p14:creationId xmlns:p14="http://schemas.microsoft.com/office/powerpoint/2010/main" val="19347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9F1B0A-9775-49B7-B0E4-09319F30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3E56E3-EA1C-44C6-A1E2-1EDF4768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下面关于非局部跳转的描述，正确的是</a:t>
            </a:r>
            <a:endParaRPr lang="zh-CN" alt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altLang="zh-CN" dirty="0" err="1"/>
              <a:t>setjmp</a:t>
            </a:r>
            <a:r>
              <a:rPr lang="zh-CN" altLang="en-US" dirty="0"/>
              <a:t>可以和</a:t>
            </a:r>
            <a:r>
              <a:rPr lang="en-US" altLang="zh-CN" dirty="0" err="1"/>
              <a:t>siglongjmp</a:t>
            </a:r>
            <a:r>
              <a:rPr lang="zh-CN" altLang="en-US" dirty="0"/>
              <a:t>使用同一个</a:t>
            </a:r>
            <a:r>
              <a:rPr lang="en-US" altLang="zh-CN" dirty="0" err="1"/>
              <a:t>jmp_buf</a:t>
            </a:r>
            <a:r>
              <a:rPr lang="zh-CN" altLang="en-US" dirty="0"/>
              <a:t>变量</a:t>
            </a:r>
          </a:p>
          <a:p>
            <a:pPr marL="342900" indent="-342900">
              <a:buFont typeface="+mj-lt"/>
              <a:buAutoNum type="alphaUcPeriod"/>
            </a:pPr>
            <a:r>
              <a:rPr lang="en-US" altLang="zh-CN" dirty="0" err="1"/>
              <a:t>setjmp</a:t>
            </a:r>
            <a:r>
              <a:rPr lang="zh-CN" altLang="en-US" dirty="0"/>
              <a:t>必须放在</a:t>
            </a:r>
            <a:r>
              <a:rPr lang="en-US" altLang="zh-CN" dirty="0"/>
              <a:t>main()</a:t>
            </a:r>
            <a:r>
              <a:rPr lang="zh-CN" altLang="en-US" dirty="0"/>
              <a:t>函数中调用</a:t>
            </a:r>
          </a:p>
          <a:p>
            <a:pPr marL="342900" indent="-342900">
              <a:buFont typeface="+mj-lt"/>
              <a:buAutoNum type="alphaUcPeriod"/>
            </a:pPr>
            <a:r>
              <a:rPr lang="zh-CN" altLang="en-US" dirty="0"/>
              <a:t>虽然 </a:t>
            </a:r>
            <a:r>
              <a:rPr lang="en-US" altLang="zh-CN" dirty="0" err="1"/>
              <a:t>longjmp</a:t>
            </a:r>
            <a:r>
              <a:rPr lang="en-US" altLang="zh-CN" dirty="0"/>
              <a:t> </a:t>
            </a:r>
            <a:r>
              <a:rPr lang="zh-CN" altLang="en-US" dirty="0"/>
              <a:t>通常不会出错，但仍然需要对其返回值进行出错判断</a:t>
            </a:r>
          </a:p>
          <a:p>
            <a:pPr marL="342900" indent="-342900">
              <a:buFont typeface="+mj-lt"/>
              <a:buAutoNum type="alphaUcPeriod"/>
            </a:pPr>
            <a:r>
              <a:rPr lang="zh-CN" altLang="en-US" dirty="0"/>
              <a:t>在同一个函数中既可以出现</a:t>
            </a:r>
            <a:r>
              <a:rPr lang="en-US" altLang="zh-CN" dirty="0" err="1"/>
              <a:t>setjmp</a:t>
            </a:r>
            <a:r>
              <a:rPr lang="zh-CN" altLang="en-US" dirty="0"/>
              <a:t>，也可以出现</a:t>
            </a:r>
            <a:r>
              <a:rPr lang="en-US" altLang="zh-CN" dirty="0" err="1"/>
              <a:t>longjmp</a:t>
            </a:r>
            <a:endParaRPr lang="en-US" altLang="zh-CN" dirty="0"/>
          </a:p>
          <a:p>
            <a:pPr marL="342900" indent="-342900">
              <a:buFont typeface="+mj-lt"/>
              <a:buAutoNum type="alphaUcPeriod"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26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B3F22-C919-459C-BCF3-484D68B65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系统级</a:t>
            </a:r>
            <a:r>
              <a:rPr lang="en-US" altLang="zh-CN" dirty="0"/>
              <a:t>I/O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49ACE1E-930F-4155-B421-80AFD686A2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73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21EF5E-EB46-4A62-8B8E-03B54EBCB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512FD6-023C-4BEF-8CF4-6276790BA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分类：</a:t>
            </a:r>
            <a:endParaRPr lang="en-US" altLang="zh-CN" dirty="0"/>
          </a:p>
          <a:p>
            <a:pPr lvl="1"/>
            <a:r>
              <a:rPr lang="zh-CN" altLang="en-US" dirty="0"/>
              <a:t>普通文件：包含任意数据</a:t>
            </a:r>
            <a:endParaRPr lang="en-US" altLang="zh-CN" dirty="0"/>
          </a:p>
          <a:p>
            <a:pPr lvl="2"/>
            <a:r>
              <a:rPr lang="zh-CN" altLang="en-US" dirty="0"/>
              <a:t>文本文件：只含</a:t>
            </a:r>
            <a:r>
              <a:rPr lang="en-US" altLang="zh-CN" dirty="0"/>
              <a:t>ASCII</a:t>
            </a:r>
            <a:r>
              <a:rPr lang="zh-CN" altLang="en-US" dirty="0"/>
              <a:t>或</a:t>
            </a:r>
            <a:r>
              <a:rPr lang="en-US" altLang="zh-CN" dirty="0"/>
              <a:t>Unicode</a:t>
            </a:r>
            <a:r>
              <a:rPr lang="zh-CN" altLang="en-US" dirty="0"/>
              <a:t>字符</a:t>
            </a:r>
            <a:endParaRPr lang="en-US" altLang="zh-CN" dirty="0"/>
          </a:p>
          <a:p>
            <a:pPr lvl="2"/>
            <a:r>
              <a:rPr lang="zh-CN" altLang="en-US" dirty="0"/>
              <a:t>二进制文件：其他所有文件</a:t>
            </a:r>
            <a:endParaRPr lang="en-US" altLang="zh-CN" dirty="0"/>
          </a:p>
          <a:p>
            <a:pPr lvl="1"/>
            <a:r>
              <a:rPr lang="zh-CN" altLang="en-US" dirty="0"/>
              <a:t>目录：包含将文件名映射到文件（普通文件</a:t>
            </a:r>
            <a:r>
              <a:rPr lang="en-US" altLang="zh-CN" dirty="0"/>
              <a:t>/</a:t>
            </a:r>
            <a:r>
              <a:rPr lang="zh-CN" altLang="en-US" dirty="0"/>
              <a:t>目录）的链接</a:t>
            </a:r>
            <a:endParaRPr lang="en-US" altLang="zh-CN" dirty="0"/>
          </a:p>
          <a:p>
            <a:pPr lvl="1"/>
            <a:r>
              <a:rPr lang="zh-CN" altLang="en-US" dirty="0"/>
              <a:t>套接字等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目录层级结构</a:t>
            </a:r>
            <a:endParaRPr lang="en-US" altLang="zh-CN" dirty="0"/>
          </a:p>
          <a:p>
            <a:pPr lvl="1"/>
            <a:r>
              <a:rPr lang="zh-CN" altLang="en-US" dirty="0"/>
              <a:t>绝对路径：从根目录开始的路径</a:t>
            </a:r>
            <a:endParaRPr lang="en-US" altLang="zh-CN" dirty="0"/>
          </a:p>
          <a:p>
            <a:pPr lvl="1"/>
            <a:r>
              <a:rPr lang="zh-CN" altLang="en-US" dirty="0"/>
              <a:t>例：</a:t>
            </a:r>
            <a:r>
              <a:rPr lang="en-US" altLang="zh-CN" dirty="0"/>
              <a:t>/home/</a:t>
            </a:r>
            <a:r>
              <a:rPr lang="en-US" altLang="zh-CN" dirty="0" err="1"/>
              <a:t>droh</a:t>
            </a:r>
            <a:r>
              <a:rPr lang="en-US" altLang="zh-CN" dirty="0"/>
              <a:t>/</a:t>
            </a:r>
            <a:r>
              <a:rPr lang="en-US" altLang="zh-CN" dirty="0" err="1"/>
              <a:t>hello.c</a:t>
            </a:r>
            <a:endParaRPr lang="en-US" altLang="zh-CN" dirty="0"/>
          </a:p>
          <a:p>
            <a:pPr lvl="1"/>
            <a:r>
              <a:rPr lang="zh-CN" altLang="en-US" dirty="0"/>
              <a:t>相对路径：从当前工作目录开始的路径</a:t>
            </a:r>
            <a:endParaRPr lang="en-US" altLang="zh-CN" dirty="0"/>
          </a:p>
          <a:p>
            <a:pPr lvl="1"/>
            <a:r>
              <a:rPr lang="zh-CN" altLang="en-US" dirty="0"/>
              <a:t>例：</a:t>
            </a:r>
            <a:r>
              <a:rPr lang="en-US" altLang="zh-CN" dirty="0"/>
              <a:t>./</a:t>
            </a:r>
            <a:r>
              <a:rPr lang="en-US" altLang="zh-CN" dirty="0" err="1"/>
              <a:t>hello.c</a:t>
            </a:r>
            <a:r>
              <a:rPr lang="en-US" altLang="zh-CN" dirty="0"/>
              <a:t>   ../</a:t>
            </a:r>
            <a:r>
              <a:rPr lang="en-US" altLang="zh-CN" dirty="0" err="1"/>
              <a:t>droh</a:t>
            </a:r>
            <a:r>
              <a:rPr lang="en-US" altLang="zh-CN" dirty="0"/>
              <a:t>/</a:t>
            </a:r>
            <a:r>
              <a:rPr lang="en-US" altLang="zh-CN" dirty="0" err="1"/>
              <a:t>hello.c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BFFE14-FAA5-4E71-91C3-3DFFC701F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710" y="3874417"/>
            <a:ext cx="5216234" cy="2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6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F7438-72F8-47D4-9EC8-58339D5B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打开和关闭文件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E5F39F-A5BA-4264-9904-3887B427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若成功，则返回一个文件描述符，失败则返回</a:t>
            </a:r>
            <a:r>
              <a:rPr lang="en-US" altLang="zh-CN" dirty="0"/>
              <a:t>-1</a:t>
            </a:r>
          </a:p>
          <a:p>
            <a:r>
              <a:rPr lang="en-US" altLang="zh-CN" dirty="0"/>
              <a:t>flags: </a:t>
            </a:r>
            <a:r>
              <a:rPr lang="zh-CN" altLang="en-US" dirty="0"/>
              <a:t>指明进程如何访问权限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mode: </a:t>
            </a:r>
            <a:r>
              <a:rPr lang="zh-CN" altLang="en-US" dirty="0"/>
              <a:t>创建文件时使用，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指定权限位为</a:t>
            </a:r>
            <a:r>
              <a:rPr lang="en-US" altLang="zh-CN" dirty="0"/>
              <a:t>mode &amp; ~</a:t>
            </a:r>
            <a:r>
              <a:rPr lang="en-US" altLang="zh-CN" dirty="0" err="1"/>
              <a:t>umask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0916FB-AD48-4692-A097-A24DDA62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010525" cy="4381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304B30F-1ECF-4950-A988-D2CB38806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496" y="3376398"/>
            <a:ext cx="2375451" cy="9122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52FF0F-6A82-4763-8876-B4DDFD14D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947" y="3351900"/>
            <a:ext cx="8010525" cy="9612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56305-607D-44E7-B327-FAF649F51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554" y="4313163"/>
            <a:ext cx="4841561" cy="251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3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F7438-72F8-47D4-9EC8-58339D5B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打开和关闭文件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E5F39F-A5BA-4264-9904-3887B427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open</a:t>
            </a:r>
            <a:r>
              <a:rPr lang="zh-CN" altLang="en-US" dirty="0"/>
              <a:t>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创建</a:t>
            </a:r>
            <a:r>
              <a:rPr lang="en-US" altLang="zh-CN" dirty="0"/>
              <a:t>foo.txt</a:t>
            </a:r>
            <a:r>
              <a:rPr lang="zh-CN" altLang="en-US" dirty="0"/>
              <a:t>，进程以只写方式访问文件，文件拥有者有读写权限，其他用户则有读的权限。</a:t>
            </a:r>
          </a:p>
          <a:p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1D3FC8-A507-4532-B993-3D5C3D4B2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94" y="2375132"/>
            <a:ext cx="9620152" cy="7802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758786-6B22-40B8-B445-9FB51FD5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594" y="3081748"/>
            <a:ext cx="8291165" cy="6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0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480D16-A251-1830-C7AA-331637E6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D96B62-9BA7-7A36-7622-EBC157A50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操作系统层面的异常，由内核发送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通知一个进程发生了某种类型的事件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内容只有一个信号类型码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7F6E83C-F304-07F5-0F70-CB8A8B9BB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839" y="560388"/>
            <a:ext cx="5252627" cy="52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9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F7438-72F8-47D4-9EC8-58339D5B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读和写文件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E5F39F-A5BA-4264-9904-3887B427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不足值：</a:t>
            </a:r>
            <a:endParaRPr lang="en-US" altLang="zh-CN" dirty="0"/>
          </a:p>
          <a:p>
            <a:pPr lvl="1"/>
            <a:r>
              <a:rPr lang="zh-CN" altLang="en-US" dirty="0"/>
              <a:t>读时遇到</a:t>
            </a:r>
            <a:r>
              <a:rPr lang="en-US" altLang="zh-CN" dirty="0"/>
              <a:t>EOF</a:t>
            </a:r>
          </a:p>
          <a:p>
            <a:pPr lvl="1"/>
            <a:r>
              <a:rPr lang="zh-CN" altLang="en-US" dirty="0"/>
              <a:t>从终端读文本行</a:t>
            </a:r>
            <a:endParaRPr lang="en-US" altLang="zh-CN" dirty="0"/>
          </a:p>
          <a:p>
            <a:pPr lvl="1"/>
            <a:r>
              <a:rPr lang="zh-CN" altLang="en-US" dirty="0"/>
              <a:t>读和写网络套接字</a:t>
            </a:r>
          </a:p>
          <a:p>
            <a:pPr lvl="1"/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977A74-46A6-4DED-9C0A-9E1E0A202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97" y="1690688"/>
            <a:ext cx="9733421" cy="198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72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F7438-72F8-47D4-9EC8-58339D5B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读取文件元数据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E5F39F-A5BA-4264-9904-3887B4279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3439" cy="4351338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前者以文件名为输入，后者以文件描述符为输入</a:t>
            </a:r>
            <a:endParaRPr lang="en-US" altLang="zh-CN" dirty="0"/>
          </a:p>
          <a:p>
            <a:r>
              <a:rPr lang="zh-CN" altLang="en-US" dirty="0"/>
              <a:t>包含文件信息</a:t>
            </a:r>
            <a:endParaRPr lang="en-US" altLang="zh-CN" dirty="0"/>
          </a:p>
          <a:p>
            <a:pPr lvl="1"/>
            <a:r>
              <a:rPr lang="en-US" altLang="zh-CN" dirty="0" err="1"/>
              <a:t>st_size</a:t>
            </a:r>
            <a:r>
              <a:rPr lang="en-US" altLang="zh-CN" dirty="0"/>
              <a:t>: </a:t>
            </a:r>
            <a:r>
              <a:rPr lang="zh-CN" altLang="en-US" dirty="0"/>
              <a:t>文件的字节数大小，</a:t>
            </a:r>
            <a:r>
              <a:rPr lang="en-US" altLang="zh-CN" dirty="0" err="1"/>
              <a:t>st_mode</a:t>
            </a:r>
            <a:r>
              <a:rPr lang="en-US" altLang="zh-CN" dirty="0"/>
              <a:t>: </a:t>
            </a:r>
            <a:r>
              <a:rPr lang="zh-CN" altLang="en-US" dirty="0"/>
              <a:t>文件访问许可位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2BFB051-7E6E-4A51-A176-E861F25A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690688"/>
            <a:ext cx="8079559" cy="15907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AEA850-B9F9-4F83-A1F4-F16B46602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62" y="3416350"/>
            <a:ext cx="5902038" cy="32082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0BE4DE-320E-4C21-BB1A-CD698C84F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628" y="5477383"/>
            <a:ext cx="4207591" cy="94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9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F7438-72F8-47D4-9EC8-58339D5B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读取目录内容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E5F39F-A5BA-4264-9904-3887B427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opendir</a:t>
            </a:r>
            <a:r>
              <a:rPr lang="zh-CN" altLang="en-US" dirty="0"/>
              <a:t>若成功，则返回处理的指针，失败则为</a:t>
            </a:r>
            <a:r>
              <a:rPr lang="en-US" altLang="zh-CN" dirty="0"/>
              <a:t>NULL</a:t>
            </a:r>
          </a:p>
          <a:p>
            <a:r>
              <a:rPr lang="en-US" altLang="zh-CN" dirty="0" err="1"/>
              <a:t>readdir</a:t>
            </a:r>
            <a:r>
              <a:rPr lang="zh-CN" altLang="en-US" dirty="0"/>
              <a:t>以</a:t>
            </a:r>
            <a:r>
              <a:rPr lang="en-US" altLang="zh-CN" dirty="0" err="1"/>
              <a:t>opendir</a:t>
            </a:r>
            <a:r>
              <a:rPr lang="zh-CN" altLang="en-US" dirty="0"/>
              <a:t>的指针为参数，返回指向流</a:t>
            </a:r>
            <a:r>
              <a:rPr lang="en-US" altLang="zh-CN" dirty="0" err="1"/>
              <a:t>dirp</a:t>
            </a:r>
            <a:r>
              <a:rPr lang="zh-CN" altLang="en-US" dirty="0"/>
              <a:t>中下一个目录项的指针，若没有更多项，则返回</a:t>
            </a:r>
            <a:r>
              <a:rPr lang="en-US" altLang="zh-CN" dirty="0"/>
              <a:t>NULL.</a:t>
            </a:r>
          </a:p>
          <a:p>
            <a:r>
              <a:rPr lang="zh-CN" altLang="en-US" dirty="0"/>
              <a:t>一个</a:t>
            </a:r>
            <a:r>
              <a:rPr lang="en-US" altLang="zh-CN" dirty="0" err="1"/>
              <a:t>dirent</a:t>
            </a:r>
            <a:r>
              <a:rPr lang="zh-CN" altLang="en-US" dirty="0"/>
              <a:t>结构体中，存储了该目录的位置和该目录的名字</a:t>
            </a:r>
          </a:p>
          <a:p>
            <a:r>
              <a:rPr lang="en-US" altLang="zh-CN" dirty="0" err="1"/>
              <a:t>closedir</a:t>
            </a:r>
            <a:r>
              <a:rPr lang="zh-CN" altLang="en-US" dirty="0"/>
              <a:t>关闭流并释放所有资源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6B10D2-E32A-44E5-A165-941DEC02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16" y="1690688"/>
            <a:ext cx="3848100" cy="1066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45839D-F5A9-4FC9-940C-1052A9618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57488"/>
            <a:ext cx="4162425" cy="2952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1B29B7-2FAE-4FF9-B367-5098E7E57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52763"/>
            <a:ext cx="2952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10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BF3DE7-92B2-4FB4-BEC9-C6115519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RIO</a:t>
            </a:r>
            <a:r>
              <a:rPr lang="zh-CN" altLang="en-US" dirty="0"/>
              <a:t>包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C45E73-607A-4ED8-BDB9-CCB89DF6E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无缓冲的</a:t>
            </a:r>
            <a:r>
              <a:rPr lang="en-US" altLang="zh-CN" dirty="0"/>
              <a:t>RIO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如果被应用信号处理程序的返回中断，</a:t>
            </a:r>
            <a:r>
              <a:rPr lang="en-US" altLang="zh-CN" dirty="0" err="1"/>
              <a:t>rio_readn</a:t>
            </a:r>
            <a:r>
              <a:rPr lang="zh-CN" altLang="en-US" dirty="0"/>
              <a:t>和</a:t>
            </a:r>
            <a:r>
              <a:rPr lang="en-US" altLang="zh-CN" dirty="0" err="1"/>
              <a:t>rio_writen</a:t>
            </a:r>
            <a:r>
              <a:rPr lang="zh-CN" altLang="en-US" dirty="0"/>
              <a:t>会手动重启</a:t>
            </a:r>
            <a:r>
              <a:rPr lang="en-US" altLang="zh-CN" dirty="0"/>
              <a:t>read</a:t>
            </a:r>
            <a:r>
              <a:rPr lang="zh-CN" altLang="en-US" dirty="0"/>
              <a:t>或</a:t>
            </a:r>
            <a:r>
              <a:rPr lang="en-US" altLang="zh-CN" dirty="0"/>
              <a:t>write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43942F-EDEC-48D5-9665-D91555CE1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33" y="2359744"/>
            <a:ext cx="10387934" cy="16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52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BF3DE7-92B2-4FB4-BEC9-C6115519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RIO</a:t>
            </a:r>
            <a:r>
              <a:rPr lang="zh-CN" altLang="en-US" dirty="0"/>
              <a:t>包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C45E73-607A-4ED8-BDB9-CCB89DF6E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带缓冲的</a:t>
            </a:r>
            <a:r>
              <a:rPr lang="en-US" altLang="zh-CN" dirty="0"/>
              <a:t>RIO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缓冲：减少多次调用系统级</a:t>
            </a:r>
            <a:r>
              <a:rPr lang="en-US" altLang="zh-CN" dirty="0"/>
              <a:t>I/O</a:t>
            </a:r>
            <a:r>
              <a:rPr lang="zh-CN" altLang="en-US" dirty="0"/>
              <a:t>带来的陷入内核的开销</a:t>
            </a:r>
            <a:endParaRPr lang="en-US" altLang="zh-CN" dirty="0"/>
          </a:p>
          <a:p>
            <a:r>
              <a:rPr lang="en-US" altLang="zh-CN" dirty="0" err="1"/>
              <a:t>rio_readlineb</a:t>
            </a:r>
            <a:r>
              <a:rPr lang="zh-CN" altLang="en-US" dirty="0"/>
              <a:t>和</a:t>
            </a:r>
            <a:r>
              <a:rPr lang="en-US" altLang="zh-CN" dirty="0" err="1"/>
              <a:t>rio_readnb</a:t>
            </a:r>
            <a:r>
              <a:rPr lang="zh-CN" altLang="en-US" dirty="0"/>
              <a:t>可以交替使用，但不能和</a:t>
            </a:r>
            <a:r>
              <a:rPr lang="en-US" altLang="zh-CN" dirty="0" err="1"/>
              <a:t>rio_readn</a:t>
            </a:r>
            <a:r>
              <a:rPr lang="zh-CN" altLang="en-US" dirty="0"/>
              <a:t>交替使用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B715D9-EE2E-4451-BA75-4141C5B3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119" y="2233038"/>
            <a:ext cx="8699761" cy="20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99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104193-61AF-4BDB-AB63-885AD26E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标准</a:t>
            </a:r>
            <a:r>
              <a:rPr lang="en-US" altLang="zh-CN" dirty="0"/>
              <a:t>I/O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61A91D-7E8F-405B-B6D4-079391B36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标准</a:t>
            </a:r>
            <a:r>
              <a:rPr lang="en-US" altLang="zh-CN" dirty="0"/>
              <a:t>I/O</a:t>
            </a:r>
            <a:r>
              <a:rPr lang="zh-CN" altLang="en-US" dirty="0"/>
              <a:t>库将一个打开的文件模型化为一个流，即一个指向</a:t>
            </a:r>
            <a:r>
              <a:rPr lang="en-US" altLang="zh-CN" dirty="0"/>
              <a:t>FILE</a:t>
            </a:r>
            <a:r>
              <a:rPr lang="zh-CN" altLang="en-US" dirty="0"/>
              <a:t>类型的结构指针。</a:t>
            </a:r>
            <a:endParaRPr lang="en-US" altLang="zh-CN" dirty="0"/>
          </a:p>
          <a:p>
            <a:r>
              <a:rPr lang="zh-CN" altLang="en-US" dirty="0"/>
              <a:t>类型为</a:t>
            </a:r>
            <a:r>
              <a:rPr lang="en-US" altLang="zh-CN" dirty="0"/>
              <a:t>FILE</a:t>
            </a:r>
            <a:r>
              <a:rPr lang="zh-CN" altLang="en-US" dirty="0"/>
              <a:t>的流是对文件描述符和缓冲区的抽象。</a:t>
            </a:r>
            <a:endParaRPr lang="en-US" altLang="zh-CN" dirty="0"/>
          </a:p>
          <a:p>
            <a:r>
              <a:rPr lang="zh-CN" altLang="en-US" dirty="0"/>
              <a:t>尽可能减小</a:t>
            </a:r>
            <a:r>
              <a:rPr lang="en-US" altLang="zh-CN" dirty="0"/>
              <a:t>Unix I/O</a:t>
            </a:r>
            <a:r>
              <a:rPr lang="zh-CN" altLang="en-US" dirty="0"/>
              <a:t>系统调用的开销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59C6FD-2FC4-4724-B945-A11D83212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25" y="1758540"/>
            <a:ext cx="8563920" cy="149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21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CC5CA-6A88-FA70-C823-F8123A0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合理使用</a:t>
            </a:r>
            <a:r>
              <a:rPr lang="en-US" altLang="zh-CN" dirty="0"/>
              <a:t>I/O</a:t>
            </a:r>
            <a:r>
              <a:rPr lang="zh-CN" altLang="en-US" dirty="0"/>
              <a:t>函数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28B42D-60E7-4BEC-642D-5A1FF7A6F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哪个</a:t>
            </a:r>
            <a:r>
              <a:rPr lang="en-US" altLang="zh-CN" dirty="0"/>
              <a:t>I/O</a:t>
            </a:r>
            <a:r>
              <a:rPr lang="zh-CN" altLang="en-US" dirty="0"/>
              <a:t>？</a:t>
            </a:r>
            <a:endParaRPr lang="en-US" altLang="zh-CN" dirty="0"/>
          </a:p>
          <a:p>
            <a:pPr lvl="1"/>
            <a:r>
              <a:rPr lang="en-US" altLang="zh-CN" dirty="0"/>
              <a:t>G1: </a:t>
            </a:r>
            <a:r>
              <a:rPr lang="zh-CN" altLang="en-US" dirty="0"/>
              <a:t>只要有可能就是用标准</a:t>
            </a:r>
            <a:r>
              <a:rPr lang="en-US" altLang="zh-CN" dirty="0"/>
              <a:t>I/O </a:t>
            </a:r>
          </a:p>
          <a:p>
            <a:pPr lvl="1"/>
            <a:r>
              <a:rPr lang="en-US" altLang="zh-CN" dirty="0"/>
              <a:t>G2: </a:t>
            </a:r>
            <a:r>
              <a:rPr lang="zh-CN" altLang="en-US" dirty="0"/>
              <a:t>不要使用</a:t>
            </a:r>
            <a:r>
              <a:rPr lang="en-US" altLang="zh-CN" dirty="0" err="1"/>
              <a:t>scanf</a:t>
            </a:r>
            <a:r>
              <a:rPr lang="zh-CN" altLang="en-US" dirty="0"/>
              <a:t>或</a:t>
            </a:r>
            <a:r>
              <a:rPr lang="en-US" altLang="zh-CN" dirty="0" err="1"/>
              <a:t>rio_readlineb</a:t>
            </a:r>
            <a:r>
              <a:rPr lang="zh-CN" altLang="en-US" dirty="0"/>
              <a:t>来读二进制文件（专用于读取文本文件） </a:t>
            </a:r>
            <a:endParaRPr lang="en-US" altLang="zh-CN" dirty="0"/>
          </a:p>
          <a:p>
            <a:pPr lvl="1"/>
            <a:r>
              <a:rPr lang="en-US" altLang="zh-CN" dirty="0"/>
              <a:t>G3: </a:t>
            </a:r>
            <a:r>
              <a:rPr lang="zh-CN" altLang="en-US" dirty="0"/>
              <a:t>对网络套接字的</a:t>
            </a:r>
            <a:r>
              <a:rPr lang="en-US" altLang="zh-CN" dirty="0"/>
              <a:t>I/O</a:t>
            </a:r>
            <a:r>
              <a:rPr lang="zh-CN" altLang="en-US" dirty="0"/>
              <a:t>采用</a:t>
            </a:r>
            <a:r>
              <a:rPr lang="en-US" altLang="zh-CN" dirty="0"/>
              <a:t>RIO</a:t>
            </a:r>
            <a:r>
              <a:rPr lang="zh-CN" altLang="en-US" dirty="0"/>
              <a:t>函数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注意一些对流的限制和对套接字的限制，有时候会相互冲突：</a:t>
            </a:r>
            <a:endParaRPr lang="en-US" altLang="zh-CN" dirty="0"/>
          </a:p>
          <a:p>
            <a:pPr lvl="1"/>
            <a:r>
              <a:rPr lang="zh-CN" altLang="en-US" dirty="0"/>
              <a:t>在输出函数后有输入函数：需要在二者之间插入</a:t>
            </a:r>
            <a:r>
              <a:rPr lang="en-US" altLang="zh-CN" dirty="0" err="1"/>
              <a:t>fflush</a:t>
            </a:r>
            <a:r>
              <a:rPr lang="zh-CN" altLang="en-US" dirty="0"/>
              <a:t>，</a:t>
            </a:r>
            <a:r>
              <a:rPr lang="en-US" altLang="zh-CN" dirty="0" err="1"/>
              <a:t>fseek</a:t>
            </a:r>
            <a:r>
              <a:rPr lang="zh-CN" altLang="en-US" dirty="0"/>
              <a:t>，</a:t>
            </a:r>
            <a:r>
              <a:rPr lang="en-US" altLang="zh-CN" dirty="0" err="1"/>
              <a:t>fsetpos</a:t>
            </a:r>
            <a:r>
              <a:rPr lang="zh-CN" altLang="en-US" dirty="0"/>
              <a:t>或</a:t>
            </a:r>
            <a:r>
              <a:rPr lang="en-US" altLang="zh-CN" dirty="0"/>
              <a:t>rewind</a:t>
            </a:r>
          </a:p>
          <a:p>
            <a:pPr lvl="1"/>
            <a:r>
              <a:rPr lang="zh-CN" altLang="en-US" dirty="0"/>
              <a:t>在输入函数后有输出函数：需要在二者之间插入</a:t>
            </a:r>
            <a:r>
              <a:rPr lang="en-US" altLang="zh-CN" dirty="0" err="1"/>
              <a:t>fseek</a:t>
            </a:r>
            <a:r>
              <a:rPr lang="zh-CN" altLang="en-US" dirty="0"/>
              <a:t>，</a:t>
            </a:r>
            <a:r>
              <a:rPr lang="en-US" altLang="zh-CN" dirty="0" err="1"/>
              <a:t>fsetpos</a:t>
            </a:r>
            <a:r>
              <a:rPr lang="zh-CN" altLang="en-US" dirty="0"/>
              <a:t>，</a:t>
            </a:r>
            <a:r>
              <a:rPr lang="en-US" altLang="zh-CN" dirty="0"/>
              <a:t>rewind</a:t>
            </a:r>
            <a:r>
              <a:rPr lang="zh-CN" altLang="en-US" dirty="0"/>
              <a:t>（除非输入函数遇到了</a:t>
            </a:r>
            <a:r>
              <a:rPr lang="en-US" altLang="zh-CN" dirty="0"/>
              <a:t>EOF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7028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B4412-A679-8082-A7EC-101B3561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共享文件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5B496D-E9B4-6135-BBED-D69EE9217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描述符表：每个进程都有他独立的描述符表，其表项由进程打开的文件描述符来索引，每个打开的描述符表项指向文件表中的一个表项。</a:t>
            </a:r>
            <a:endParaRPr lang="en-US" altLang="zh-CN" dirty="0"/>
          </a:p>
          <a:p>
            <a:r>
              <a:rPr lang="zh-CN" altLang="en-US" dirty="0"/>
              <a:t>文件表：打开文件的集合，所有的进程共享这一张表，每个文件表的组成包括当前的文件位置、引用计数（当前指向该表项的描述符表项数）、指向</a:t>
            </a:r>
            <a:r>
              <a:rPr lang="en-US" altLang="zh-CN" dirty="0"/>
              <a:t>v-node</a:t>
            </a:r>
            <a:r>
              <a:rPr lang="zh-CN" altLang="en-US" dirty="0"/>
              <a:t>表中对应表项的指针，关闭一个描述符会减少相应文件的引用计数，当为</a:t>
            </a:r>
            <a:r>
              <a:rPr lang="en-US" altLang="zh-CN" dirty="0"/>
              <a:t>0</a:t>
            </a:r>
            <a:r>
              <a:rPr lang="zh-CN" altLang="en-US" dirty="0"/>
              <a:t>则从文件表中删除</a:t>
            </a:r>
          </a:p>
          <a:p>
            <a:r>
              <a:rPr lang="en-US" altLang="zh-CN" dirty="0"/>
              <a:t>v-node</a:t>
            </a:r>
            <a:r>
              <a:rPr lang="zh-CN" altLang="en-US" dirty="0"/>
              <a:t>表：包含了</a:t>
            </a:r>
            <a:r>
              <a:rPr lang="en-US" altLang="zh-CN" dirty="0"/>
              <a:t>stat</a:t>
            </a:r>
            <a:r>
              <a:rPr lang="zh-CN" altLang="en-US" dirty="0"/>
              <a:t>结构中的大多数信息，被所有进程共享 </a:t>
            </a:r>
          </a:p>
        </p:txBody>
      </p:sp>
    </p:spTree>
    <p:extLst>
      <p:ext uri="{BB962C8B-B14F-4D97-AF65-F5344CB8AC3E}">
        <p14:creationId xmlns:p14="http://schemas.microsoft.com/office/powerpoint/2010/main" val="10320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FCD365-59A2-4622-A507-F39F1B46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共享文件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3B3379-D7D0-49AB-A04E-30755F45D8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对同一个</a:t>
            </a:r>
            <a:r>
              <a:rPr lang="en-US" altLang="zh-CN" dirty="0"/>
              <a:t>filename open</a:t>
            </a:r>
            <a:r>
              <a:rPr lang="zh-CN" altLang="en-US" dirty="0"/>
              <a:t>两次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55D75B-53C5-4D0A-863E-F6C88DF095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fork </a:t>
            </a:r>
            <a:r>
              <a:rPr lang="zh-CN" altLang="en-US" dirty="0"/>
              <a:t>之后，子进程得到父进程描述符表的副本，此时父子进程共享打开文件表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0BE840-4EC0-4C74-9DC0-2E24B2317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99" y="3212231"/>
            <a:ext cx="4963802" cy="31768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66AA3ED-6A11-474B-AEED-5412D240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97" y="3189266"/>
            <a:ext cx="5003803" cy="323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33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417BD5-BE52-4955-A4A0-B07AD36C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I/O</a:t>
            </a:r>
            <a:r>
              <a:rPr lang="zh-CN" altLang="en-US" dirty="0"/>
              <a:t>重定向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AAF4B5-DA7C-4EAF-B063-9A7ADC6E4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若成功，返回新的文件描述符；若出错，返回</a:t>
            </a:r>
            <a:r>
              <a:rPr lang="en-US" altLang="zh-CN" dirty="0"/>
              <a:t>-1</a:t>
            </a:r>
          </a:p>
          <a:p>
            <a:r>
              <a:rPr lang="en-US" altLang="zh-CN" dirty="0"/>
              <a:t>dup: </a:t>
            </a:r>
            <a:r>
              <a:rPr lang="zh-CN" altLang="en-US" dirty="0"/>
              <a:t>创建新的文件描述符，复制</a:t>
            </a:r>
            <a:r>
              <a:rPr lang="en-US" altLang="zh-CN" dirty="0" err="1"/>
              <a:t>oldfd</a:t>
            </a:r>
            <a:r>
              <a:rPr lang="zh-CN" altLang="en-US" dirty="0"/>
              <a:t>的描述符表项给它</a:t>
            </a:r>
            <a:endParaRPr lang="en-US" altLang="zh-CN" dirty="0"/>
          </a:p>
          <a:p>
            <a:r>
              <a:rPr lang="en-US" altLang="zh-CN" dirty="0"/>
              <a:t>dup2: </a:t>
            </a:r>
            <a:r>
              <a:rPr lang="zh-CN" altLang="en-US" dirty="0"/>
              <a:t>复制</a:t>
            </a:r>
            <a:r>
              <a:rPr lang="en-US" altLang="zh-CN" dirty="0" err="1"/>
              <a:t>oldfd</a:t>
            </a:r>
            <a:r>
              <a:rPr lang="zh-CN" altLang="en-US" dirty="0"/>
              <a:t>的描述符表项给</a:t>
            </a:r>
            <a:r>
              <a:rPr lang="en-US" altLang="zh-CN" dirty="0" err="1"/>
              <a:t>newfd</a:t>
            </a:r>
            <a:r>
              <a:rPr lang="zh-CN" altLang="en-US" dirty="0"/>
              <a:t>，如果</a:t>
            </a:r>
            <a:r>
              <a:rPr lang="en-US" altLang="zh-CN" dirty="0" err="1"/>
              <a:t>newfd</a:t>
            </a:r>
            <a:r>
              <a:rPr lang="zh-CN" altLang="en-US" dirty="0"/>
              <a:t>已创建，复制前关闭原有的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62A6A7-AB01-440F-8CB3-16719F07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48" y="1910645"/>
            <a:ext cx="440232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8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FFD7D9-0DDC-9B73-4350-9BEAF5CC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信号的发送和接收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2DE7FA-F668-AA1F-DC0C-03647D9C2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发送信号：内核更改进程上下文的状态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可以内核检测到事件主动发送，也可以由进程请求内核发送</a:t>
            </a:r>
            <a:r>
              <a:rPr lang="en-US" altLang="zh-CN" dirty="0"/>
              <a:t>(kill)</a:t>
            </a:r>
          </a:p>
          <a:p>
            <a:r>
              <a:rPr lang="zh-CN" altLang="en-US" dirty="0"/>
              <a:t>接收信号：进程对信号进行反应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待处理信号：已发送但未被接收，</a:t>
            </a:r>
            <a:r>
              <a:rPr lang="zh-CN" altLang="en-US" dirty="0">
                <a:solidFill>
                  <a:srgbClr val="FF0000"/>
                </a:solidFill>
              </a:rPr>
              <a:t>同类信号不排队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阻塞信号：可以发送信号，但不会被接受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7041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C0AD4A-CC27-4E08-95CF-A9372664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I/O</a:t>
            </a:r>
            <a:r>
              <a:rPr lang="zh-CN" altLang="en-US" dirty="0"/>
              <a:t>重定向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398121-4757-4A59-BB91-3E6FF9C8F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dup2</a:t>
            </a:r>
            <a:r>
              <a:rPr lang="zh-CN" altLang="en-US" dirty="0"/>
              <a:t>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9F87D8-F732-4B63-883A-D025C54FD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41" y="2969443"/>
            <a:ext cx="4688461" cy="2648932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AF200879-25A5-4576-8846-604C80E6C477}"/>
              </a:ext>
            </a:extLst>
          </p:cNvPr>
          <p:cNvSpPr/>
          <p:nvPr/>
        </p:nvSpPr>
        <p:spPr>
          <a:xfrm>
            <a:off x="5526661" y="4001294"/>
            <a:ext cx="1381762" cy="419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42052BF-FA52-4088-9D2B-C3AC178C7B0F}"/>
              </a:ext>
            </a:extLst>
          </p:cNvPr>
          <p:cNvSpPr txBox="1"/>
          <p:nvPr/>
        </p:nvSpPr>
        <p:spPr>
          <a:xfrm>
            <a:off x="5569415" y="3564494"/>
            <a:ext cx="138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dup2(4, 1)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0C40F7-4B02-4CF8-B044-3F0A69553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792" y="2969443"/>
            <a:ext cx="4238325" cy="282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2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C6813-24EE-4EF9-AA9D-EF5A2202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DB612D-120C-4D7F-88CF-766FC059D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17D304-6F02-4282-86DC-591B3986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79" y="486543"/>
            <a:ext cx="9028421" cy="374612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F51C17A-AC9F-48F2-98CB-AC42B0AC68D0}"/>
              </a:ext>
            </a:extLst>
          </p:cNvPr>
          <p:cNvSpPr/>
          <p:nvPr/>
        </p:nvSpPr>
        <p:spPr>
          <a:xfrm>
            <a:off x="2406135" y="1114457"/>
            <a:ext cx="2890405" cy="31182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43FA24-29AF-44A3-AF3E-97C5CF380E9D}"/>
              </a:ext>
            </a:extLst>
          </p:cNvPr>
          <p:cNvSpPr/>
          <p:nvPr/>
        </p:nvSpPr>
        <p:spPr>
          <a:xfrm>
            <a:off x="2406136" y="5094987"/>
            <a:ext cx="1196400" cy="4976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406EC5-A011-4EC3-A683-4CDF9A510890}"/>
              </a:ext>
            </a:extLst>
          </p:cNvPr>
          <p:cNvSpPr/>
          <p:nvPr/>
        </p:nvSpPr>
        <p:spPr>
          <a:xfrm>
            <a:off x="2406136" y="5727645"/>
            <a:ext cx="1196400" cy="4976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FE02B8F-8FCB-49DD-89F8-6C5CE7121F81}"/>
              </a:ext>
            </a:extLst>
          </p:cNvPr>
          <p:cNvSpPr/>
          <p:nvPr/>
        </p:nvSpPr>
        <p:spPr>
          <a:xfrm>
            <a:off x="3694609" y="5094987"/>
            <a:ext cx="1196400" cy="4976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86CF747-FF9A-4149-B517-F2C3BE7004BC}"/>
              </a:ext>
            </a:extLst>
          </p:cNvPr>
          <p:cNvSpPr/>
          <p:nvPr/>
        </p:nvSpPr>
        <p:spPr>
          <a:xfrm>
            <a:off x="3694609" y="5727645"/>
            <a:ext cx="1196400" cy="4976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98936D2-0292-4CDE-A7B7-B3F4EAD8F0B8}"/>
              </a:ext>
            </a:extLst>
          </p:cNvPr>
          <p:cNvSpPr/>
          <p:nvPr/>
        </p:nvSpPr>
        <p:spPr>
          <a:xfrm>
            <a:off x="2406135" y="6360303"/>
            <a:ext cx="2484873" cy="4976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err="1">
                <a:solidFill>
                  <a:schemeClr val="tx1"/>
                </a:solidFill>
              </a:rPr>
              <a:t>abcabcabcabc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0D306F-E97D-4C81-8C14-B81161D40EE6}"/>
              </a:ext>
            </a:extLst>
          </p:cNvPr>
          <p:cNvSpPr txBox="1"/>
          <p:nvPr/>
        </p:nvSpPr>
        <p:spPr>
          <a:xfrm>
            <a:off x="2470791" y="5157968"/>
            <a:ext cx="106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68C6270-69A3-45DF-891B-56A939FB0B62}"/>
              </a:ext>
            </a:extLst>
          </p:cNvPr>
          <p:cNvSpPr txBox="1"/>
          <p:nvPr/>
        </p:nvSpPr>
        <p:spPr>
          <a:xfrm>
            <a:off x="2468627" y="5752253"/>
            <a:ext cx="106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EC1C33-1B03-4727-AEBC-C147FFF76320}"/>
              </a:ext>
            </a:extLst>
          </p:cNvPr>
          <p:cNvSpPr txBox="1"/>
          <p:nvPr/>
        </p:nvSpPr>
        <p:spPr>
          <a:xfrm>
            <a:off x="2594400" y="5157968"/>
            <a:ext cx="81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A924802-6EB7-4D92-9230-28C8391CCAC7}"/>
              </a:ext>
            </a:extLst>
          </p:cNvPr>
          <p:cNvSpPr txBox="1"/>
          <p:nvPr/>
        </p:nvSpPr>
        <p:spPr>
          <a:xfrm>
            <a:off x="2594400" y="5752253"/>
            <a:ext cx="81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47F0156-9CA4-4345-B1B8-E9FC960AEFA7}"/>
              </a:ext>
            </a:extLst>
          </p:cNvPr>
          <p:cNvSpPr txBox="1"/>
          <p:nvPr/>
        </p:nvSpPr>
        <p:spPr>
          <a:xfrm>
            <a:off x="3759264" y="5153354"/>
            <a:ext cx="106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B805107-940B-4690-BA45-49DC7ED2E1AE}"/>
              </a:ext>
            </a:extLst>
          </p:cNvPr>
          <p:cNvSpPr txBox="1"/>
          <p:nvPr/>
        </p:nvSpPr>
        <p:spPr>
          <a:xfrm>
            <a:off x="3882873" y="5153354"/>
            <a:ext cx="81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00AD2B5-8249-4D1B-8800-16107A0B13CE}"/>
              </a:ext>
            </a:extLst>
          </p:cNvPr>
          <p:cNvSpPr txBox="1"/>
          <p:nvPr/>
        </p:nvSpPr>
        <p:spPr>
          <a:xfrm>
            <a:off x="3773117" y="5776809"/>
            <a:ext cx="106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96EC200-2FE5-46B8-81BB-C761F0D85839}"/>
              </a:ext>
            </a:extLst>
          </p:cNvPr>
          <p:cNvSpPr txBox="1"/>
          <p:nvPr/>
        </p:nvSpPr>
        <p:spPr>
          <a:xfrm>
            <a:off x="3896726" y="5776809"/>
            <a:ext cx="81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EBCE783-7703-4D7D-AE22-FBC18A94FFBF}"/>
              </a:ext>
            </a:extLst>
          </p:cNvPr>
          <p:cNvSpPr txBox="1"/>
          <p:nvPr/>
        </p:nvSpPr>
        <p:spPr>
          <a:xfrm>
            <a:off x="2740307" y="5138576"/>
            <a:ext cx="1949163" cy="99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/>
              <a:t>c                   </a:t>
            </a:r>
            <a:r>
              <a:rPr lang="en-US" altLang="zh-CN" dirty="0" err="1"/>
              <a:t>c</a:t>
            </a:r>
            <a:endParaRPr lang="en-US" altLang="zh-CN" dirty="0"/>
          </a:p>
          <a:p>
            <a:pPr>
              <a:lnSpc>
                <a:spcPct val="110000"/>
              </a:lnSpc>
            </a:pPr>
            <a:endParaRPr lang="en-US" altLang="zh-CN" dirty="0"/>
          </a:p>
          <a:p>
            <a:pPr>
              <a:lnSpc>
                <a:spcPct val="110000"/>
              </a:lnSpc>
            </a:pPr>
            <a:r>
              <a:rPr lang="en-US" altLang="zh-CN" dirty="0"/>
              <a:t>c                   </a:t>
            </a:r>
            <a:r>
              <a:rPr lang="en-US" altLang="zh-CN" dirty="0" err="1"/>
              <a:t>c</a:t>
            </a:r>
            <a:r>
              <a:rPr lang="en-US" altLang="zh-CN" dirty="0"/>
              <a:t> 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817ECDE-6AE2-4721-A090-BD5703A5A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135" y="4342683"/>
            <a:ext cx="8444972" cy="61255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71E566C-B709-4833-9198-5EB7770A7D7E}"/>
              </a:ext>
            </a:extLst>
          </p:cNvPr>
          <p:cNvSpPr/>
          <p:nvPr/>
        </p:nvSpPr>
        <p:spPr>
          <a:xfrm>
            <a:off x="6628621" y="423266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abcabcabcabc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8F7274F-D734-460A-8A29-01538C4FEA6A}"/>
              </a:ext>
            </a:extLst>
          </p:cNvPr>
          <p:cNvSpPr/>
          <p:nvPr/>
        </p:nvSpPr>
        <p:spPr>
          <a:xfrm>
            <a:off x="3295699" y="455308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是</a:t>
            </a:r>
          </a:p>
        </p:txBody>
      </p:sp>
    </p:spTree>
    <p:extLst>
      <p:ext uri="{BB962C8B-B14F-4D97-AF65-F5344CB8AC3E}">
        <p14:creationId xmlns:p14="http://schemas.microsoft.com/office/powerpoint/2010/main" val="28217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D55D20-66F1-4604-A01B-ADB7EDF6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ABA66B-0DDC-40B3-B537-D4FD7F11D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436369-362F-4698-9E55-63707972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79" y="365125"/>
            <a:ext cx="9028421" cy="374612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2CB5B4B-EDE9-4623-B3F2-7B4171155D8F}"/>
              </a:ext>
            </a:extLst>
          </p:cNvPr>
          <p:cNvSpPr/>
          <p:nvPr/>
        </p:nvSpPr>
        <p:spPr>
          <a:xfrm>
            <a:off x="5308418" y="971544"/>
            <a:ext cx="2993159" cy="31182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99A8A92C-22DD-4427-8B75-03265DEDAB6C}"/>
              </a:ext>
            </a:extLst>
          </p:cNvPr>
          <p:cNvCxnSpPr>
            <a:cxnSpLocks/>
          </p:cNvCxnSpPr>
          <p:nvPr/>
        </p:nvCxnSpPr>
        <p:spPr>
          <a:xfrm>
            <a:off x="4337796" y="6159008"/>
            <a:ext cx="601840" cy="0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DBC349E-F28E-4F89-A283-ACCC0222003F}"/>
              </a:ext>
            </a:extLst>
          </p:cNvPr>
          <p:cNvSpPr txBox="1"/>
          <p:nvPr/>
        </p:nvSpPr>
        <p:spPr>
          <a:xfrm>
            <a:off x="4951243" y="5928175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a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7436F4B-0504-4032-8BA2-EE0C32F98225}"/>
              </a:ext>
            </a:extLst>
          </p:cNvPr>
          <p:cNvCxnSpPr>
            <a:cxnSpLocks/>
          </p:cNvCxnSpPr>
          <p:nvPr/>
        </p:nvCxnSpPr>
        <p:spPr>
          <a:xfrm>
            <a:off x="5327563" y="6159007"/>
            <a:ext cx="1348509" cy="0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3202B360-1F9C-4C92-A607-A81B22E31D6C}"/>
              </a:ext>
            </a:extLst>
          </p:cNvPr>
          <p:cNvSpPr txBox="1"/>
          <p:nvPr/>
        </p:nvSpPr>
        <p:spPr>
          <a:xfrm>
            <a:off x="6696916" y="5934670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b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55C97C6-C56E-4249-909C-D86F46C71260}"/>
              </a:ext>
            </a:extLst>
          </p:cNvPr>
          <p:cNvCxnSpPr>
            <a:cxnSpLocks/>
          </p:cNvCxnSpPr>
          <p:nvPr/>
        </p:nvCxnSpPr>
        <p:spPr>
          <a:xfrm flipV="1">
            <a:off x="5927927" y="5601655"/>
            <a:ext cx="748145" cy="557353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2D688EA-CCE6-4091-A204-C0A3D0991CED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186228" y="5537818"/>
            <a:ext cx="930717" cy="1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8EF97A5-6F48-4A6B-9EFE-5353EAD5B20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186228" y="6165503"/>
            <a:ext cx="1004608" cy="0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D5BDBE1-AABE-44E9-9357-1B96831B6C72}"/>
              </a:ext>
            </a:extLst>
          </p:cNvPr>
          <p:cNvSpPr txBox="1"/>
          <p:nvPr/>
        </p:nvSpPr>
        <p:spPr>
          <a:xfrm>
            <a:off x="8273064" y="5927982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c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A864AB8-024B-481D-A638-FBCF90597FAD}"/>
              </a:ext>
            </a:extLst>
          </p:cNvPr>
          <p:cNvCxnSpPr>
            <a:cxnSpLocks/>
          </p:cNvCxnSpPr>
          <p:nvPr/>
        </p:nvCxnSpPr>
        <p:spPr>
          <a:xfrm>
            <a:off x="7590472" y="6159007"/>
            <a:ext cx="600364" cy="463266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70FA55CB-21D7-4107-AB86-58AEE474C1B0}"/>
              </a:ext>
            </a:extLst>
          </p:cNvPr>
          <p:cNvSpPr txBox="1"/>
          <p:nvPr/>
        </p:nvSpPr>
        <p:spPr>
          <a:xfrm>
            <a:off x="6696916" y="5306986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b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EB0C7E3-A339-41F3-B78B-4920DA3FED28}"/>
              </a:ext>
            </a:extLst>
          </p:cNvPr>
          <p:cNvSpPr txBox="1"/>
          <p:nvPr/>
        </p:nvSpPr>
        <p:spPr>
          <a:xfrm>
            <a:off x="8273064" y="6396335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c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CA00BE0-0BB2-487A-B7E9-FDBDAA8999A9}"/>
              </a:ext>
            </a:extLst>
          </p:cNvPr>
          <p:cNvSpPr txBox="1"/>
          <p:nvPr/>
        </p:nvSpPr>
        <p:spPr>
          <a:xfrm>
            <a:off x="8265085" y="5258487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c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CCED5B7-935B-4763-A54E-142934F6693D}"/>
              </a:ext>
            </a:extLst>
          </p:cNvPr>
          <p:cNvSpPr txBox="1"/>
          <p:nvPr/>
        </p:nvSpPr>
        <p:spPr>
          <a:xfrm>
            <a:off x="8265085" y="4759710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c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0A1B9AC-26D3-4E2A-8EF0-A8F9384BAA60}"/>
              </a:ext>
            </a:extLst>
          </p:cNvPr>
          <p:cNvCxnSpPr>
            <a:cxnSpLocks/>
          </p:cNvCxnSpPr>
          <p:nvPr/>
        </p:nvCxnSpPr>
        <p:spPr>
          <a:xfrm flipV="1">
            <a:off x="7651586" y="5112128"/>
            <a:ext cx="400702" cy="422444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10DBF558-A030-4726-8749-62E5017DA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433" y="4195512"/>
            <a:ext cx="8626312" cy="665179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289BCEC-C622-4C40-95BF-1341D080A935}"/>
              </a:ext>
            </a:extLst>
          </p:cNvPr>
          <p:cNvSpPr/>
          <p:nvPr/>
        </p:nvSpPr>
        <p:spPr>
          <a:xfrm>
            <a:off x="5927927" y="411124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556D2F-FC4E-45B4-8F7D-80936061082D}"/>
              </a:ext>
            </a:extLst>
          </p:cNvPr>
          <p:cNvSpPr/>
          <p:nvPr/>
        </p:nvSpPr>
        <p:spPr>
          <a:xfrm>
            <a:off x="7283978" y="411124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439E31C-7F7B-4A00-811D-AFFCC70FCEAF}"/>
              </a:ext>
            </a:extLst>
          </p:cNvPr>
          <p:cNvSpPr/>
          <p:nvPr/>
        </p:nvSpPr>
        <p:spPr>
          <a:xfrm>
            <a:off x="8524043" y="410827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886D220-081B-4EA5-AECC-DEA15CE69413}"/>
              </a:ext>
            </a:extLst>
          </p:cNvPr>
          <p:cNvSpPr/>
          <p:nvPr/>
        </p:nvSpPr>
        <p:spPr>
          <a:xfrm>
            <a:off x="3620422" y="443241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D96293-2434-4A43-88AD-F22D374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038B6F-7D4B-4B83-8F87-D7CD66C0C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4C3283-438C-497E-AE0B-29ED7DAC6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79" y="23890"/>
            <a:ext cx="9028421" cy="374612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F84C2AD-380D-4082-872A-D6C9E0AB5972}"/>
              </a:ext>
            </a:extLst>
          </p:cNvPr>
          <p:cNvSpPr/>
          <p:nvPr/>
        </p:nvSpPr>
        <p:spPr>
          <a:xfrm>
            <a:off x="8257660" y="927809"/>
            <a:ext cx="2993159" cy="31182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A481DF36-04F4-4E11-9B25-E2E72A320F0E}"/>
              </a:ext>
            </a:extLst>
          </p:cNvPr>
          <p:cNvCxnSpPr>
            <a:cxnSpLocks/>
          </p:cNvCxnSpPr>
          <p:nvPr/>
        </p:nvCxnSpPr>
        <p:spPr>
          <a:xfrm>
            <a:off x="4619198" y="6055381"/>
            <a:ext cx="601840" cy="0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F34DD33-882D-49CD-8EB1-F137994BC97B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5693170" y="6055381"/>
            <a:ext cx="1264304" cy="649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2002E35-803C-4DE2-97A2-CC0C7C0BAEEC}"/>
              </a:ext>
            </a:extLst>
          </p:cNvPr>
          <p:cNvSpPr txBox="1"/>
          <p:nvPr/>
        </p:nvSpPr>
        <p:spPr>
          <a:xfrm>
            <a:off x="6978318" y="5831043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b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C5D4B31-34BE-42BA-B81A-54F430641047}"/>
              </a:ext>
            </a:extLst>
          </p:cNvPr>
          <p:cNvCxnSpPr>
            <a:cxnSpLocks/>
          </p:cNvCxnSpPr>
          <p:nvPr/>
        </p:nvCxnSpPr>
        <p:spPr>
          <a:xfrm flipV="1">
            <a:off x="6209329" y="5498028"/>
            <a:ext cx="748145" cy="557353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5323F5D-8FF7-402F-83B6-322A42FEDF1C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7467630" y="5405232"/>
            <a:ext cx="930717" cy="2896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01DFF01-ABAD-4BC3-9CE9-6F050CF3A1F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7467630" y="6061876"/>
            <a:ext cx="1004608" cy="0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EC7708F2-E12C-4532-B9F0-914D5E0DE2F7}"/>
              </a:ext>
            </a:extLst>
          </p:cNvPr>
          <p:cNvSpPr txBox="1"/>
          <p:nvPr/>
        </p:nvSpPr>
        <p:spPr>
          <a:xfrm>
            <a:off x="8554466" y="5824355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c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4F53DEF-1311-4679-B3E3-D057E7DF7A29}"/>
              </a:ext>
            </a:extLst>
          </p:cNvPr>
          <p:cNvCxnSpPr>
            <a:cxnSpLocks/>
          </p:cNvCxnSpPr>
          <p:nvPr/>
        </p:nvCxnSpPr>
        <p:spPr>
          <a:xfrm>
            <a:off x="7871874" y="6055380"/>
            <a:ext cx="600364" cy="463266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CF3E33A7-B49C-422F-8836-2C48D7A0724E}"/>
              </a:ext>
            </a:extLst>
          </p:cNvPr>
          <p:cNvSpPr txBox="1"/>
          <p:nvPr/>
        </p:nvSpPr>
        <p:spPr>
          <a:xfrm>
            <a:off x="6978318" y="5203359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b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3530460-1556-4AFB-B7E8-FCEAB3256124}"/>
              </a:ext>
            </a:extLst>
          </p:cNvPr>
          <p:cNvSpPr txBox="1"/>
          <p:nvPr/>
        </p:nvSpPr>
        <p:spPr>
          <a:xfrm>
            <a:off x="8554466" y="6292708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c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64A14E7-2D87-4729-8F58-8CA73C3448DA}"/>
              </a:ext>
            </a:extLst>
          </p:cNvPr>
          <p:cNvSpPr txBox="1"/>
          <p:nvPr/>
        </p:nvSpPr>
        <p:spPr>
          <a:xfrm>
            <a:off x="8546487" y="5154860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c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03CD935-E22E-47F2-8A21-740CB654AF39}"/>
              </a:ext>
            </a:extLst>
          </p:cNvPr>
          <p:cNvSpPr txBox="1"/>
          <p:nvPr/>
        </p:nvSpPr>
        <p:spPr>
          <a:xfrm>
            <a:off x="8546487" y="4656083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c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159D4AE-F913-4662-B5BF-6AD5E059A464}"/>
              </a:ext>
            </a:extLst>
          </p:cNvPr>
          <p:cNvCxnSpPr>
            <a:cxnSpLocks/>
          </p:cNvCxnSpPr>
          <p:nvPr/>
        </p:nvCxnSpPr>
        <p:spPr>
          <a:xfrm flipV="1">
            <a:off x="7932988" y="5026973"/>
            <a:ext cx="465359" cy="403972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FAE1FFD5-881C-4BA9-B45C-D9D1D1AB3532}"/>
              </a:ext>
            </a:extLst>
          </p:cNvPr>
          <p:cNvSpPr/>
          <p:nvPr/>
        </p:nvSpPr>
        <p:spPr>
          <a:xfrm>
            <a:off x="5204721" y="5813026"/>
            <a:ext cx="488449" cy="4976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21E819F-5057-4634-AC43-3405B5BEDC83}"/>
              </a:ext>
            </a:extLst>
          </p:cNvPr>
          <p:cNvSpPr/>
          <p:nvPr/>
        </p:nvSpPr>
        <p:spPr>
          <a:xfrm>
            <a:off x="6469025" y="4907535"/>
            <a:ext cx="488449" cy="4976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1FB8A67-F464-4AAB-940B-DA6D98F7AA85}"/>
              </a:ext>
            </a:extLst>
          </p:cNvPr>
          <p:cNvSpPr/>
          <p:nvPr/>
        </p:nvSpPr>
        <p:spPr>
          <a:xfrm>
            <a:off x="6448755" y="6163688"/>
            <a:ext cx="488449" cy="4976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D117460-6176-4C15-95E1-024819380873}"/>
              </a:ext>
            </a:extLst>
          </p:cNvPr>
          <p:cNvSpPr/>
          <p:nvPr/>
        </p:nvSpPr>
        <p:spPr>
          <a:xfrm>
            <a:off x="8903077" y="4647674"/>
            <a:ext cx="488449" cy="4976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48BAA86-4D25-40D4-A9DB-DC7C24984E36}"/>
              </a:ext>
            </a:extLst>
          </p:cNvPr>
          <p:cNvSpPr/>
          <p:nvPr/>
        </p:nvSpPr>
        <p:spPr>
          <a:xfrm>
            <a:off x="8903077" y="5209783"/>
            <a:ext cx="488449" cy="4976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A924431-3D96-406E-BF56-38A8761FFDC1}"/>
              </a:ext>
            </a:extLst>
          </p:cNvPr>
          <p:cNvSpPr/>
          <p:nvPr/>
        </p:nvSpPr>
        <p:spPr>
          <a:xfrm>
            <a:off x="8903077" y="5795011"/>
            <a:ext cx="488449" cy="4976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857FCD5-6F89-40BC-BD51-533DC7EC3D0A}"/>
              </a:ext>
            </a:extLst>
          </p:cNvPr>
          <p:cNvSpPr/>
          <p:nvPr/>
        </p:nvSpPr>
        <p:spPr>
          <a:xfrm>
            <a:off x="8909223" y="6360303"/>
            <a:ext cx="488449" cy="4976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F2C4EDC-6101-412E-B9E0-E7FDBF7B0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649" y="3887350"/>
            <a:ext cx="8582660" cy="659676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0600C130-EC18-471D-9EC4-4EA74EE9F2F1}"/>
              </a:ext>
            </a:extLst>
          </p:cNvPr>
          <p:cNvSpPr/>
          <p:nvPr/>
        </p:nvSpPr>
        <p:spPr>
          <a:xfrm>
            <a:off x="5789506" y="380337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ECE872D-AF8C-47AC-9D8C-D39820C298AA}"/>
              </a:ext>
            </a:extLst>
          </p:cNvPr>
          <p:cNvSpPr/>
          <p:nvPr/>
        </p:nvSpPr>
        <p:spPr>
          <a:xfrm>
            <a:off x="7069727" y="3813963"/>
            <a:ext cx="30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DC227F1-1E82-4CE7-AA5D-0B075879350A}"/>
              </a:ext>
            </a:extLst>
          </p:cNvPr>
          <p:cNvSpPr/>
          <p:nvPr/>
        </p:nvSpPr>
        <p:spPr>
          <a:xfrm>
            <a:off x="8318991" y="380232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B086B9C-C7AA-4DDA-9C2E-2268C80DB4A1}"/>
              </a:ext>
            </a:extLst>
          </p:cNvPr>
          <p:cNvSpPr/>
          <p:nvPr/>
        </p:nvSpPr>
        <p:spPr>
          <a:xfrm>
            <a:off x="3474599" y="412242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B2A251-5026-4D31-BC51-12842184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39AC0D-05D6-4F8D-A411-8D435B594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F7FB26-4D2B-4857-BAE1-AA5F9FCA2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834" y="270703"/>
            <a:ext cx="8758980" cy="6222172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C4111E5F-F6D4-42FF-9F29-80701D0488CD}"/>
              </a:ext>
            </a:extLst>
          </p:cNvPr>
          <p:cNvCxnSpPr>
            <a:cxnSpLocks/>
          </p:cNvCxnSpPr>
          <p:nvPr/>
        </p:nvCxnSpPr>
        <p:spPr>
          <a:xfrm flipV="1">
            <a:off x="4368325" y="4464531"/>
            <a:ext cx="1671781" cy="788263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4FB97C5-89B7-4393-8291-4502EDDCF823}"/>
              </a:ext>
            </a:extLst>
          </p:cNvPr>
          <p:cNvCxnSpPr>
            <a:cxnSpLocks/>
          </p:cNvCxnSpPr>
          <p:nvPr/>
        </p:nvCxnSpPr>
        <p:spPr>
          <a:xfrm>
            <a:off x="4368325" y="5554422"/>
            <a:ext cx="1671781" cy="193964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4C9F934-F9CC-419D-97CE-1BE71D83D1D0}"/>
              </a:ext>
            </a:extLst>
          </p:cNvPr>
          <p:cNvSpPr txBox="1"/>
          <p:nvPr/>
        </p:nvSpPr>
        <p:spPr>
          <a:xfrm>
            <a:off x="6284012" y="4326880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B00959-5183-429E-8006-EA7706F8BC54}"/>
              </a:ext>
            </a:extLst>
          </p:cNvPr>
          <p:cNvSpPr txBox="1"/>
          <p:nvPr/>
        </p:nvSpPr>
        <p:spPr>
          <a:xfrm>
            <a:off x="6311721" y="5651404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558E01D-F2DB-4F69-AFB2-8262C7AB8E6D}"/>
              </a:ext>
            </a:extLst>
          </p:cNvPr>
          <p:cNvSpPr txBox="1"/>
          <p:nvPr/>
        </p:nvSpPr>
        <p:spPr>
          <a:xfrm>
            <a:off x="6378522" y="5990281"/>
            <a:ext cx="100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3  4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E8B5E94-D7B8-48F5-A343-1388A4930866}"/>
              </a:ext>
            </a:extLst>
          </p:cNvPr>
          <p:cNvSpPr txBox="1"/>
          <p:nvPr/>
        </p:nvSpPr>
        <p:spPr>
          <a:xfrm>
            <a:off x="9615867" y="5990280"/>
            <a:ext cx="100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453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5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567821-F758-4AA2-9275-B5275EA0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71F68D-0FD2-4F13-807A-C8C96FAD5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73554A-38DD-461F-B4C8-1DFEB4A6C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76" y="285253"/>
            <a:ext cx="8650224" cy="6195836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8ECC6E0-91D8-4089-97DE-B823C5DB65FB}"/>
              </a:ext>
            </a:extLst>
          </p:cNvPr>
          <p:cNvCxnSpPr>
            <a:cxnSpLocks/>
          </p:cNvCxnSpPr>
          <p:nvPr/>
        </p:nvCxnSpPr>
        <p:spPr>
          <a:xfrm flipV="1">
            <a:off x="4629728" y="4505460"/>
            <a:ext cx="1671781" cy="788264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90BE4ED0-F528-49C4-B6A2-BE876D5CDFEA}"/>
              </a:ext>
            </a:extLst>
          </p:cNvPr>
          <p:cNvCxnSpPr>
            <a:cxnSpLocks/>
          </p:cNvCxnSpPr>
          <p:nvPr/>
        </p:nvCxnSpPr>
        <p:spPr>
          <a:xfrm>
            <a:off x="4629728" y="5613824"/>
            <a:ext cx="1671781" cy="23090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AA089362-8660-44DA-9FD1-C35E2D366D73}"/>
              </a:ext>
            </a:extLst>
          </p:cNvPr>
          <p:cNvSpPr txBox="1"/>
          <p:nvPr/>
        </p:nvSpPr>
        <p:spPr>
          <a:xfrm>
            <a:off x="6593958" y="5719072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E5E329A-125A-465A-954C-EC57C0DD2530}"/>
              </a:ext>
            </a:extLst>
          </p:cNvPr>
          <p:cNvSpPr txBox="1"/>
          <p:nvPr/>
        </p:nvSpPr>
        <p:spPr>
          <a:xfrm>
            <a:off x="6639925" y="6031210"/>
            <a:ext cx="100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3  4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4B64BF-236A-4642-A240-96C9A6EF2BAF}"/>
              </a:ext>
            </a:extLst>
          </p:cNvPr>
          <p:cNvSpPr txBox="1"/>
          <p:nvPr/>
        </p:nvSpPr>
        <p:spPr>
          <a:xfrm>
            <a:off x="9840325" y="6025317"/>
            <a:ext cx="100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12345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1A811EE-DA26-4DF5-A9A9-FDFA4B7485F0}"/>
              </a:ext>
            </a:extLst>
          </p:cNvPr>
          <p:cNvSpPr txBox="1"/>
          <p:nvPr/>
        </p:nvSpPr>
        <p:spPr>
          <a:xfrm>
            <a:off x="6539376" y="4456400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8B1F8F1-540F-4CA9-A735-ACA18C917C47}"/>
              </a:ext>
            </a:extLst>
          </p:cNvPr>
          <p:cNvCxnSpPr>
            <a:cxnSpLocks/>
          </p:cNvCxnSpPr>
          <p:nvPr/>
        </p:nvCxnSpPr>
        <p:spPr>
          <a:xfrm>
            <a:off x="4629728" y="5293724"/>
            <a:ext cx="1671781" cy="55100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F273255-3929-48EB-9705-4F85A22E0A26}"/>
              </a:ext>
            </a:extLst>
          </p:cNvPr>
          <p:cNvSpPr txBox="1"/>
          <p:nvPr/>
        </p:nvSpPr>
        <p:spPr>
          <a:xfrm>
            <a:off x="6667313" y="5692332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  <p:bldP spid="10" grpId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A18704-5B9E-41D6-B158-09FB89EE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A2E344-2092-4BCB-84EA-5DD92BF14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页脚占位符 1">
            <a:extLst>
              <a:ext uri="{FF2B5EF4-FFF2-40B4-BE49-F238E27FC236}">
                <a16:creationId xmlns:a16="http://schemas.microsoft.com/office/drawing/2014/main" id="{FEAE1152-D6EC-457E-A69E-D060AC75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4719" y="6460859"/>
            <a:ext cx="3086100" cy="365125"/>
          </a:xfrm>
        </p:spPr>
        <p:txBody>
          <a:bodyPr/>
          <a:lstStyle/>
          <a:p>
            <a:r>
              <a:rPr lang="en-US" altLang="zh-CN"/>
              <a:t>L2 Float &amp; Asm</a:t>
            </a:r>
            <a:endParaRPr lang="zh-CN" altLang="en-US" dirty="0"/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B8D24C4A-97F0-4102-A407-EE089499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719" y="6452150"/>
            <a:ext cx="2057400" cy="365125"/>
          </a:xfrm>
        </p:spPr>
        <p:txBody>
          <a:bodyPr/>
          <a:lstStyle/>
          <a:p>
            <a:fld id="{72C11F88-783B-427F-AEBF-5807090EDC39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C3CAAF6-F8C2-4543-BC1D-433AE775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588" y="0"/>
            <a:ext cx="8126212" cy="687403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350ED53-8631-4886-A11D-88879B2B12C8}"/>
              </a:ext>
            </a:extLst>
          </p:cNvPr>
          <p:cNvSpPr txBox="1"/>
          <p:nvPr/>
        </p:nvSpPr>
        <p:spPr>
          <a:xfrm>
            <a:off x="6863385" y="6452150"/>
            <a:ext cx="162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C:3  P:3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4FE68A8-D7AB-45F7-8C40-3244660BD808}"/>
              </a:ext>
            </a:extLst>
          </p:cNvPr>
          <p:cNvCxnSpPr>
            <a:cxnSpLocks/>
          </p:cNvCxnSpPr>
          <p:nvPr/>
        </p:nvCxnSpPr>
        <p:spPr>
          <a:xfrm>
            <a:off x="4908605" y="5144655"/>
            <a:ext cx="1579419" cy="23090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0CDC830-C974-405A-9DCF-8754156E3D50}"/>
              </a:ext>
            </a:extLst>
          </p:cNvPr>
          <p:cNvCxnSpPr>
            <a:cxnSpLocks/>
          </p:cNvCxnSpPr>
          <p:nvPr/>
        </p:nvCxnSpPr>
        <p:spPr>
          <a:xfrm flipV="1">
            <a:off x="4908605" y="5375564"/>
            <a:ext cx="1579419" cy="720436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FDF3F2B-91C0-4882-8573-4A2F98EF3FD2}"/>
              </a:ext>
            </a:extLst>
          </p:cNvPr>
          <p:cNvSpPr txBox="1"/>
          <p:nvPr/>
        </p:nvSpPr>
        <p:spPr>
          <a:xfrm>
            <a:off x="6683384" y="5217005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D27E9AB-10ED-4DCE-9E9D-FDF66F48C656}"/>
              </a:ext>
            </a:extLst>
          </p:cNvPr>
          <p:cNvSpPr txBox="1"/>
          <p:nvPr/>
        </p:nvSpPr>
        <p:spPr>
          <a:xfrm>
            <a:off x="10220653" y="6151416"/>
            <a:ext cx="162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12345</a:t>
            </a:r>
          </a:p>
          <a:p>
            <a:r>
              <a:rPr lang="zh-CN" altLang="en-US" sz="2000" dirty="0">
                <a:solidFill>
                  <a:srgbClr val="FF0000"/>
                </a:solidFill>
              </a:rPr>
              <a:t>或</a:t>
            </a:r>
            <a:r>
              <a:rPr lang="en-US" altLang="zh-CN" sz="2000" dirty="0">
                <a:solidFill>
                  <a:srgbClr val="FF0000"/>
                </a:solidFill>
              </a:rPr>
              <a:t>45123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663B05A-AE75-46A8-9675-FDA5C8342602}"/>
              </a:ext>
            </a:extLst>
          </p:cNvPr>
          <p:cNvSpPr txBox="1"/>
          <p:nvPr/>
        </p:nvSpPr>
        <p:spPr>
          <a:xfrm>
            <a:off x="6801382" y="5225714"/>
            <a:ext cx="4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76CCDF-F239-C4B3-BFA5-C4675CC3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发送信号的方法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24FCFD-60CE-8A31-B40B-8B0408FB2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父进程和子进程默认属于同一个进程组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提供正的</a:t>
            </a:r>
            <a:r>
              <a:rPr lang="en-US" altLang="zh-CN" dirty="0" err="1"/>
              <a:t>pid</a:t>
            </a:r>
            <a:r>
              <a:rPr lang="zh-CN" altLang="en-US" dirty="0"/>
              <a:t>则针对进程，负的</a:t>
            </a:r>
            <a:r>
              <a:rPr lang="en-US" altLang="zh-CN" dirty="0" err="1"/>
              <a:t>pid</a:t>
            </a:r>
            <a:r>
              <a:rPr lang="zh-CN" altLang="en-US" dirty="0"/>
              <a:t>则针对进程组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程序外：</a:t>
            </a:r>
            <a:r>
              <a:rPr lang="en-US" altLang="zh-CN" dirty="0"/>
              <a:t>/bin/kill</a:t>
            </a:r>
            <a:r>
              <a:rPr lang="zh-CN" altLang="en-US" dirty="0"/>
              <a:t>，</a:t>
            </a:r>
            <a:r>
              <a:rPr lang="en-US" altLang="zh-CN" dirty="0" err="1"/>
              <a:t>Ctrl+C</a:t>
            </a:r>
            <a:r>
              <a:rPr lang="en-US" altLang="zh-CN" dirty="0"/>
              <a:t>/Z</a:t>
            </a:r>
            <a:r>
              <a:rPr lang="zh-CN" altLang="en-US" dirty="0"/>
              <a:t>（前台进程组）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程序内：</a:t>
            </a:r>
            <a:r>
              <a:rPr lang="en-US" altLang="zh-CN" dirty="0"/>
              <a:t>kill</a:t>
            </a:r>
            <a:r>
              <a:rPr lang="zh-CN" altLang="en-US" dirty="0"/>
              <a:t>，</a:t>
            </a:r>
            <a:r>
              <a:rPr lang="en-US" altLang="zh-CN" dirty="0"/>
              <a:t>alarm</a:t>
            </a:r>
          </a:p>
        </p:txBody>
      </p:sp>
    </p:spTree>
    <p:extLst>
      <p:ext uri="{BB962C8B-B14F-4D97-AF65-F5344CB8AC3E}">
        <p14:creationId xmlns:p14="http://schemas.microsoft.com/office/powerpoint/2010/main" val="207466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8923-457C-71F4-4655-97AF10CD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接收信号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DB9FBF-BC67-7227-16D5-F28F8F192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从内核模式切换到用户模式时检查（上下文切换，系统调用返回）</a:t>
            </a:r>
            <a:endParaRPr lang="en-US" altLang="zh-CN" dirty="0"/>
          </a:p>
          <a:p>
            <a:r>
              <a:rPr lang="zh-CN" altLang="en-US" dirty="0"/>
              <a:t>检查未阻塞的待处理信号，非空则接收信号（通常为标号最小的）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信号的</a:t>
            </a:r>
            <a:r>
              <a:rPr lang="en-US" altLang="zh-CN" dirty="0"/>
              <a:t>4</a:t>
            </a:r>
            <a:r>
              <a:rPr lang="zh-CN" altLang="en-US" dirty="0"/>
              <a:t>种默认行为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signal</a:t>
            </a:r>
            <a:r>
              <a:rPr lang="zh-CN" altLang="en-US" dirty="0"/>
              <a:t>函数更改信号的行为</a:t>
            </a:r>
            <a:endParaRPr lang="en-US" altLang="zh-CN" dirty="0"/>
          </a:p>
          <a:p>
            <a:r>
              <a:rPr lang="zh-CN" altLang="en-US" dirty="0"/>
              <a:t>信号处理程序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信号处理程序可以互相打断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523B10-C3C7-596E-4224-8BF459D24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484" y="3283226"/>
            <a:ext cx="5797731" cy="20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5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8EDFA-6FEA-BCFE-F5D6-2B4239ED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阻塞信号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DEE5D4-41B6-C1FE-9651-91056CB83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内核默认阻塞和当前正在处理的信号同类的信号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使用</a:t>
            </a:r>
            <a:r>
              <a:rPr lang="en-US" altLang="zh-CN" dirty="0" err="1"/>
              <a:t>sigprocmask</a:t>
            </a:r>
            <a:r>
              <a:rPr lang="zh-CN" altLang="en-US" dirty="0"/>
              <a:t>主动阻塞</a:t>
            </a:r>
            <a:r>
              <a:rPr lang="en-US" altLang="zh-CN" dirty="0"/>
              <a:t>/</a:t>
            </a:r>
            <a:r>
              <a:rPr lang="zh-CN" altLang="en-US" dirty="0"/>
              <a:t>解除阻塞信号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932183-61B6-19D4-AD8C-3A17C8429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02" y="3511134"/>
            <a:ext cx="9412013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1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0528AC-29EE-E1D4-3317-86D9844D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信号处理程序注意事项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2EE66B-2710-D2F9-1050-16DAAEC22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732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和主程序以及其他信号处理程序并发执行</a:t>
            </a:r>
            <a:endParaRPr lang="en-US" altLang="zh-CN" dirty="0"/>
          </a:p>
          <a:p>
            <a:r>
              <a:rPr lang="zh-CN" altLang="en-US" dirty="0"/>
              <a:t>并发访问全局数据结构可能导致问题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原则：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处理程序尽可能简单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只调用异步信号安全函数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保存恢复</a:t>
            </a:r>
            <a:r>
              <a:rPr lang="en-US" altLang="zh-CN" dirty="0" err="1"/>
              <a:t>errno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访问全局数据结构时阻塞所有信号</a:t>
            </a:r>
            <a:endParaRPr lang="en-US" altLang="zh-CN" dirty="0"/>
          </a:p>
          <a:p>
            <a:r>
              <a:rPr lang="en-US" altLang="zh-CN" dirty="0"/>
              <a:t>5.</a:t>
            </a:r>
            <a:r>
              <a:rPr lang="zh-CN" altLang="en-US" dirty="0"/>
              <a:t>全局变量使用</a:t>
            </a:r>
            <a:r>
              <a:rPr lang="en-US" altLang="zh-CN" dirty="0"/>
              <a:t>volatile</a:t>
            </a:r>
            <a:r>
              <a:rPr lang="zh-CN" altLang="en-US" dirty="0"/>
              <a:t>声明</a:t>
            </a:r>
            <a:endParaRPr lang="en-US" altLang="zh-CN" dirty="0"/>
          </a:p>
          <a:p>
            <a:r>
              <a:rPr lang="en-US" altLang="zh-CN" dirty="0"/>
              <a:t>6.</a:t>
            </a:r>
            <a:r>
              <a:rPr lang="zh-CN" altLang="en-US" dirty="0"/>
              <a:t>标志使用</a:t>
            </a:r>
            <a:r>
              <a:rPr lang="en-US" altLang="zh-CN" dirty="0" err="1"/>
              <a:t>sig_atomic_t</a:t>
            </a:r>
            <a:r>
              <a:rPr lang="zh-CN" altLang="en-US" dirty="0"/>
              <a:t>声明</a:t>
            </a:r>
          </a:p>
        </p:txBody>
      </p:sp>
    </p:spTree>
    <p:extLst>
      <p:ext uri="{BB962C8B-B14F-4D97-AF65-F5344CB8AC3E}">
        <p14:creationId xmlns:p14="http://schemas.microsoft.com/office/powerpoint/2010/main" val="44147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5D756-444B-8DCE-5165-1A295831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异步信号安全函数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D28DD9-74AA-C0A1-5E30-1402D989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可重入：不使用共享数据</a:t>
            </a:r>
            <a:endParaRPr lang="en-US" altLang="zh-CN" dirty="0"/>
          </a:p>
          <a:p>
            <a:r>
              <a:rPr lang="zh-CN" altLang="en-US" dirty="0"/>
              <a:t>或无法被打断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Linux</a:t>
            </a:r>
            <a:r>
              <a:rPr lang="zh-CN" altLang="en-US" dirty="0"/>
              <a:t>保证安全的函数列表</a:t>
            </a:r>
            <a:endParaRPr lang="en-US" altLang="zh-CN" dirty="0"/>
          </a:p>
          <a:p>
            <a:r>
              <a:rPr lang="en-US" altLang="zh-CN" dirty="0"/>
              <a:t>_exit, write, wait, </a:t>
            </a:r>
            <a:r>
              <a:rPr lang="en-US" altLang="zh-CN" dirty="0" err="1"/>
              <a:t>waitpid</a:t>
            </a:r>
            <a:r>
              <a:rPr lang="en-US" altLang="zh-CN" dirty="0"/>
              <a:t>, sleep, kill</a:t>
            </a:r>
          </a:p>
          <a:p>
            <a:endParaRPr lang="en-US" altLang="zh-CN" dirty="0"/>
          </a:p>
          <a:p>
            <a:r>
              <a:rPr lang="en-US" altLang="zh-CN" dirty="0" err="1"/>
              <a:t>printf</a:t>
            </a:r>
            <a:r>
              <a:rPr lang="en-US" altLang="zh-CN" dirty="0"/>
              <a:t>, </a:t>
            </a:r>
            <a:r>
              <a:rPr lang="en-US" altLang="zh-CN" dirty="0" err="1"/>
              <a:t>sprintf</a:t>
            </a:r>
            <a:r>
              <a:rPr lang="en-US" altLang="zh-CN" dirty="0"/>
              <a:t>, malloc, exit</a:t>
            </a:r>
            <a:r>
              <a:rPr lang="zh-CN" altLang="en-US" dirty="0">
                <a:solidFill>
                  <a:srgbClr val="FF0000"/>
                </a:solidFill>
              </a:rPr>
              <a:t>不为异步信号安全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输出只能使用</a:t>
            </a:r>
            <a:r>
              <a:rPr lang="en-US" altLang="zh-CN" dirty="0"/>
              <a:t>write</a:t>
            </a: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217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5158B9-D33A-E3CC-4681-58C56B1F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printf</a:t>
            </a:r>
            <a:r>
              <a:rPr lang="zh-CN" altLang="en-US" dirty="0"/>
              <a:t>在信号处理程序中死锁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3DE343-DC06-790E-8DE8-8878FFAE8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加锁：如果没有别人加过锁就继续，否则等待直到解锁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0DCF6F-6D65-8DFE-D01E-7280C49AA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26184"/>
            <a:ext cx="10450383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2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1504</Words>
  <Application>Microsoft Office PowerPoint</Application>
  <PresentationFormat>宽屏</PresentationFormat>
  <Paragraphs>272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0" baseType="lpstr">
      <vt:lpstr>等线</vt:lpstr>
      <vt:lpstr>等线 Light</vt:lpstr>
      <vt:lpstr>Arial</vt:lpstr>
      <vt:lpstr>Office 主题​​</vt:lpstr>
      <vt:lpstr>ECF II</vt:lpstr>
      <vt:lpstr>信号</vt:lpstr>
      <vt:lpstr>信号的发送和接收</vt:lpstr>
      <vt:lpstr>发送信号的方法</vt:lpstr>
      <vt:lpstr>接收信号</vt:lpstr>
      <vt:lpstr>阻塞信号</vt:lpstr>
      <vt:lpstr>信号处理程序注意事项</vt:lpstr>
      <vt:lpstr>异步信号安全函数</vt:lpstr>
      <vt:lpstr>printf在信号处理程序中死锁</vt:lpstr>
      <vt:lpstr>信号处理注意事项</vt:lpstr>
      <vt:lpstr>并发流同步</vt:lpstr>
      <vt:lpstr>等待信号</vt:lpstr>
      <vt:lpstr>非本地跳转</vt:lpstr>
      <vt:lpstr>练习</vt:lpstr>
      <vt:lpstr>练习</vt:lpstr>
      <vt:lpstr>系统级I/O</vt:lpstr>
      <vt:lpstr>文件</vt:lpstr>
      <vt:lpstr>打开和关闭文件</vt:lpstr>
      <vt:lpstr>打开和关闭文件</vt:lpstr>
      <vt:lpstr>读和写文件</vt:lpstr>
      <vt:lpstr>读取文件元数据</vt:lpstr>
      <vt:lpstr>读取目录内容</vt:lpstr>
      <vt:lpstr>RIO包</vt:lpstr>
      <vt:lpstr>RIO包</vt:lpstr>
      <vt:lpstr>标准I/O</vt:lpstr>
      <vt:lpstr>合理使用I/O函数</vt:lpstr>
      <vt:lpstr>共享文件</vt:lpstr>
      <vt:lpstr>共享文件</vt:lpstr>
      <vt:lpstr>I/O重定向</vt:lpstr>
      <vt:lpstr>I/O重定向</vt:lpstr>
      <vt:lpstr>练习</vt:lpstr>
      <vt:lpstr>练习</vt:lpstr>
      <vt:lpstr>练习</vt:lpstr>
      <vt:lpstr>练习</vt:lpstr>
      <vt:lpstr>练习</vt:lpstr>
      <vt:lpstr>练习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系统级IO</dc:title>
  <dc:creator>ASUS</dc:creator>
  <cp:lastModifiedBy>ASUS</cp:lastModifiedBy>
  <cp:revision>22</cp:revision>
  <dcterms:created xsi:type="dcterms:W3CDTF">2023-11-28T02:01:34Z</dcterms:created>
  <dcterms:modified xsi:type="dcterms:W3CDTF">2023-11-28T09:17:51Z</dcterms:modified>
</cp:coreProperties>
</file>